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heme/themeOverride1.xml" ContentType="application/vnd.openxmlformats-officedocument.themeOverr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autoCompressPictures="0">
  <p:sldMasterIdLst>
    <p:sldMasterId id="2147483672" r:id="rId1"/>
  </p:sldMasterIdLst>
  <p:notesMasterIdLst>
    <p:notesMasterId r:id="rId42"/>
  </p:notesMasterIdLst>
  <p:handoutMasterIdLst>
    <p:handoutMasterId r:id="rId43"/>
  </p:handoutMasterIdLst>
  <p:sldIdLst>
    <p:sldId id="382" r:id="rId2"/>
    <p:sldId id="410" r:id="rId3"/>
    <p:sldId id="386" r:id="rId4"/>
    <p:sldId id="392" r:id="rId5"/>
    <p:sldId id="387" r:id="rId6"/>
    <p:sldId id="384" r:id="rId7"/>
    <p:sldId id="432" r:id="rId8"/>
    <p:sldId id="681" r:id="rId9"/>
    <p:sldId id="393" r:id="rId10"/>
    <p:sldId id="417" r:id="rId11"/>
    <p:sldId id="396" r:id="rId12"/>
    <p:sldId id="395" r:id="rId13"/>
    <p:sldId id="402" r:id="rId14"/>
    <p:sldId id="401" r:id="rId15"/>
    <p:sldId id="403" r:id="rId16"/>
    <p:sldId id="399" r:id="rId17"/>
    <p:sldId id="405" r:id="rId18"/>
    <p:sldId id="406" r:id="rId19"/>
    <p:sldId id="400" r:id="rId20"/>
    <p:sldId id="407" r:id="rId21"/>
    <p:sldId id="427" r:id="rId22"/>
    <p:sldId id="413" r:id="rId23"/>
    <p:sldId id="411" r:id="rId24"/>
    <p:sldId id="418" r:id="rId25"/>
    <p:sldId id="412" r:id="rId26"/>
    <p:sldId id="419" r:id="rId27"/>
    <p:sldId id="420" r:id="rId28"/>
    <p:sldId id="415" r:id="rId29"/>
    <p:sldId id="430" r:id="rId30"/>
    <p:sldId id="414" r:id="rId31"/>
    <p:sldId id="424" r:id="rId32"/>
    <p:sldId id="422" r:id="rId33"/>
    <p:sldId id="435" r:id="rId34"/>
    <p:sldId id="680" r:id="rId35"/>
    <p:sldId id="426" r:id="rId36"/>
    <p:sldId id="429" r:id="rId37"/>
    <p:sldId id="684" r:id="rId38"/>
    <p:sldId id="686" r:id="rId39"/>
    <p:sldId id="433" r:id="rId40"/>
    <p:sldId id="416"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ction par défaut" id="{E841EE6A-79AD-483D-AB2E-2E3A728E9A2B}">
          <p14:sldIdLst>
            <p14:sldId id="382"/>
            <p14:sldId id="410"/>
            <p14:sldId id="386"/>
            <p14:sldId id="392"/>
            <p14:sldId id="387"/>
            <p14:sldId id="384"/>
            <p14:sldId id="432"/>
            <p14:sldId id="681"/>
            <p14:sldId id="393"/>
            <p14:sldId id="417"/>
            <p14:sldId id="396"/>
            <p14:sldId id="395"/>
            <p14:sldId id="402"/>
            <p14:sldId id="401"/>
            <p14:sldId id="403"/>
            <p14:sldId id="399"/>
            <p14:sldId id="405"/>
            <p14:sldId id="406"/>
            <p14:sldId id="400"/>
            <p14:sldId id="407"/>
            <p14:sldId id="427"/>
            <p14:sldId id="413"/>
            <p14:sldId id="411"/>
            <p14:sldId id="418"/>
            <p14:sldId id="412"/>
            <p14:sldId id="419"/>
            <p14:sldId id="420"/>
            <p14:sldId id="415"/>
            <p14:sldId id="430"/>
            <p14:sldId id="414"/>
            <p14:sldId id="424"/>
            <p14:sldId id="422"/>
            <p14:sldId id="435"/>
            <p14:sldId id="680"/>
            <p14:sldId id="426"/>
            <p14:sldId id="429"/>
            <p14:sldId id="684"/>
            <p14:sldId id="686"/>
            <p14:sldId id="433"/>
            <p14:sldId id="416"/>
          </p14:sldIdLst>
        </p14:section>
      </p14:sectionLst>
    </p:ext>
    <p:ext uri="{EFAFB233-063F-42B5-8137-9DF3F51BA10A}">
      <p15:sldGuideLst xmlns:p15="http://schemas.microsoft.com/office/powerpoint/2012/main">
        <p15:guide id="1" orient="horz" pos="411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eatrice Bisighini" initials="BB" lastIdx="21" clrIdx="0">
    <p:extLst>
      <p:ext uri="{19B8F6BF-5375-455C-9EA6-DF929625EA0E}">
        <p15:presenceInfo xmlns:p15="http://schemas.microsoft.com/office/powerpoint/2012/main" userId="98fa00cc5f4054d1" providerId="Windows Live"/>
      </p:ext>
    </p:extLst>
  </p:cmAuthor>
  <p:cmAuthor id="2" name="BISIGHINI Beatrice" initials="BB" lastIdx="2" clrIdx="1">
    <p:extLst>
      <p:ext uri="{19B8F6BF-5375-455C-9EA6-DF929625EA0E}">
        <p15:presenceInfo xmlns:p15="http://schemas.microsoft.com/office/powerpoint/2012/main" userId="S-1-5-21-2052111302-448539723-725345543-43629"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AECFA"/>
    <a:srgbClr val="DDF0C8"/>
    <a:srgbClr val="EAEFFC"/>
    <a:srgbClr val="EE81BD"/>
    <a:srgbClr val="C15DCA"/>
    <a:srgbClr val="B264D3"/>
    <a:srgbClr val="AF65D4"/>
    <a:srgbClr val="FDF5F9"/>
    <a:srgbClr val="2EB6E1"/>
    <a:srgbClr val="91ACF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2D5ABB26-0587-4C30-8999-92F81FD0307C}" styleName="Aucun style, aucune grille">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9012ECD-51FC-41F1-AA8D-1B2483CD663E}" styleName="Style léger 2 - Accentuation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8A107856-5554-42FB-B03E-39F5DBC370BA}" styleName="Style moyen 4 - Accentuation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21E4AEA4-8DFA-4A89-87EB-49C32662AFE0}" styleName="Style moyen 2 - Accentuation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Style moyen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84E427A-3D55-4303-BF80-6455036E1DE7}" styleName="Style à thème 1 - Accentuation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609" autoAdjust="0"/>
    <p:restoredTop sz="96357" autoAdjust="0"/>
  </p:normalViewPr>
  <p:slideViewPr>
    <p:cSldViewPr snapToGrid="0" showGuides="1">
      <p:cViewPr varScale="1">
        <p:scale>
          <a:sx n="110" d="100"/>
          <a:sy n="110" d="100"/>
        </p:scale>
        <p:origin x="744" y="90"/>
      </p:cViewPr>
      <p:guideLst>
        <p:guide orient="horz" pos="4110"/>
        <p:guide pos="3840"/>
      </p:guideLst>
    </p:cSldViewPr>
  </p:slideViewPr>
  <p:notesTextViewPr>
    <p:cViewPr>
      <p:scale>
        <a:sx n="150" d="100"/>
        <a:sy n="150" d="100"/>
      </p:scale>
      <p:origin x="0" y="0"/>
    </p:cViewPr>
  </p:notesTextViewPr>
  <p:notesViewPr>
    <p:cSldViewPr snapToGrid="0">
      <p:cViewPr varScale="1">
        <p:scale>
          <a:sx n="123" d="100"/>
          <a:sy n="123" d="100"/>
        </p:scale>
        <p:origin x="3528" y="11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handoutMaster" Target="handoutMasters/handoutMaster1.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Espace réservé de la date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CE5CF13-A681-43F0-BF08-649F0701EEDB}" type="datetimeFigureOut">
              <a:rPr lang="it-IT" smtClean="0"/>
              <a:t>09/01/2025</a:t>
            </a:fld>
            <a:endParaRPr lang="it-IT"/>
          </a:p>
        </p:txBody>
      </p:sp>
      <p:sp>
        <p:nvSpPr>
          <p:cNvPr id="4" name="Espace réservé du pied de page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5" name="Espace réservé du numéro de diapositive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E59D368-C51D-4EA4-B968-5A1E700249E7}" type="slidenum">
              <a:rPr lang="it-IT" smtClean="0"/>
              <a:t>‹N°›</a:t>
            </a:fld>
            <a:endParaRPr lang="it-IT"/>
          </a:p>
        </p:txBody>
      </p:sp>
    </p:spTree>
    <p:extLst>
      <p:ext uri="{BB962C8B-B14F-4D97-AF65-F5344CB8AC3E}">
        <p14:creationId xmlns:p14="http://schemas.microsoft.com/office/powerpoint/2010/main" val="352256588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B375513-8070-4196-9D0E-C9CEBCF4CE8B}" type="datetimeFigureOut">
              <a:rPr lang="en-GB" smtClean="0"/>
              <a:t>09/01/2025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0658B2A-0CC9-429E-BB73-8BA3A299844C}" type="slidenum">
              <a:rPr lang="en-GB" smtClean="0"/>
              <a:t>‹N°›</a:t>
            </a:fld>
            <a:endParaRPr lang="en-GB"/>
          </a:p>
        </p:txBody>
      </p:sp>
    </p:spTree>
    <p:extLst>
      <p:ext uri="{BB962C8B-B14F-4D97-AF65-F5344CB8AC3E}">
        <p14:creationId xmlns:p14="http://schemas.microsoft.com/office/powerpoint/2010/main" val="19250228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it-IT" dirty="0"/>
          </a:p>
        </p:txBody>
      </p:sp>
      <p:sp>
        <p:nvSpPr>
          <p:cNvPr id="4" name="Espace réservé du numéro de diapositive 3"/>
          <p:cNvSpPr>
            <a:spLocks noGrp="1"/>
          </p:cNvSpPr>
          <p:nvPr>
            <p:ph type="sldNum" sz="quarter" idx="10"/>
          </p:nvPr>
        </p:nvSpPr>
        <p:spPr/>
        <p:txBody>
          <a:bodyPr/>
          <a:lstStyle/>
          <a:p>
            <a:fld id="{40658B2A-0CC9-429E-BB73-8BA3A299844C}" type="slidenum">
              <a:rPr lang="en-GB" smtClean="0"/>
              <a:t>0</a:t>
            </a:fld>
            <a:endParaRPr lang="en-GB"/>
          </a:p>
        </p:txBody>
      </p:sp>
    </p:spTree>
    <p:extLst>
      <p:ext uri="{BB962C8B-B14F-4D97-AF65-F5344CB8AC3E}">
        <p14:creationId xmlns:p14="http://schemas.microsoft.com/office/powerpoint/2010/main" val="31997588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identify the directions of maximum variance in the data, we compute the eigenvectors and eigenvalues of the covariance matrix. The eigenvectors represent the principal components (the new axes), and the eigenvalues indicate the amount of variance captured by each component.</a:t>
            </a:r>
            <a:endParaRPr lang="fr-FR" dirty="0"/>
          </a:p>
          <a:p>
            <a:endParaRPr lang="fr-FR" dirty="0"/>
          </a:p>
        </p:txBody>
      </p:sp>
      <p:sp>
        <p:nvSpPr>
          <p:cNvPr id="4" name="Espace réservé du numéro de diapositive 3"/>
          <p:cNvSpPr>
            <a:spLocks noGrp="1"/>
          </p:cNvSpPr>
          <p:nvPr>
            <p:ph type="sldNum" sz="quarter" idx="5"/>
          </p:nvPr>
        </p:nvSpPr>
        <p:spPr/>
        <p:txBody>
          <a:bodyPr/>
          <a:lstStyle/>
          <a:p>
            <a:fld id="{40658B2A-0CC9-429E-BB73-8BA3A299844C}" type="slidenum">
              <a:rPr lang="en-GB" smtClean="0"/>
              <a:t>33</a:t>
            </a:fld>
            <a:endParaRPr lang="en-GB"/>
          </a:p>
        </p:txBody>
      </p:sp>
    </p:spTree>
    <p:extLst>
      <p:ext uri="{BB962C8B-B14F-4D97-AF65-F5344CB8AC3E}">
        <p14:creationId xmlns:p14="http://schemas.microsoft.com/office/powerpoint/2010/main" val="102300565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1"/>
        </a:solidFill>
        <a:effectLst/>
      </p:bgPr>
    </p:bg>
    <p:spTree>
      <p:nvGrpSpPr>
        <p:cNvPr id="1" name=""/>
        <p:cNvGrpSpPr/>
        <p:nvPr/>
      </p:nvGrpSpPr>
      <p:grpSpPr>
        <a:xfrm>
          <a:off x="0" y="0"/>
          <a:ext cx="0" cy="0"/>
          <a:chOff x="0" y="0"/>
          <a:chExt cx="0" cy="0"/>
        </a:xfrm>
      </p:grpSpPr>
      <p:grpSp>
        <p:nvGrpSpPr>
          <p:cNvPr id="2" name="Groupe 1">
            <a:extLst>
              <a:ext uri="{FF2B5EF4-FFF2-40B4-BE49-F238E27FC236}">
                <a16:creationId xmlns:a16="http://schemas.microsoft.com/office/drawing/2014/main" id="{33691197-7A96-4D16-A83C-762A73D2F31E}"/>
              </a:ext>
            </a:extLst>
          </p:cNvPr>
          <p:cNvGrpSpPr/>
          <p:nvPr userDrawn="1"/>
        </p:nvGrpSpPr>
        <p:grpSpPr>
          <a:xfrm>
            <a:off x="-7" y="347631"/>
            <a:ext cx="12192007" cy="6510369"/>
            <a:chOff x="-7" y="662138"/>
            <a:chExt cx="12192007" cy="6510369"/>
          </a:xfrm>
        </p:grpSpPr>
        <p:sp>
          <p:nvSpPr>
            <p:cNvPr id="10" name="Rectangle 9">
              <a:extLst>
                <a:ext uri="{FF2B5EF4-FFF2-40B4-BE49-F238E27FC236}">
                  <a16:creationId xmlns:a16="http://schemas.microsoft.com/office/drawing/2014/main" id="{DCE042A2-8FFD-48EA-8209-9FB0422F2AB1}"/>
                </a:ext>
              </a:extLst>
            </p:cNvPr>
            <p:cNvSpPr/>
            <p:nvPr userDrawn="1"/>
          </p:nvSpPr>
          <p:spPr>
            <a:xfrm>
              <a:off x="-7" y="4930926"/>
              <a:ext cx="12192007" cy="2241581"/>
            </a:xfrm>
            <a:prstGeom prst="rect">
              <a:avLst/>
            </a:prstGeom>
            <a:solidFill>
              <a:schemeClr val="accent3">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it-IT" sz="2800" b="1" i="0" u="none" strike="noStrike" kern="1200" baseline="0" dirty="0">
                <a:solidFill>
                  <a:schemeClr val="bg1"/>
                </a:solidFill>
                <a:latin typeface="Arial" panose="020B0604020202020204" pitchFamily="34" charset="0"/>
                <a:ea typeface="Calibri" panose="020F0502020204030204" pitchFamily="34" charset="0"/>
                <a:cs typeface="Arial" panose="020B0604020202020204" pitchFamily="34" charset="0"/>
              </a:endParaRPr>
            </a:p>
            <a:p>
              <a:pPr algn="r"/>
              <a:endParaRPr lang="it-IT" sz="2800" b="1" i="0" u="none" strike="noStrike" kern="1200" baseline="0" dirty="0">
                <a:solidFill>
                  <a:schemeClr val="bg1"/>
                </a:solidFill>
                <a:latin typeface="Arial" panose="020B0604020202020204" pitchFamily="34" charset="0"/>
                <a:ea typeface="Calibri" panose="020F0502020204030204" pitchFamily="34" charset="0"/>
                <a:cs typeface="Arial" panose="020B0604020202020204" pitchFamily="34" charset="0"/>
              </a:endParaRPr>
            </a:p>
            <a:p>
              <a:pPr algn="r"/>
              <a:endParaRPr lang="it-IT" sz="2800" b="1" i="0" u="none" strike="noStrike" kern="1200" baseline="0" dirty="0">
                <a:solidFill>
                  <a:schemeClr val="bg1"/>
                </a:solidFill>
                <a:latin typeface="Arial" panose="020B0604020202020204" pitchFamily="34" charset="0"/>
                <a:ea typeface="Calibri" panose="020F0502020204030204" pitchFamily="34" charset="0"/>
                <a:cs typeface="Arial" panose="020B0604020202020204" pitchFamily="34" charset="0"/>
              </a:endParaRPr>
            </a:p>
            <a:p>
              <a:pPr algn="r"/>
              <a:endParaRPr lang="en-GB" sz="3200" b="1" i="0" u="none" strike="noStrike" kern="1200" baseline="0" dirty="0">
                <a:solidFill>
                  <a:schemeClr val="bg1"/>
                </a:solidFill>
                <a:latin typeface="Arial" panose="020B0604020202020204" pitchFamily="34" charset="0"/>
                <a:ea typeface="Calibri" panose="020F0502020204030204" pitchFamily="34" charset="0"/>
                <a:cs typeface="Arial" panose="020B0604020202020204" pitchFamily="34" charset="0"/>
              </a:endParaRPr>
            </a:p>
          </p:txBody>
        </p:sp>
        <p:sp>
          <p:nvSpPr>
            <p:cNvPr id="24" name="ZoneTexte 23">
              <a:extLst>
                <a:ext uri="{FF2B5EF4-FFF2-40B4-BE49-F238E27FC236}">
                  <a16:creationId xmlns:a16="http://schemas.microsoft.com/office/drawing/2014/main" id="{D10D40FC-E8BB-4F47-8509-766C5E27EF76}"/>
                </a:ext>
              </a:extLst>
            </p:cNvPr>
            <p:cNvSpPr txBox="1"/>
            <p:nvPr userDrawn="1"/>
          </p:nvSpPr>
          <p:spPr>
            <a:xfrm>
              <a:off x="1241811" y="4605166"/>
              <a:ext cx="9982199" cy="1446550"/>
            </a:xfrm>
            <a:prstGeom prst="rect">
              <a:avLst/>
            </a:prstGeom>
            <a:solidFill>
              <a:schemeClr val="accent3">
                <a:lumMod val="75000"/>
                <a:alpha val="95000"/>
              </a:schemeClr>
            </a:solidFill>
          </p:spPr>
          <p:txBody>
            <a:bodyPr wrap="square" rIns="216000">
              <a:spAutoFit/>
            </a:bodyPr>
            <a:lstStyle/>
            <a:p>
              <a:pPr algn="ctr"/>
              <a:r>
                <a:rPr lang="en-US" sz="4400" b="1" i="0" u="none" strike="noStrike" kern="1200" baseline="0" dirty="0">
                  <a:solidFill>
                    <a:schemeClr val="bg1"/>
                  </a:solidFill>
                  <a:effectLst/>
                  <a:latin typeface="Arial" panose="020B0604020202020204" pitchFamily="34" charset="0"/>
                  <a:ea typeface="Calibri" panose="020F0502020204030204" pitchFamily="34" charset="0"/>
                  <a:cs typeface="Arial" panose="020B0604020202020204" pitchFamily="34" charset="0"/>
                </a:rPr>
                <a:t>REDUCED ORDER MODELLING</a:t>
              </a:r>
            </a:p>
            <a:p>
              <a:pPr algn="ctr"/>
              <a:r>
                <a:rPr lang="en-US" sz="4400" b="1" i="0" u="none" strike="noStrike" kern="1200" baseline="0" dirty="0">
                  <a:solidFill>
                    <a:schemeClr val="bg1"/>
                  </a:solidFill>
                  <a:effectLst/>
                  <a:latin typeface="Arial" panose="020B0604020202020204" pitchFamily="34" charset="0"/>
                  <a:ea typeface="Calibri" panose="020F0502020204030204" pitchFamily="34" charset="0"/>
                  <a:cs typeface="Arial" panose="020B0604020202020204" pitchFamily="34" charset="0"/>
                </a:rPr>
                <a:t>FOR BIOMECHANICS</a:t>
              </a:r>
              <a:endParaRPr lang="it-IT" sz="4400" b="1" i="0" u="none" strike="noStrike" kern="1200" baseline="0" dirty="0">
                <a:solidFill>
                  <a:schemeClr val="bg1"/>
                </a:solidFill>
                <a:latin typeface="Arial" panose="020B0604020202020204" pitchFamily="34" charset="0"/>
                <a:ea typeface="Calibri" panose="020F0502020204030204" pitchFamily="34" charset="0"/>
                <a:cs typeface="Arial" panose="020B0604020202020204" pitchFamily="34" charset="0"/>
              </a:endParaRPr>
            </a:p>
          </p:txBody>
        </p:sp>
        <p:sp>
          <p:nvSpPr>
            <p:cNvPr id="29" name="Rectangle 28">
              <a:extLst>
                <a:ext uri="{FF2B5EF4-FFF2-40B4-BE49-F238E27FC236}">
                  <a16:creationId xmlns:a16="http://schemas.microsoft.com/office/drawing/2014/main" id="{15FBB6BB-F5D5-4782-A8E2-46D6A30527BC}"/>
                </a:ext>
              </a:extLst>
            </p:cNvPr>
            <p:cNvSpPr/>
            <p:nvPr userDrawn="1"/>
          </p:nvSpPr>
          <p:spPr>
            <a:xfrm>
              <a:off x="3886200" y="662138"/>
              <a:ext cx="8305800" cy="51032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it-IT" sz="2800" b="1" i="0" u="none" strike="noStrike" kern="1200" baseline="0" dirty="0">
                <a:solidFill>
                  <a:schemeClr val="bg1"/>
                </a:solidFill>
                <a:latin typeface="Arial" panose="020B0604020202020204" pitchFamily="34" charset="0"/>
                <a:ea typeface="Calibri" panose="020F0502020204030204" pitchFamily="34" charset="0"/>
                <a:cs typeface="Arial" panose="020B0604020202020204" pitchFamily="34" charset="0"/>
              </a:endParaRPr>
            </a:p>
            <a:p>
              <a:pPr algn="ctr"/>
              <a:endParaRPr lang="fr-FR" sz="2800" b="1" i="0" u="none" strike="noStrike" kern="1200" baseline="0" dirty="0">
                <a:solidFill>
                  <a:schemeClr val="bg1"/>
                </a:solidFill>
                <a:latin typeface="Arial" panose="020B0604020202020204" pitchFamily="34" charset="0"/>
                <a:ea typeface="Calibri" panose="020F0502020204030204" pitchFamily="34" charset="0"/>
                <a:cs typeface="Arial" panose="020B0604020202020204" pitchFamily="34" charset="0"/>
              </a:endParaRPr>
            </a:p>
            <a:p>
              <a:pPr algn="ctr"/>
              <a:r>
                <a:rPr lang="fr-FR" sz="2800" b="1" i="0" u="none" strike="noStrike" kern="1200" baseline="0" dirty="0">
                  <a:solidFill>
                    <a:schemeClr val="bg1"/>
                  </a:solidFill>
                  <a:latin typeface="Arial" panose="020B0604020202020204" pitchFamily="34" charset="0"/>
                  <a:ea typeface="Calibri" panose="020F0502020204030204" pitchFamily="34" charset="0"/>
                  <a:cs typeface="Arial" panose="020B0604020202020204" pitchFamily="34" charset="0"/>
                </a:rPr>
                <a:t>Master Ingénierie de la Santé (BMED)</a:t>
              </a:r>
              <a:endParaRPr lang="it-IT" sz="2800" b="1" i="0" u="none" strike="noStrike" kern="1200" baseline="0" dirty="0">
                <a:solidFill>
                  <a:schemeClr val="bg1"/>
                </a:solidFill>
                <a:latin typeface="Arial" panose="020B0604020202020204" pitchFamily="34" charset="0"/>
                <a:ea typeface="Calibri" panose="020F0502020204030204" pitchFamily="34" charset="0"/>
                <a:cs typeface="Arial" panose="020B0604020202020204" pitchFamily="34" charset="0"/>
              </a:endParaRPr>
            </a:p>
            <a:p>
              <a:pPr algn="r"/>
              <a:endParaRPr lang="it-IT" sz="2800" b="1" i="0" u="none" strike="noStrike" kern="1200" baseline="0" dirty="0">
                <a:solidFill>
                  <a:schemeClr val="bg1"/>
                </a:solidFill>
                <a:latin typeface="Arial" panose="020B0604020202020204" pitchFamily="34" charset="0"/>
                <a:ea typeface="Calibri" panose="020F0502020204030204" pitchFamily="34" charset="0"/>
                <a:cs typeface="Arial" panose="020B0604020202020204" pitchFamily="34" charset="0"/>
              </a:endParaRPr>
            </a:p>
            <a:p>
              <a:pPr algn="r"/>
              <a:endParaRPr lang="en-GB" sz="3200" b="1" i="0" u="none" strike="noStrike" kern="1200" baseline="0" dirty="0">
                <a:solidFill>
                  <a:schemeClr val="bg1"/>
                </a:solidFill>
                <a:latin typeface="Arial" panose="020B0604020202020204" pitchFamily="34" charset="0"/>
                <a:ea typeface="Calibri" panose="020F0502020204030204" pitchFamily="34" charset="0"/>
                <a:cs typeface="Arial" panose="020B0604020202020204" pitchFamily="34" charset="0"/>
              </a:endParaRPr>
            </a:p>
          </p:txBody>
        </p:sp>
      </p:grpSp>
      <p:pic>
        <p:nvPicPr>
          <p:cNvPr id="4" name="Image 3">
            <a:extLst>
              <a:ext uri="{FF2B5EF4-FFF2-40B4-BE49-F238E27FC236}">
                <a16:creationId xmlns:a16="http://schemas.microsoft.com/office/drawing/2014/main" id="{ECAAB5DD-F8A7-4940-890E-6AA903E52D79}"/>
              </a:ext>
            </a:extLst>
          </p:cNvPr>
          <p:cNvPicPr>
            <a:picLocks noChangeAspect="1"/>
          </p:cNvPicPr>
          <p:nvPr userDrawn="1"/>
        </p:nvPicPr>
        <p:blipFill>
          <a:blip r:embed="rId2"/>
          <a:stretch>
            <a:fillRect/>
          </a:stretch>
        </p:blipFill>
        <p:spPr>
          <a:xfrm>
            <a:off x="0" y="39339"/>
            <a:ext cx="3288632" cy="1249680"/>
          </a:xfrm>
          <a:prstGeom prst="rect">
            <a:avLst/>
          </a:prstGeom>
        </p:spPr>
      </p:pic>
      <p:sp>
        <p:nvSpPr>
          <p:cNvPr id="13" name="ZoneTexte 12">
            <a:extLst>
              <a:ext uri="{FF2B5EF4-FFF2-40B4-BE49-F238E27FC236}">
                <a16:creationId xmlns:a16="http://schemas.microsoft.com/office/drawing/2014/main" id="{FFDBC3CA-46C8-4D24-A2BE-7DC6326307E0}"/>
              </a:ext>
            </a:extLst>
          </p:cNvPr>
          <p:cNvSpPr txBox="1"/>
          <p:nvPr userDrawn="1"/>
        </p:nvSpPr>
        <p:spPr>
          <a:xfrm>
            <a:off x="-7" y="5837078"/>
            <a:ext cx="12192000" cy="523220"/>
          </a:xfrm>
          <a:prstGeom prst="rect">
            <a:avLst/>
          </a:prstGeom>
          <a:solidFill>
            <a:schemeClr val="accent3">
              <a:alpha val="85000"/>
            </a:schemeClr>
          </a:solidFill>
        </p:spPr>
        <p:txBody>
          <a:bodyPr wrap="square" rIns="216000">
            <a:spAutoFit/>
          </a:bodyPr>
          <a:lstStyle/>
          <a:p>
            <a:pPr algn="ctr"/>
            <a:r>
              <a:rPr lang="en-US" sz="2800" b="1" i="0" u="none" strike="noStrike" kern="1200" baseline="0" dirty="0">
                <a:solidFill>
                  <a:schemeClr val="bg1"/>
                </a:solidFill>
                <a:effectLst/>
                <a:latin typeface="Arial" panose="020B0604020202020204" pitchFamily="34" charset="0"/>
                <a:ea typeface="Calibri" panose="020F0502020204030204" pitchFamily="34" charset="0"/>
                <a:cs typeface="Arial" panose="020B0604020202020204" pitchFamily="34" charset="0"/>
              </a:rPr>
              <a:t>ROM: NUMERICAL APPROACH</a:t>
            </a:r>
            <a:endParaRPr lang="it-IT" sz="2800" b="1" i="0" u="none" strike="noStrike" kern="1200" baseline="0" dirty="0">
              <a:solidFill>
                <a:schemeClr val="bg1"/>
              </a:solidFill>
              <a:latin typeface="Arial" panose="020B0604020202020204" pitchFamily="34" charset="0"/>
              <a:ea typeface="Calibri" panose="020F050202020403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D8EF6190-677D-4C4A-A283-3BDB95970AF5}"/>
              </a:ext>
            </a:extLst>
          </p:cNvPr>
          <p:cNvSpPr/>
          <p:nvPr userDrawn="1"/>
        </p:nvSpPr>
        <p:spPr>
          <a:xfrm>
            <a:off x="1943093" y="6353989"/>
            <a:ext cx="8305800" cy="5103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it-IT" sz="1800" b="1" i="0" u="none" strike="noStrike" kern="1200" baseline="0" dirty="0">
              <a:solidFill>
                <a:sysClr val="windowText" lastClr="000000"/>
              </a:solidFill>
              <a:latin typeface="Arial" panose="020B0604020202020204" pitchFamily="34" charset="0"/>
              <a:ea typeface="Calibri" panose="020F0502020204030204" pitchFamily="34" charset="0"/>
              <a:cs typeface="Arial" panose="020B0604020202020204" pitchFamily="34" charset="0"/>
            </a:endParaRPr>
          </a:p>
          <a:p>
            <a:pPr algn="ctr"/>
            <a:endParaRPr lang="fr-FR" sz="1800" b="1" i="0" u="none" strike="noStrike" kern="1200" baseline="0" dirty="0">
              <a:solidFill>
                <a:sysClr val="windowText" lastClr="000000"/>
              </a:solidFill>
              <a:latin typeface="Arial" panose="020B0604020202020204" pitchFamily="34" charset="0"/>
              <a:ea typeface="Calibri" panose="020F0502020204030204" pitchFamily="34" charset="0"/>
              <a:cs typeface="Arial" panose="020B0604020202020204" pitchFamily="34" charset="0"/>
            </a:endParaRPr>
          </a:p>
          <a:p>
            <a:pPr algn="ctr"/>
            <a:r>
              <a:rPr lang="fr-FR" sz="1800" b="1" i="0" u="none" strike="noStrike" kern="1200" baseline="0" dirty="0">
                <a:solidFill>
                  <a:sysClr val="windowText" lastClr="000000"/>
                </a:solidFill>
                <a:latin typeface="Arial" panose="020B0604020202020204" pitchFamily="34" charset="0"/>
                <a:ea typeface="Calibri" panose="020F0502020204030204" pitchFamily="34" charset="0"/>
                <a:cs typeface="Arial" panose="020B0604020202020204" pitchFamily="34" charset="0"/>
              </a:rPr>
              <a:t>Beatrice Bisighini, Baptiste Pierrat</a:t>
            </a:r>
            <a:endParaRPr lang="it-IT" sz="1800" b="1" i="0" u="none" strike="noStrike" kern="1200" baseline="0" dirty="0">
              <a:solidFill>
                <a:sysClr val="windowText" lastClr="000000"/>
              </a:solidFill>
              <a:latin typeface="Arial" panose="020B0604020202020204" pitchFamily="34" charset="0"/>
              <a:ea typeface="Calibri" panose="020F0502020204030204" pitchFamily="34" charset="0"/>
              <a:cs typeface="Arial" panose="020B0604020202020204" pitchFamily="34" charset="0"/>
            </a:endParaRPr>
          </a:p>
          <a:p>
            <a:pPr algn="r"/>
            <a:endParaRPr lang="it-IT" sz="1800" b="1" i="0" u="none" strike="noStrike" kern="1200" baseline="0" dirty="0">
              <a:solidFill>
                <a:sysClr val="windowText" lastClr="000000"/>
              </a:solidFill>
              <a:latin typeface="Arial" panose="020B0604020202020204" pitchFamily="34" charset="0"/>
              <a:ea typeface="Calibri" panose="020F0502020204030204" pitchFamily="34" charset="0"/>
              <a:cs typeface="Arial" panose="020B0604020202020204" pitchFamily="34" charset="0"/>
            </a:endParaRPr>
          </a:p>
          <a:p>
            <a:pPr algn="r"/>
            <a:endParaRPr lang="en-GB" sz="2000" b="1" i="0" u="none" strike="noStrike" kern="1200" baseline="0" dirty="0">
              <a:solidFill>
                <a:sysClr val="windowText" lastClr="000000"/>
              </a:solidFill>
              <a:latin typeface="Arial" panose="020B060402020202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33411787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9C09450A-3E0F-41F9-805A-45675A45F1DF}"/>
              </a:ext>
            </a:extLst>
          </p:cNvPr>
          <p:cNvSpPr/>
          <p:nvPr userDrawn="1"/>
        </p:nvSpPr>
        <p:spPr>
          <a:xfrm>
            <a:off x="0" y="0"/>
            <a:ext cx="6074375" cy="180000"/>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it-IT" sz="1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p:sp>
        <p:nvSpPr>
          <p:cNvPr id="4" name="Rectangle 3">
            <a:extLst>
              <a:ext uri="{FF2B5EF4-FFF2-40B4-BE49-F238E27FC236}">
                <a16:creationId xmlns:a16="http://schemas.microsoft.com/office/drawing/2014/main" id="{640CD393-44BE-4728-91AA-72C5DB9EC4B3}"/>
              </a:ext>
            </a:extLst>
          </p:cNvPr>
          <p:cNvSpPr/>
          <p:nvPr userDrawn="1"/>
        </p:nvSpPr>
        <p:spPr>
          <a:xfrm>
            <a:off x="0" y="6424382"/>
            <a:ext cx="12192000" cy="43361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400" dirty="0">
              <a:solidFill>
                <a:schemeClr val="tx2">
                  <a:lumMod val="60000"/>
                  <a:lumOff val="40000"/>
                </a:schemeClr>
              </a:solidFill>
              <a:latin typeface="Calibri" panose="020F0502020204030204" pitchFamily="34" charset="0"/>
              <a:ea typeface="Calibri" panose="020F0502020204030204" pitchFamily="34" charset="0"/>
              <a:cs typeface="Calibri" panose="020F0502020204030204" pitchFamily="34" charset="0"/>
            </a:endParaRPr>
          </a:p>
        </p:txBody>
      </p:sp>
      <p:sp>
        <p:nvSpPr>
          <p:cNvPr id="5" name="Ellipse 4">
            <a:extLst>
              <a:ext uri="{FF2B5EF4-FFF2-40B4-BE49-F238E27FC236}">
                <a16:creationId xmlns:a16="http://schemas.microsoft.com/office/drawing/2014/main" id="{F04E9660-2DF3-4AC3-B361-15690EB011DD}"/>
              </a:ext>
            </a:extLst>
          </p:cNvPr>
          <p:cNvSpPr/>
          <p:nvPr userDrawn="1"/>
        </p:nvSpPr>
        <p:spPr>
          <a:xfrm>
            <a:off x="5876999" y="6424379"/>
            <a:ext cx="432000" cy="432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a:solidFill>
                <a:schemeClr val="tx2">
                  <a:lumMod val="75000"/>
                </a:schemeClr>
              </a:solidFill>
              <a:latin typeface="Calibri" panose="020F0502020204030204" pitchFamily="34" charset="0"/>
              <a:ea typeface="Calibri" panose="020F0502020204030204" pitchFamily="34" charset="0"/>
              <a:cs typeface="Calibri" panose="020F0502020204030204" pitchFamily="34" charset="0"/>
            </a:endParaRPr>
          </a:p>
        </p:txBody>
      </p:sp>
      <p:sp>
        <p:nvSpPr>
          <p:cNvPr id="7" name="Title 2">
            <a:extLst>
              <a:ext uri="{FF2B5EF4-FFF2-40B4-BE49-F238E27FC236}">
                <a16:creationId xmlns:a16="http://schemas.microsoft.com/office/drawing/2014/main" id="{794EB2EF-172C-46B7-9F03-B2FE3D3D5873}"/>
              </a:ext>
            </a:extLst>
          </p:cNvPr>
          <p:cNvSpPr txBox="1">
            <a:spLocks/>
          </p:cNvSpPr>
          <p:nvPr userDrawn="1"/>
        </p:nvSpPr>
        <p:spPr>
          <a:xfrm>
            <a:off x="525232" y="6424381"/>
            <a:ext cx="5207968" cy="433619"/>
          </a:xfrm>
          <a:prstGeom prst="rect">
            <a:avLst/>
          </a:prstGeom>
        </p:spPr>
        <p:txBody>
          <a:bodyPr tIns="72000" bIns="72000" anchor="ctr">
            <a:noAutofit/>
          </a:bodyPr>
          <a:lstStyle>
            <a:lvl1pPr algn="ctr" defTabSz="1219170" rtl="0" eaLnBrk="1" latinLnBrk="0" hangingPunct="1">
              <a:spcBef>
                <a:spcPct val="0"/>
              </a:spcBef>
              <a:buNone/>
              <a:defRPr sz="5867" kern="1200">
                <a:solidFill>
                  <a:schemeClr val="tx1"/>
                </a:solidFill>
                <a:latin typeface="+mj-lt"/>
                <a:ea typeface="+mj-ea"/>
                <a:cs typeface="+mj-cs"/>
              </a:defRPr>
            </a:lvl1pPr>
          </a:lstStyle>
          <a:p>
            <a:pPr algn="l"/>
            <a:r>
              <a:rPr lang="en-US" sz="1400" dirty="0">
                <a:solidFill>
                  <a:schemeClr val="bg1"/>
                </a:solidFill>
                <a:latin typeface="Calibri" panose="020F0502020204030204" pitchFamily="34" charset="0"/>
                <a:ea typeface="Calibri" panose="020F0502020204030204" pitchFamily="34" charset="0"/>
                <a:cs typeface="Calibri" panose="020F0502020204030204" pitchFamily="34" charset="0"/>
              </a:rPr>
              <a:t>REDUCED ORDER MODELLING FOR BIOMECHANICS</a:t>
            </a:r>
          </a:p>
        </p:txBody>
      </p:sp>
      <p:sp>
        <p:nvSpPr>
          <p:cNvPr id="8" name="Title 2">
            <a:extLst>
              <a:ext uri="{FF2B5EF4-FFF2-40B4-BE49-F238E27FC236}">
                <a16:creationId xmlns:a16="http://schemas.microsoft.com/office/drawing/2014/main" id="{5302F9AB-0BF7-4C70-8E99-A4ACCBB794D2}"/>
              </a:ext>
            </a:extLst>
          </p:cNvPr>
          <p:cNvSpPr txBox="1">
            <a:spLocks/>
          </p:cNvSpPr>
          <p:nvPr userDrawn="1"/>
        </p:nvSpPr>
        <p:spPr>
          <a:xfrm>
            <a:off x="6096000" y="6424380"/>
            <a:ext cx="6096000" cy="433619"/>
          </a:xfrm>
          <a:prstGeom prst="rect">
            <a:avLst/>
          </a:prstGeom>
        </p:spPr>
        <p:txBody>
          <a:bodyPr tIns="72000" bIns="72000" anchor="ctr">
            <a:noAutofit/>
          </a:bodyPr>
          <a:lstStyle>
            <a:lvl1pPr algn="ctr" defTabSz="1219170" rtl="0" eaLnBrk="1" latinLnBrk="0" hangingPunct="1">
              <a:spcBef>
                <a:spcPct val="0"/>
              </a:spcBef>
              <a:buNone/>
              <a:defRPr sz="5867" kern="1200">
                <a:solidFill>
                  <a:schemeClr val="tx1"/>
                </a:solidFill>
                <a:latin typeface="+mj-lt"/>
                <a:ea typeface="+mj-ea"/>
                <a:cs typeface="+mj-cs"/>
              </a:defRPr>
            </a:lvl1pPr>
          </a:lstStyle>
          <a:p>
            <a:pPr marL="0" marR="0" lvl="0" indent="0" algn="r" defTabSz="1219170" rtl="0" eaLnBrk="1" fontAlgn="auto" latinLnBrk="0" hangingPunct="1">
              <a:lnSpc>
                <a:spcPct val="100000"/>
              </a:lnSpc>
              <a:spcBef>
                <a:spcPct val="0"/>
              </a:spcBef>
              <a:spcAft>
                <a:spcPts val="0"/>
              </a:spcAft>
              <a:buClrTx/>
              <a:buSzTx/>
              <a:buFontTx/>
              <a:buNone/>
              <a:tabLst/>
              <a:defRPr/>
            </a:pPr>
            <a:r>
              <a:rPr lang="it-IT" sz="1400" b="0" i="0" u="none" strike="noStrike" kern="1200" baseline="0" dirty="0">
                <a:solidFill>
                  <a:schemeClr val="bg1"/>
                </a:solidFill>
                <a:latin typeface="Arial" panose="020B0604020202020204" pitchFamily="34" charset="0"/>
                <a:ea typeface="Calibri" panose="020F0502020204030204" pitchFamily="34" charset="0"/>
                <a:cs typeface="Arial" panose="020B0604020202020204" pitchFamily="34" charset="0"/>
              </a:rPr>
              <a:t>9</a:t>
            </a:r>
            <a:r>
              <a:rPr lang="it-IT" sz="1400" b="1" i="0" u="none" strike="noStrike" kern="1200" baseline="0" dirty="0">
                <a:solidFill>
                  <a:schemeClr val="bg1"/>
                </a:solidFill>
                <a:latin typeface="Arial" panose="020B0604020202020204" pitchFamily="34" charset="0"/>
                <a:ea typeface="Calibri" panose="020F0502020204030204" pitchFamily="34" charset="0"/>
                <a:cs typeface="Arial" panose="020B0604020202020204" pitchFamily="34" charset="0"/>
              </a:rPr>
              <a:t> </a:t>
            </a:r>
            <a:r>
              <a:rPr lang="it-IT" sz="1400" b="0" i="0" u="none" strike="noStrike" kern="1200" baseline="0" dirty="0">
                <a:solidFill>
                  <a:schemeClr val="bg1"/>
                </a:solidFill>
                <a:latin typeface="Arial" panose="020B0604020202020204" pitchFamily="34" charset="0"/>
                <a:ea typeface="Calibri" panose="020F0502020204030204" pitchFamily="34" charset="0"/>
                <a:cs typeface="Arial" panose="020B0604020202020204" pitchFamily="34" charset="0"/>
              </a:rPr>
              <a:t>January 2025</a:t>
            </a:r>
            <a:r>
              <a:rPr lang="it-IT" sz="1400" b="0" dirty="0">
                <a:solidFill>
                  <a:schemeClr val="bg1"/>
                </a:solidFill>
                <a:latin typeface="Calibri" panose="020F0502020204030204" pitchFamily="34" charset="0"/>
                <a:ea typeface="Calibri" panose="020F0502020204030204" pitchFamily="34" charset="0"/>
                <a:cs typeface="Calibri" panose="020F0502020204030204" pitchFamily="34" charset="0"/>
              </a:rPr>
              <a:t> </a:t>
            </a:r>
            <a:endParaRPr lang="en-GB" sz="1400" b="0" dirty="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sp>
        <p:nvSpPr>
          <p:cNvPr id="26" name="Rectangle 25">
            <a:extLst>
              <a:ext uri="{FF2B5EF4-FFF2-40B4-BE49-F238E27FC236}">
                <a16:creationId xmlns:a16="http://schemas.microsoft.com/office/drawing/2014/main" id="{03E00DAB-8431-45D8-9F66-3BDBA98352DE}"/>
              </a:ext>
            </a:extLst>
          </p:cNvPr>
          <p:cNvSpPr/>
          <p:nvPr userDrawn="1"/>
        </p:nvSpPr>
        <p:spPr>
          <a:xfrm>
            <a:off x="5805099" y="6461125"/>
            <a:ext cx="575799" cy="369332"/>
          </a:xfrm>
          <a:prstGeom prst="rect">
            <a:avLst/>
          </a:prstGeom>
        </p:spPr>
        <p:txBody>
          <a:bodyPr wrap="none">
            <a:spAutoFit/>
          </a:bodyPr>
          <a:lstStyle/>
          <a:p>
            <a:pPr algn="ctr"/>
            <a:fld id="{C848BE61-B59A-4C46-8210-51B23B4FBDC3}" type="slidenum">
              <a:rPr lang="en-GB" sz="1800" b="1" smtClean="0">
                <a:solidFill>
                  <a:schemeClr val="tx2">
                    <a:lumMod val="75000"/>
                  </a:schemeClr>
                </a:solidFill>
                <a:latin typeface="Calibri" panose="020F0502020204030204" pitchFamily="34" charset="0"/>
                <a:ea typeface="Calibri" panose="020F0502020204030204" pitchFamily="34" charset="0"/>
                <a:cs typeface="Calibri" panose="020F0502020204030204" pitchFamily="34" charset="0"/>
              </a:rPr>
              <a:pPr algn="ctr"/>
              <a:t>‹N°›</a:t>
            </a:fld>
            <a:endParaRPr lang="en-GB" sz="1800" b="1" dirty="0">
              <a:solidFill>
                <a:schemeClr val="tx2">
                  <a:lumMod val="75000"/>
                </a:schemeClr>
              </a:solidFill>
              <a:latin typeface="Calibri" panose="020F0502020204030204" pitchFamily="34" charset="0"/>
              <a:ea typeface="Calibri" panose="020F0502020204030204" pitchFamily="34" charset="0"/>
              <a:cs typeface="Calibri" panose="020F0502020204030204" pitchFamily="34" charset="0"/>
            </a:endParaRPr>
          </a:p>
        </p:txBody>
      </p:sp>
      <p:sp>
        <p:nvSpPr>
          <p:cNvPr id="17" name="Rectangle 16">
            <a:extLst>
              <a:ext uri="{FF2B5EF4-FFF2-40B4-BE49-F238E27FC236}">
                <a16:creationId xmlns:a16="http://schemas.microsoft.com/office/drawing/2014/main" id="{799897A0-9A64-432B-BAD4-2CF57597DFC8}"/>
              </a:ext>
            </a:extLst>
          </p:cNvPr>
          <p:cNvSpPr/>
          <p:nvPr userDrawn="1"/>
        </p:nvSpPr>
        <p:spPr>
          <a:xfrm>
            <a:off x="905" y="508000"/>
            <a:ext cx="12198000" cy="711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4000" b="1" dirty="0">
              <a:solidFill>
                <a:schemeClr val="bg1"/>
              </a:solidFill>
            </a:endParaRPr>
          </a:p>
        </p:txBody>
      </p:sp>
      <p:sp>
        <p:nvSpPr>
          <p:cNvPr id="20" name="Rectangle 19">
            <a:extLst>
              <a:ext uri="{FF2B5EF4-FFF2-40B4-BE49-F238E27FC236}">
                <a16:creationId xmlns:a16="http://schemas.microsoft.com/office/drawing/2014/main" id="{86D725B3-F08D-4482-9BD5-52A2AD85A976}"/>
              </a:ext>
            </a:extLst>
          </p:cNvPr>
          <p:cNvSpPr/>
          <p:nvPr userDrawn="1"/>
        </p:nvSpPr>
        <p:spPr>
          <a:xfrm>
            <a:off x="0" y="0"/>
            <a:ext cx="3079750" cy="180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it-IT" sz="1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p:sp>
        <p:nvSpPr>
          <p:cNvPr id="24" name="Rectangle 23">
            <a:extLst>
              <a:ext uri="{FF2B5EF4-FFF2-40B4-BE49-F238E27FC236}">
                <a16:creationId xmlns:a16="http://schemas.microsoft.com/office/drawing/2014/main" id="{D8F36087-896B-46C3-B265-7B3167485F42}"/>
              </a:ext>
            </a:extLst>
          </p:cNvPr>
          <p:cNvSpPr/>
          <p:nvPr userDrawn="1"/>
        </p:nvSpPr>
        <p:spPr>
          <a:xfrm>
            <a:off x="6074379" y="0"/>
            <a:ext cx="3069341" cy="180000"/>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it-IT" sz="1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p:sp>
        <p:nvSpPr>
          <p:cNvPr id="29" name="Rectangle 28">
            <a:extLst>
              <a:ext uri="{FF2B5EF4-FFF2-40B4-BE49-F238E27FC236}">
                <a16:creationId xmlns:a16="http://schemas.microsoft.com/office/drawing/2014/main" id="{06F2B302-C354-4724-B561-FD7208AC38D2}"/>
              </a:ext>
            </a:extLst>
          </p:cNvPr>
          <p:cNvSpPr/>
          <p:nvPr userDrawn="1"/>
        </p:nvSpPr>
        <p:spPr>
          <a:xfrm>
            <a:off x="677287" y="229569"/>
            <a:ext cx="1634797" cy="2288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it-IT" sz="1800" b="1" dirty="0">
                <a:solidFill>
                  <a:schemeClr val="tx1"/>
                </a:solidFill>
                <a:latin typeface="Calibri" panose="020F0502020204030204" pitchFamily="34" charset="0"/>
                <a:ea typeface="Calibri" panose="020F0502020204030204" pitchFamily="34" charset="0"/>
                <a:cs typeface="Calibri" panose="020F0502020204030204" pitchFamily="34" charset="0"/>
              </a:rPr>
              <a:t>INTRODUCTION</a:t>
            </a:r>
          </a:p>
        </p:txBody>
      </p:sp>
      <p:sp>
        <p:nvSpPr>
          <p:cNvPr id="30" name="Rectangle 29">
            <a:extLst>
              <a:ext uri="{FF2B5EF4-FFF2-40B4-BE49-F238E27FC236}">
                <a16:creationId xmlns:a16="http://schemas.microsoft.com/office/drawing/2014/main" id="{8F9152DE-1F77-4437-BB27-FE32CDB5A611}"/>
              </a:ext>
            </a:extLst>
          </p:cNvPr>
          <p:cNvSpPr/>
          <p:nvPr userDrawn="1"/>
        </p:nvSpPr>
        <p:spPr>
          <a:xfrm>
            <a:off x="9143721" y="0"/>
            <a:ext cx="3048280" cy="180000"/>
          </a:xfrm>
          <a:prstGeom prst="rect">
            <a:avLst/>
          </a:prstGeom>
          <a:solidFill>
            <a:schemeClr val="accent5">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it-IT" sz="1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p:pic>
        <p:nvPicPr>
          <p:cNvPr id="31" name="Image 30">
            <a:extLst>
              <a:ext uri="{FF2B5EF4-FFF2-40B4-BE49-F238E27FC236}">
                <a16:creationId xmlns:a16="http://schemas.microsoft.com/office/drawing/2014/main" id="{E5CF9789-2E21-46B2-AB02-A98ACD955E30}"/>
              </a:ext>
            </a:extLst>
          </p:cNvPr>
          <p:cNvPicPr>
            <a:picLocks noChangeAspect="1"/>
          </p:cNvPicPr>
          <p:nvPr userDrawn="1"/>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b="18154"/>
          <a:stretch/>
        </p:blipFill>
        <p:spPr>
          <a:xfrm>
            <a:off x="905" y="6428981"/>
            <a:ext cx="488720" cy="432001"/>
          </a:xfrm>
          <a:prstGeom prst="rect">
            <a:avLst/>
          </a:prstGeom>
        </p:spPr>
      </p:pic>
      <p:sp>
        <p:nvSpPr>
          <p:cNvPr id="33" name="Rectangle 32">
            <a:extLst>
              <a:ext uri="{FF2B5EF4-FFF2-40B4-BE49-F238E27FC236}">
                <a16:creationId xmlns:a16="http://schemas.microsoft.com/office/drawing/2014/main" id="{202A09E7-EDB1-4D29-9534-2ECE28892D59}"/>
              </a:ext>
            </a:extLst>
          </p:cNvPr>
          <p:cNvSpPr/>
          <p:nvPr userDrawn="1"/>
        </p:nvSpPr>
        <p:spPr>
          <a:xfrm>
            <a:off x="3771007" y="230538"/>
            <a:ext cx="1634797" cy="2288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it-IT" sz="1800" b="1" dirty="0">
                <a:solidFill>
                  <a:schemeClr val="bg1">
                    <a:lumMod val="65000"/>
                  </a:schemeClr>
                </a:solidFill>
                <a:latin typeface="Calibri" panose="020F0502020204030204" pitchFamily="34" charset="0"/>
                <a:ea typeface="Calibri" panose="020F0502020204030204" pitchFamily="34" charset="0"/>
                <a:cs typeface="Calibri" panose="020F0502020204030204" pitchFamily="34" charset="0"/>
              </a:rPr>
              <a:t>THEORY</a:t>
            </a:r>
          </a:p>
        </p:txBody>
      </p:sp>
      <p:sp>
        <p:nvSpPr>
          <p:cNvPr id="36" name="Rectangle 35">
            <a:extLst>
              <a:ext uri="{FF2B5EF4-FFF2-40B4-BE49-F238E27FC236}">
                <a16:creationId xmlns:a16="http://schemas.microsoft.com/office/drawing/2014/main" id="{18851240-56A5-4FB1-BFBD-CA665DC8C4E6}"/>
              </a:ext>
            </a:extLst>
          </p:cNvPr>
          <p:cNvSpPr/>
          <p:nvPr userDrawn="1"/>
        </p:nvSpPr>
        <p:spPr>
          <a:xfrm>
            <a:off x="6791650" y="229569"/>
            <a:ext cx="1634797" cy="2288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it-IT" sz="1800" b="1" dirty="0">
                <a:solidFill>
                  <a:schemeClr val="bg1">
                    <a:lumMod val="65000"/>
                  </a:schemeClr>
                </a:solidFill>
                <a:latin typeface="Calibri" panose="020F0502020204030204" pitchFamily="34" charset="0"/>
                <a:ea typeface="Calibri" panose="020F0502020204030204" pitchFamily="34" charset="0"/>
                <a:cs typeface="Calibri" panose="020F0502020204030204" pitchFamily="34" charset="0"/>
              </a:rPr>
              <a:t>ROM and SSM</a:t>
            </a:r>
          </a:p>
        </p:txBody>
      </p:sp>
      <p:sp>
        <p:nvSpPr>
          <p:cNvPr id="37" name="Rectangle 36">
            <a:extLst>
              <a:ext uri="{FF2B5EF4-FFF2-40B4-BE49-F238E27FC236}">
                <a16:creationId xmlns:a16="http://schemas.microsoft.com/office/drawing/2014/main" id="{4B7427F9-A5B1-446C-9259-EC46A3D0D556}"/>
              </a:ext>
            </a:extLst>
          </p:cNvPr>
          <p:cNvSpPr/>
          <p:nvPr userDrawn="1"/>
        </p:nvSpPr>
        <p:spPr>
          <a:xfrm>
            <a:off x="9885370" y="229569"/>
            <a:ext cx="1634797" cy="2288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it-IT" sz="1800" b="1" dirty="0">
                <a:solidFill>
                  <a:schemeClr val="bg1">
                    <a:lumMod val="65000"/>
                  </a:schemeClr>
                </a:solidFill>
                <a:latin typeface="Calibri" panose="020F0502020204030204" pitchFamily="34" charset="0"/>
                <a:ea typeface="Calibri" panose="020F0502020204030204" pitchFamily="34" charset="0"/>
                <a:cs typeface="Calibri" panose="020F0502020204030204" pitchFamily="34" charset="0"/>
              </a:rPr>
              <a:t>APPLICATION</a:t>
            </a:r>
          </a:p>
        </p:txBody>
      </p:sp>
    </p:spTree>
    <p:extLst>
      <p:ext uri="{BB962C8B-B14F-4D97-AF65-F5344CB8AC3E}">
        <p14:creationId xmlns:p14="http://schemas.microsoft.com/office/powerpoint/2010/main" val="18643628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9C09450A-3E0F-41F9-805A-45675A45F1DF}"/>
              </a:ext>
            </a:extLst>
          </p:cNvPr>
          <p:cNvSpPr/>
          <p:nvPr userDrawn="1"/>
        </p:nvSpPr>
        <p:spPr>
          <a:xfrm>
            <a:off x="3079750" y="0"/>
            <a:ext cx="2994625" cy="18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it-IT" sz="1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p:sp>
        <p:nvSpPr>
          <p:cNvPr id="4" name="Rectangle 3">
            <a:extLst>
              <a:ext uri="{FF2B5EF4-FFF2-40B4-BE49-F238E27FC236}">
                <a16:creationId xmlns:a16="http://schemas.microsoft.com/office/drawing/2014/main" id="{640CD393-44BE-4728-91AA-72C5DB9EC4B3}"/>
              </a:ext>
            </a:extLst>
          </p:cNvPr>
          <p:cNvSpPr/>
          <p:nvPr userDrawn="1"/>
        </p:nvSpPr>
        <p:spPr>
          <a:xfrm>
            <a:off x="0" y="6424382"/>
            <a:ext cx="12192000" cy="43361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400" dirty="0">
              <a:solidFill>
                <a:schemeClr val="tx2">
                  <a:lumMod val="60000"/>
                  <a:lumOff val="40000"/>
                </a:schemeClr>
              </a:solidFill>
              <a:latin typeface="Calibri" panose="020F0502020204030204" pitchFamily="34" charset="0"/>
              <a:ea typeface="Calibri" panose="020F0502020204030204" pitchFamily="34" charset="0"/>
              <a:cs typeface="Calibri" panose="020F0502020204030204" pitchFamily="34" charset="0"/>
            </a:endParaRPr>
          </a:p>
        </p:txBody>
      </p:sp>
      <p:sp>
        <p:nvSpPr>
          <p:cNvPr id="5" name="Ellipse 4">
            <a:extLst>
              <a:ext uri="{FF2B5EF4-FFF2-40B4-BE49-F238E27FC236}">
                <a16:creationId xmlns:a16="http://schemas.microsoft.com/office/drawing/2014/main" id="{F04E9660-2DF3-4AC3-B361-15690EB011DD}"/>
              </a:ext>
            </a:extLst>
          </p:cNvPr>
          <p:cNvSpPr/>
          <p:nvPr userDrawn="1"/>
        </p:nvSpPr>
        <p:spPr>
          <a:xfrm>
            <a:off x="5876999" y="6424379"/>
            <a:ext cx="432000" cy="432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a:solidFill>
                <a:schemeClr val="tx2">
                  <a:lumMod val="75000"/>
                </a:schemeClr>
              </a:solidFill>
              <a:latin typeface="Calibri" panose="020F0502020204030204" pitchFamily="34" charset="0"/>
              <a:ea typeface="Calibri" panose="020F0502020204030204" pitchFamily="34" charset="0"/>
              <a:cs typeface="Calibri" panose="020F0502020204030204" pitchFamily="34" charset="0"/>
            </a:endParaRPr>
          </a:p>
        </p:txBody>
      </p:sp>
      <p:sp>
        <p:nvSpPr>
          <p:cNvPr id="26" name="Rectangle 25">
            <a:extLst>
              <a:ext uri="{FF2B5EF4-FFF2-40B4-BE49-F238E27FC236}">
                <a16:creationId xmlns:a16="http://schemas.microsoft.com/office/drawing/2014/main" id="{03E00DAB-8431-45D8-9F66-3BDBA98352DE}"/>
              </a:ext>
            </a:extLst>
          </p:cNvPr>
          <p:cNvSpPr/>
          <p:nvPr userDrawn="1"/>
        </p:nvSpPr>
        <p:spPr>
          <a:xfrm>
            <a:off x="5805099" y="6461125"/>
            <a:ext cx="575799" cy="369332"/>
          </a:xfrm>
          <a:prstGeom prst="rect">
            <a:avLst/>
          </a:prstGeom>
        </p:spPr>
        <p:txBody>
          <a:bodyPr wrap="none">
            <a:spAutoFit/>
          </a:bodyPr>
          <a:lstStyle/>
          <a:p>
            <a:pPr algn="ctr"/>
            <a:fld id="{C848BE61-B59A-4C46-8210-51B23B4FBDC3}" type="slidenum">
              <a:rPr lang="en-GB" sz="1800" b="1" smtClean="0">
                <a:solidFill>
                  <a:schemeClr val="tx2">
                    <a:lumMod val="75000"/>
                  </a:schemeClr>
                </a:solidFill>
                <a:latin typeface="Calibri" panose="020F0502020204030204" pitchFamily="34" charset="0"/>
                <a:ea typeface="Calibri" panose="020F0502020204030204" pitchFamily="34" charset="0"/>
                <a:cs typeface="Calibri" panose="020F0502020204030204" pitchFamily="34" charset="0"/>
              </a:rPr>
              <a:pPr algn="ctr"/>
              <a:t>‹N°›</a:t>
            </a:fld>
            <a:endParaRPr lang="en-GB" sz="1800" b="1" dirty="0">
              <a:solidFill>
                <a:schemeClr val="tx2">
                  <a:lumMod val="75000"/>
                </a:schemeClr>
              </a:solidFill>
              <a:latin typeface="Calibri" panose="020F0502020204030204" pitchFamily="34" charset="0"/>
              <a:ea typeface="Calibri" panose="020F0502020204030204" pitchFamily="34" charset="0"/>
              <a:cs typeface="Calibri" panose="020F0502020204030204" pitchFamily="34" charset="0"/>
            </a:endParaRPr>
          </a:p>
        </p:txBody>
      </p:sp>
      <p:sp>
        <p:nvSpPr>
          <p:cNvPr id="20" name="Rectangle 19">
            <a:extLst>
              <a:ext uri="{FF2B5EF4-FFF2-40B4-BE49-F238E27FC236}">
                <a16:creationId xmlns:a16="http://schemas.microsoft.com/office/drawing/2014/main" id="{86D725B3-F08D-4482-9BD5-52A2AD85A976}"/>
              </a:ext>
            </a:extLst>
          </p:cNvPr>
          <p:cNvSpPr/>
          <p:nvPr userDrawn="1"/>
        </p:nvSpPr>
        <p:spPr>
          <a:xfrm>
            <a:off x="0" y="0"/>
            <a:ext cx="3079750" cy="180000"/>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it-IT" sz="1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p:sp>
        <p:nvSpPr>
          <p:cNvPr id="24" name="Rectangle 23">
            <a:extLst>
              <a:ext uri="{FF2B5EF4-FFF2-40B4-BE49-F238E27FC236}">
                <a16:creationId xmlns:a16="http://schemas.microsoft.com/office/drawing/2014/main" id="{D8F36087-896B-46C3-B265-7B3167485F42}"/>
              </a:ext>
            </a:extLst>
          </p:cNvPr>
          <p:cNvSpPr/>
          <p:nvPr userDrawn="1"/>
        </p:nvSpPr>
        <p:spPr>
          <a:xfrm>
            <a:off x="6074379" y="0"/>
            <a:ext cx="3069341" cy="180000"/>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it-IT" sz="1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p:sp>
        <p:nvSpPr>
          <p:cNvPr id="29" name="Rectangle 28">
            <a:extLst>
              <a:ext uri="{FF2B5EF4-FFF2-40B4-BE49-F238E27FC236}">
                <a16:creationId xmlns:a16="http://schemas.microsoft.com/office/drawing/2014/main" id="{06F2B302-C354-4724-B561-FD7208AC38D2}"/>
              </a:ext>
            </a:extLst>
          </p:cNvPr>
          <p:cNvSpPr/>
          <p:nvPr userDrawn="1"/>
        </p:nvSpPr>
        <p:spPr>
          <a:xfrm>
            <a:off x="677287" y="229569"/>
            <a:ext cx="1634797" cy="2288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it-IT" sz="1800" b="1" dirty="0">
                <a:solidFill>
                  <a:schemeClr val="bg1">
                    <a:lumMod val="65000"/>
                  </a:schemeClr>
                </a:solidFill>
                <a:latin typeface="Calibri" panose="020F0502020204030204" pitchFamily="34" charset="0"/>
                <a:ea typeface="Calibri" panose="020F0502020204030204" pitchFamily="34" charset="0"/>
                <a:cs typeface="Calibri" panose="020F0502020204030204" pitchFamily="34" charset="0"/>
              </a:rPr>
              <a:t>INTRODUCTION</a:t>
            </a:r>
          </a:p>
        </p:txBody>
      </p:sp>
      <p:sp>
        <p:nvSpPr>
          <p:cNvPr id="30" name="Rectangle 29">
            <a:extLst>
              <a:ext uri="{FF2B5EF4-FFF2-40B4-BE49-F238E27FC236}">
                <a16:creationId xmlns:a16="http://schemas.microsoft.com/office/drawing/2014/main" id="{8F9152DE-1F77-4437-BB27-FE32CDB5A611}"/>
              </a:ext>
            </a:extLst>
          </p:cNvPr>
          <p:cNvSpPr/>
          <p:nvPr userDrawn="1"/>
        </p:nvSpPr>
        <p:spPr>
          <a:xfrm>
            <a:off x="9143721" y="0"/>
            <a:ext cx="3048280" cy="180000"/>
          </a:xfrm>
          <a:prstGeom prst="rect">
            <a:avLst/>
          </a:prstGeom>
          <a:solidFill>
            <a:schemeClr val="accent5">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it-IT" sz="1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p:pic>
        <p:nvPicPr>
          <p:cNvPr id="31" name="Image 30">
            <a:extLst>
              <a:ext uri="{FF2B5EF4-FFF2-40B4-BE49-F238E27FC236}">
                <a16:creationId xmlns:a16="http://schemas.microsoft.com/office/drawing/2014/main" id="{E5CF9789-2E21-46B2-AB02-A98ACD955E30}"/>
              </a:ext>
            </a:extLst>
          </p:cNvPr>
          <p:cNvPicPr>
            <a:picLocks noChangeAspect="1"/>
          </p:cNvPicPr>
          <p:nvPr userDrawn="1"/>
        </p:nvPicPr>
        <p:blipFill rotWithShape="1">
          <a:blip r:embed="rId2">
            <a:duotone>
              <a:schemeClr val="accent2">
                <a:shade val="45000"/>
                <a:satMod val="135000"/>
              </a:schemeClr>
              <a:prstClr val="white"/>
            </a:duotone>
            <a:extLst>
              <a:ext uri="{28A0092B-C50C-407E-A947-70E740481C1C}">
                <a14:useLocalDpi xmlns:a14="http://schemas.microsoft.com/office/drawing/2010/main" val="0"/>
              </a:ext>
            </a:extLst>
          </a:blip>
          <a:srcRect b="18154"/>
          <a:stretch/>
        </p:blipFill>
        <p:spPr>
          <a:xfrm>
            <a:off x="905" y="6428981"/>
            <a:ext cx="488720" cy="432001"/>
          </a:xfrm>
          <a:prstGeom prst="rect">
            <a:avLst/>
          </a:prstGeom>
        </p:spPr>
      </p:pic>
      <p:sp>
        <p:nvSpPr>
          <p:cNvPr id="33" name="Rectangle 32">
            <a:extLst>
              <a:ext uri="{FF2B5EF4-FFF2-40B4-BE49-F238E27FC236}">
                <a16:creationId xmlns:a16="http://schemas.microsoft.com/office/drawing/2014/main" id="{202A09E7-EDB1-4D29-9534-2ECE28892D59}"/>
              </a:ext>
            </a:extLst>
          </p:cNvPr>
          <p:cNvSpPr/>
          <p:nvPr userDrawn="1"/>
        </p:nvSpPr>
        <p:spPr>
          <a:xfrm>
            <a:off x="3771007" y="230538"/>
            <a:ext cx="1634797" cy="2288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it-IT" sz="1800" b="1" dirty="0">
                <a:solidFill>
                  <a:schemeClr val="tx1"/>
                </a:solidFill>
                <a:latin typeface="Calibri" panose="020F0502020204030204" pitchFamily="34" charset="0"/>
                <a:ea typeface="Calibri" panose="020F0502020204030204" pitchFamily="34" charset="0"/>
                <a:cs typeface="Calibri" panose="020F0502020204030204" pitchFamily="34" charset="0"/>
              </a:rPr>
              <a:t>THEORY</a:t>
            </a:r>
          </a:p>
        </p:txBody>
      </p:sp>
      <p:sp>
        <p:nvSpPr>
          <p:cNvPr id="36" name="Rectangle 35">
            <a:extLst>
              <a:ext uri="{FF2B5EF4-FFF2-40B4-BE49-F238E27FC236}">
                <a16:creationId xmlns:a16="http://schemas.microsoft.com/office/drawing/2014/main" id="{18851240-56A5-4FB1-BFBD-CA665DC8C4E6}"/>
              </a:ext>
            </a:extLst>
          </p:cNvPr>
          <p:cNvSpPr/>
          <p:nvPr userDrawn="1"/>
        </p:nvSpPr>
        <p:spPr>
          <a:xfrm>
            <a:off x="6791650" y="229569"/>
            <a:ext cx="1634797" cy="2288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it-IT" sz="1800" b="1" dirty="0">
                <a:solidFill>
                  <a:schemeClr val="bg1">
                    <a:lumMod val="65000"/>
                  </a:schemeClr>
                </a:solidFill>
                <a:latin typeface="Calibri" panose="020F0502020204030204" pitchFamily="34" charset="0"/>
                <a:ea typeface="Calibri" panose="020F0502020204030204" pitchFamily="34" charset="0"/>
                <a:cs typeface="Calibri" panose="020F0502020204030204" pitchFamily="34" charset="0"/>
              </a:rPr>
              <a:t>ROM and SSM</a:t>
            </a:r>
          </a:p>
        </p:txBody>
      </p:sp>
      <p:sp>
        <p:nvSpPr>
          <p:cNvPr id="37" name="Rectangle 36">
            <a:extLst>
              <a:ext uri="{FF2B5EF4-FFF2-40B4-BE49-F238E27FC236}">
                <a16:creationId xmlns:a16="http://schemas.microsoft.com/office/drawing/2014/main" id="{4B7427F9-A5B1-446C-9259-EC46A3D0D556}"/>
              </a:ext>
            </a:extLst>
          </p:cNvPr>
          <p:cNvSpPr/>
          <p:nvPr userDrawn="1"/>
        </p:nvSpPr>
        <p:spPr>
          <a:xfrm>
            <a:off x="9885370" y="229569"/>
            <a:ext cx="1634797" cy="2288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it-IT" sz="1800" b="1" dirty="0">
                <a:solidFill>
                  <a:schemeClr val="bg1">
                    <a:lumMod val="65000"/>
                  </a:schemeClr>
                </a:solidFill>
                <a:latin typeface="Calibri" panose="020F0502020204030204" pitchFamily="34" charset="0"/>
                <a:ea typeface="Calibri" panose="020F0502020204030204" pitchFamily="34" charset="0"/>
                <a:cs typeface="Calibri" panose="020F0502020204030204" pitchFamily="34" charset="0"/>
              </a:rPr>
              <a:t>APPLICATION</a:t>
            </a:r>
          </a:p>
        </p:txBody>
      </p:sp>
      <p:sp>
        <p:nvSpPr>
          <p:cNvPr id="18" name="Rectangle 17">
            <a:extLst>
              <a:ext uri="{FF2B5EF4-FFF2-40B4-BE49-F238E27FC236}">
                <a16:creationId xmlns:a16="http://schemas.microsoft.com/office/drawing/2014/main" id="{2A726945-10AE-4099-AF50-46546F1C7706}"/>
              </a:ext>
            </a:extLst>
          </p:cNvPr>
          <p:cNvSpPr/>
          <p:nvPr userDrawn="1"/>
        </p:nvSpPr>
        <p:spPr>
          <a:xfrm>
            <a:off x="905" y="508000"/>
            <a:ext cx="12198000" cy="711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4000" b="1" dirty="0">
              <a:solidFill>
                <a:schemeClr val="bg1"/>
              </a:solidFill>
            </a:endParaRPr>
          </a:p>
        </p:txBody>
      </p:sp>
      <p:sp>
        <p:nvSpPr>
          <p:cNvPr id="17" name="Title 2">
            <a:extLst>
              <a:ext uri="{FF2B5EF4-FFF2-40B4-BE49-F238E27FC236}">
                <a16:creationId xmlns:a16="http://schemas.microsoft.com/office/drawing/2014/main" id="{FAD6B6EE-552B-48B6-A22A-82F33719F68F}"/>
              </a:ext>
            </a:extLst>
          </p:cNvPr>
          <p:cNvSpPr txBox="1">
            <a:spLocks/>
          </p:cNvSpPr>
          <p:nvPr userDrawn="1"/>
        </p:nvSpPr>
        <p:spPr>
          <a:xfrm>
            <a:off x="525232" y="6424381"/>
            <a:ext cx="5207968" cy="433619"/>
          </a:xfrm>
          <a:prstGeom prst="rect">
            <a:avLst/>
          </a:prstGeom>
        </p:spPr>
        <p:txBody>
          <a:bodyPr tIns="72000" bIns="72000" anchor="ctr">
            <a:noAutofit/>
          </a:bodyPr>
          <a:lstStyle>
            <a:lvl1pPr algn="ctr" defTabSz="1219170" rtl="0" eaLnBrk="1" latinLnBrk="0" hangingPunct="1">
              <a:spcBef>
                <a:spcPct val="0"/>
              </a:spcBef>
              <a:buNone/>
              <a:defRPr sz="5867" kern="1200">
                <a:solidFill>
                  <a:schemeClr val="tx1"/>
                </a:solidFill>
                <a:latin typeface="+mj-lt"/>
                <a:ea typeface="+mj-ea"/>
                <a:cs typeface="+mj-cs"/>
              </a:defRPr>
            </a:lvl1pPr>
          </a:lstStyle>
          <a:p>
            <a:pPr algn="l"/>
            <a:r>
              <a:rPr lang="en-US" sz="1400" dirty="0">
                <a:solidFill>
                  <a:schemeClr val="bg1"/>
                </a:solidFill>
                <a:latin typeface="Calibri" panose="020F0502020204030204" pitchFamily="34" charset="0"/>
                <a:ea typeface="Calibri" panose="020F0502020204030204" pitchFamily="34" charset="0"/>
                <a:cs typeface="Calibri" panose="020F0502020204030204" pitchFamily="34" charset="0"/>
              </a:rPr>
              <a:t>REDUCED ORDER MODELLING FOR BIOMECHANICS</a:t>
            </a:r>
          </a:p>
        </p:txBody>
      </p:sp>
      <p:sp>
        <p:nvSpPr>
          <p:cNvPr id="21" name="Title 2">
            <a:extLst>
              <a:ext uri="{FF2B5EF4-FFF2-40B4-BE49-F238E27FC236}">
                <a16:creationId xmlns:a16="http://schemas.microsoft.com/office/drawing/2014/main" id="{7AC2A87F-DA92-471F-8342-EBB1973078A8}"/>
              </a:ext>
            </a:extLst>
          </p:cNvPr>
          <p:cNvSpPr txBox="1">
            <a:spLocks/>
          </p:cNvSpPr>
          <p:nvPr userDrawn="1"/>
        </p:nvSpPr>
        <p:spPr>
          <a:xfrm>
            <a:off x="6096000" y="6424380"/>
            <a:ext cx="6096000" cy="433619"/>
          </a:xfrm>
          <a:prstGeom prst="rect">
            <a:avLst/>
          </a:prstGeom>
        </p:spPr>
        <p:txBody>
          <a:bodyPr tIns="72000" bIns="72000" anchor="ctr">
            <a:noAutofit/>
          </a:bodyPr>
          <a:lstStyle>
            <a:lvl1pPr algn="ctr" defTabSz="1219170" rtl="0" eaLnBrk="1" latinLnBrk="0" hangingPunct="1">
              <a:spcBef>
                <a:spcPct val="0"/>
              </a:spcBef>
              <a:buNone/>
              <a:defRPr sz="5867" kern="1200">
                <a:solidFill>
                  <a:schemeClr val="tx1"/>
                </a:solidFill>
                <a:latin typeface="+mj-lt"/>
                <a:ea typeface="+mj-ea"/>
                <a:cs typeface="+mj-cs"/>
              </a:defRPr>
            </a:lvl1pPr>
          </a:lstStyle>
          <a:p>
            <a:pPr marL="0" marR="0" lvl="0" indent="0" algn="r" defTabSz="1219170" rtl="0" eaLnBrk="1" fontAlgn="auto" latinLnBrk="0" hangingPunct="1">
              <a:lnSpc>
                <a:spcPct val="100000"/>
              </a:lnSpc>
              <a:spcBef>
                <a:spcPct val="0"/>
              </a:spcBef>
              <a:spcAft>
                <a:spcPts val="0"/>
              </a:spcAft>
              <a:buClrTx/>
              <a:buSzTx/>
              <a:buFontTx/>
              <a:buNone/>
              <a:tabLst/>
              <a:defRPr/>
            </a:pPr>
            <a:r>
              <a:rPr lang="it-IT" sz="1400" b="0" i="0" u="none" strike="noStrike" kern="1200" baseline="0" dirty="0">
                <a:solidFill>
                  <a:schemeClr val="bg1"/>
                </a:solidFill>
                <a:latin typeface="Arial" panose="020B0604020202020204" pitchFamily="34" charset="0"/>
                <a:ea typeface="Calibri" panose="020F0502020204030204" pitchFamily="34" charset="0"/>
                <a:cs typeface="Arial" panose="020B0604020202020204" pitchFamily="34" charset="0"/>
              </a:rPr>
              <a:t>9</a:t>
            </a:r>
            <a:r>
              <a:rPr lang="it-IT" sz="1400" b="1" i="0" u="none" strike="noStrike" kern="1200" baseline="0" dirty="0">
                <a:solidFill>
                  <a:schemeClr val="bg1"/>
                </a:solidFill>
                <a:latin typeface="Arial" panose="020B0604020202020204" pitchFamily="34" charset="0"/>
                <a:ea typeface="Calibri" panose="020F0502020204030204" pitchFamily="34" charset="0"/>
                <a:cs typeface="Arial" panose="020B0604020202020204" pitchFamily="34" charset="0"/>
              </a:rPr>
              <a:t> </a:t>
            </a:r>
            <a:r>
              <a:rPr lang="it-IT" sz="1400" b="0" i="0" u="none" strike="noStrike" kern="1200" baseline="0" dirty="0">
                <a:solidFill>
                  <a:schemeClr val="bg1"/>
                </a:solidFill>
                <a:latin typeface="Arial" panose="020B0604020202020204" pitchFamily="34" charset="0"/>
                <a:ea typeface="Calibri" panose="020F0502020204030204" pitchFamily="34" charset="0"/>
                <a:cs typeface="Arial" panose="020B0604020202020204" pitchFamily="34" charset="0"/>
              </a:rPr>
              <a:t>January 2025</a:t>
            </a:r>
            <a:r>
              <a:rPr lang="it-IT" sz="1400" b="0" dirty="0">
                <a:solidFill>
                  <a:schemeClr val="bg1"/>
                </a:solidFill>
                <a:latin typeface="Calibri" panose="020F0502020204030204" pitchFamily="34" charset="0"/>
                <a:ea typeface="Calibri" panose="020F0502020204030204" pitchFamily="34" charset="0"/>
                <a:cs typeface="Calibri" panose="020F0502020204030204" pitchFamily="34" charset="0"/>
              </a:rPr>
              <a:t> </a:t>
            </a:r>
            <a:endParaRPr lang="en-GB" sz="1400" b="0" dirty="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5793000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7_Title and Content">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9C09450A-3E0F-41F9-805A-45675A45F1DF}"/>
              </a:ext>
            </a:extLst>
          </p:cNvPr>
          <p:cNvSpPr/>
          <p:nvPr userDrawn="1"/>
        </p:nvSpPr>
        <p:spPr>
          <a:xfrm>
            <a:off x="3079750" y="0"/>
            <a:ext cx="2994625" cy="180000"/>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it-IT" sz="1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p:sp>
        <p:nvSpPr>
          <p:cNvPr id="4" name="Rectangle 3">
            <a:extLst>
              <a:ext uri="{FF2B5EF4-FFF2-40B4-BE49-F238E27FC236}">
                <a16:creationId xmlns:a16="http://schemas.microsoft.com/office/drawing/2014/main" id="{640CD393-44BE-4728-91AA-72C5DB9EC4B3}"/>
              </a:ext>
            </a:extLst>
          </p:cNvPr>
          <p:cNvSpPr/>
          <p:nvPr userDrawn="1"/>
        </p:nvSpPr>
        <p:spPr>
          <a:xfrm>
            <a:off x="0" y="6424382"/>
            <a:ext cx="12192000" cy="43361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400" dirty="0">
              <a:solidFill>
                <a:schemeClr val="tx2">
                  <a:lumMod val="60000"/>
                  <a:lumOff val="40000"/>
                </a:schemeClr>
              </a:solidFill>
              <a:latin typeface="Calibri" panose="020F0502020204030204" pitchFamily="34" charset="0"/>
              <a:ea typeface="Calibri" panose="020F0502020204030204" pitchFamily="34" charset="0"/>
              <a:cs typeface="Calibri" panose="020F0502020204030204" pitchFamily="34" charset="0"/>
            </a:endParaRPr>
          </a:p>
        </p:txBody>
      </p:sp>
      <p:sp>
        <p:nvSpPr>
          <p:cNvPr id="5" name="Ellipse 4">
            <a:extLst>
              <a:ext uri="{FF2B5EF4-FFF2-40B4-BE49-F238E27FC236}">
                <a16:creationId xmlns:a16="http://schemas.microsoft.com/office/drawing/2014/main" id="{F04E9660-2DF3-4AC3-B361-15690EB011DD}"/>
              </a:ext>
            </a:extLst>
          </p:cNvPr>
          <p:cNvSpPr/>
          <p:nvPr userDrawn="1"/>
        </p:nvSpPr>
        <p:spPr>
          <a:xfrm>
            <a:off x="5876999" y="6424379"/>
            <a:ext cx="432000" cy="432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a:solidFill>
                <a:schemeClr val="tx2">
                  <a:lumMod val="75000"/>
                </a:schemeClr>
              </a:solidFill>
              <a:latin typeface="Calibri" panose="020F0502020204030204" pitchFamily="34" charset="0"/>
              <a:ea typeface="Calibri" panose="020F0502020204030204" pitchFamily="34" charset="0"/>
              <a:cs typeface="Calibri" panose="020F0502020204030204" pitchFamily="34" charset="0"/>
            </a:endParaRPr>
          </a:p>
        </p:txBody>
      </p:sp>
      <p:sp>
        <p:nvSpPr>
          <p:cNvPr id="26" name="Rectangle 25">
            <a:extLst>
              <a:ext uri="{FF2B5EF4-FFF2-40B4-BE49-F238E27FC236}">
                <a16:creationId xmlns:a16="http://schemas.microsoft.com/office/drawing/2014/main" id="{03E00DAB-8431-45D8-9F66-3BDBA98352DE}"/>
              </a:ext>
            </a:extLst>
          </p:cNvPr>
          <p:cNvSpPr/>
          <p:nvPr userDrawn="1"/>
        </p:nvSpPr>
        <p:spPr>
          <a:xfrm>
            <a:off x="5805099" y="6461125"/>
            <a:ext cx="575799" cy="369332"/>
          </a:xfrm>
          <a:prstGeom prst="rect">
            <a:avLst/>
          </a:prstGeom>
        </p:spPr>
        <p:txBody>
          <a:bodyPr wrap="none">
            <a:spAutoFit/>
          </a:bodyPr>
          <a:lstStyle/>
          <a:p>
            <a:pPr algn="ctr"/>
            <a:fld id="{C848BE61-B59A-4C46-8210-51B23B4FBDC3}" type="slidenum">
              <a:rPr lang="en-GB" sz="1800" b="1" smtClean="0">
                <a:solidFill>
                  <a:schemeClr val="tx2">
                    <a:lumMod val="75000"/>
                  </a:schemeClr>
                </a:solidFill>
                <a:latin typeface="Calibri" panose="020F0502020204030204" pitchFamily="34" charset="0"/>
                <a:ea typeface="Calibri" panose="020F0502020204030204" pitchFamily="34" charset="0"/>
                <a:cs typeface="Calibri" panose="020F0502020204030204" pitchFamily="34" charset="0"/>
              </a:rPr>
              <a:pPr algn="ctr"/>
              <a:t>‹N°›</a:t>
            </a:fld>
            <a:endParaRPr lang="en-GB" sz="1800" b="1" dirty="0">
              <a:solidFill>
                <a:schemeClr val="tx2">
                  <a:lumMod val="75000"/>
                </a:schemeClr>
              </a:solidFill>
              <a:latin typeface="Calibri" panose="020F0502020204030204" pitchFamily="34" charset="0"/>
              <a:ea typeface="Calibri" panose="020F0502020204030204" pitchFamily="34" charset="0"/>
              <a:cs typeface="Calibri" panose="020F0502020204030204" pitchFamily="34" charset="0"/>
            </a:endParaRPr>
          </a:p>
        </p:txBody>
      </p:sp>
      <p:sp>
        <p:nvSpPr>
          <p:cNvPr id="20" name="Rectangle 19">
            <a:extLst>
              <a:ext uri="{FF2B5EF4-FFF2-40B4-BE49-F238E27FC236}">
                <a16:creationId xmlns:a16="http://schemas.microsoft.com/office/drawing/2014/main" id="{86D725B3-F08D-4482-9BD5-52A2AD85A976}"/>
              </a:ext>
            </a:extLst>
          </p:cNvPr>
          <p:cNvSpPr/>
          <p:nvPr userDrawn="1"/>
        </p:nvSpPr>
        <p:spPr>
          <a:xfrm>
            <a:off x="0" y="0"/>
            <a:ext cx="3079750" cy="180000"/>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it-IT" sz="1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p:sp>
        <p:nvSpPr>
          <p:cNvPr id="24" name="Rectangle 23">
            <a:extLst>
              <a:ext uri="{FF2B5EF4-FFF2-40B4-BE49-F238E27FC236}">
                <a16:creationId xmlns:a16="http://schemas.microsoft.com/office/drawing/2014/main" id="{D8F36087-896B-46C3-B265-7B3167485F42}"/>
              </a:ext>
            </a:extLst>
          </p:cNvPr>
          <p:cNvSpPr/>
          <p:nvPr userDrawn="1"/>
        </p:nvSpPr>
        <p:spPr>
          <a:xfrm>
            <a:off x="6074379" y="0"/>
            <a:ext cx="3069341" cy="180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it-IT" sz="1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p:sp>
        <p:nvSpPr>
          <p:cNvPr id="29" name="Rectangle 28">
            <a:extLst>
              <a:ext uri="{FF2B5EF4-FFF2-40B4-BE49-F238E27FC236}">
                <a16:creationId xmlns:a16="http://schemas.microsoft.com/office/drawing/2014/main" id="{06F2B302-C354-4724-B561-FD7208AC38D2}"/>
              </a:ext>
            </a:extLst>
          </p:cNvPr>
          <p:cNvSpPr/>
          <p:nvPr userDrawn="1"/>
        </p:nvSpPr>
        <p:spPr>
          <a:xfrm>
            <a:off x="677287" y="229569"/>
            <a:ext cx="1634797" cy="2288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it-IT" sz="1800" b="1" dirty="0">
                <a:solidFill>
                  <a:schemeClr val="bg1">
                    <a:lumMod val="65000"/>
                  </a:schemeClr>
                </a:solidFill>
                <a:latin typeface="Calibri" panose="020F0502020204030204" pitchFamily="34" charset="0"/>
                <a:ea typeface="Calibri" panose="020F0502020204030204" pitchFamily="34" charset="0"/>
                <a:cs typeface="Calibri" panose="020F0502020204030204" pitchFamily="34" charset="0"/>
              </a:rPr>
              <a:t>INTRODUCTION</a:t>
            </a:r>
          </a:p>
        </p:txBody>
      </p:sp>
      <p:sp>
        <p:nvSpPr>
          <p:cNvPr id="30" name="Rectangle 29">
            <a:extLst>
              <a:ext uri="{FF2B5EF4-FFF2-40B4-BE49-F238E27FC236}">
                <a16:creationId xmlns:a16="http://schemas.microsoft.com/office/drawing/2014/main" id="{8F9152DE-1F77-4437-BB27-FE32CDB5A611}"/>
              </a:ext>
            </a:extLst>
          </p:cNvPr>
          <p:cNvSpPr/>
          <p:nvPr userDrawn="1"/>
        </p:nvSpPr>
        <p:spPr>
          <a:xfrm>
            <a:off x="9143721" y="0"/>
            <a:ext cx="3048280" cy="180000"/>
          </a:xfrm>
          <a:prstGeom prst="rect">
            <a:avLst/>
          </a:prstGeom>
          <a:solidFill>
            <a:schemeClr val="accent5">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it-IT" sz="1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p:pic>
        <p:nvPicPr>
          <p:cNvPr id="31" name="Image 30">
            <a:extLst>
              <a:ext uri="{FF2B5EF4-FFF2-40B4-BE49-F238E27FC236}">
                <a16:creationId xmlns:a16="http://schemas.microsoft.com/office/drawing/2014/main" id="{E5CF9789-2E21-46B2-AB02-A98ACD955E30}"/>
              </a:ext>
            </a:extLst>
          </p:cNvPr>
          <p:cNvPicPr>
            <a:picLocks noChangeAspect="1"/>
          </p:cNvPicPr>
          <p:nvPr userDrawn="1"/>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b="18154"/>
          <a:stretch/>
        </p:blipFill>
        <p:spPr>
          <a:xfrm>
            <a:off x="905" y="6428981"/>
            <a:ext cx="488720" cy="432001"/>
          </a:xfrm>
          <a:prstGeom prst="rect">
            <a:avLst/>
          </a:prstGeom>
        </p:spPr>
      </p:pic>
      <p:sp>
        <p:nvSpPr>
          <p:cNvPr id="33" name="Rectangle 32">
            <a:extLst>
              <a:ext uri="{FF2B5EF4-FFF2-40B4-BE49-F238E27FC236}">
                <a16:creationId xmlns:a16="http://schemas.microsoft.com/office/drawing/2014/main" id="{202A09E7-EDB1-4D29-9534-2ECE28892D59}"/>
              </a:ext>
            </a:extLst>
          </p:cNvPr>
          <p:cNvSpPr/>
          <p:nvPr userDrawn="1"/>
        </p:nvSpPr>
        <p:spPr>
          <a:xfrm>
            <a:off x="3771007" y="230538"/>
            <a:ext cx="1634797" cy="2288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it-IT" sz="1800" b="1" dirty="0">
                <a:solidFill>
                  <a:schemeClr val="bg1">
                    <a:lumMod val="65000"/>
                  </a:schemeClr>
                </a:solidFill>
                <a:latin typeface="Calibri" panose="020F0502020204030204" pitchFamily="34" charset="0"/>
                <a:ea typeface="Calibri" panose="020F0502020204030204" pitchFamily="34" charset="0"/>
                <a:cs typeface="Calibri" panose="020F0502020204030204" pitchFamily="34" charset="0"/>
              </a:rPr>
              <a:t>THEORY</a:t>
            </a:r>
          </a:p>
        </p:txBody>
      </p:sp>
      <p:sp>
        <p:nvSpPr>
          <p:cNvPr id="36" name="Rectangle 35">
            <a:extLst>
              <a:ext uri="{FF2B5EF4-FFF2-40B4-BE49-F238E27FC236}">
                <a16:creationId xmlns:a16="http://schemas.microsoft.com/office/drawing/2014/main" id="{18851240-56A5-4FB1-BFBD-CA665DC8C4E6}"/>
              </a:ext>
            </a:extLst>
          </p:cNvPr>
          <p:cNvSpPr/>
          <p:nvPr userDrawn="1"/>
        </p:nvSpPr>
        <p:spPr>
          <a:xfrm>
            <a:off x="6791650" y="229569"/>
            <a:ext cx="1634797" cy="2288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800" b="1" dirty="0">
                <a:solidFill>
                  <a:schemeClr val="tx1"/>
                </a:solidFill>
                <a:latin typeface="Calibri" panose="020F0502020204030204" pitchFamily="34" charset="0"/>
                <a:ea typeface="Calibri" panose="020F0502020204030204" pitchFamily="34" charset="0"/>
                <a:cs typeface="Calibri" panose="020F0502020204030204" pitchFamily="34" charset="0"/>
              </a:rPr>
              <a:t>ROM and SSM</a:t>
            </a:r>
          </a:p>
        </p:txBody>
      </p:sp>
      <p:sp>
        <p:nvSpPr>
          <p:cNvPr id="37" name="Rectangle 36">
            <a:extLst>
              <a:ext uri="{FF2B5EF4-FFF2-40B4-BE49-F238E27FC236}">
                <a16:creationId xmlns:a16="http://schemas.microsoft.com/office/drawing/2014/main" id="{4B7427F9-A5B1-446C-9259-EC46A3D0D556}"/>
              </a:ext>
            </a:extLst>
          </p:cNvPr>
          <p:cNvSpPr/>
          <p:nvPr userDrawn="1"/>
        </p:nvSpPr>
        <p:spPr>
          <a:xfrm>
            <a:off x="9885370" y="229569"/>
            <a:ext cx="1634797" cy="2288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it-IT" sz="1800" b="1" dirty="0">
                <a:solidFill>
                  <a:schemeClr val="bg1">
                    <a:lumMod val="65000"/>
                  </a:schemeClr>
                </a:solidFill>
                <a:latin typeface="Calibri" panose="020F0502020204030204" pitchFamily="34" charset="0"/>
                <a:ea typeface="Calibri" panose="020F0502020204030204" pitchFamily="34" charset="0"/>
                <a:cs typeface="Calibri" panose="020F0502020204030204" pitchFamily="34" charset="0"/>
              </a:rPr>
              <a:t>APPLICATION</a:t>
            </a:r>
          </a:p>
        </p:txBody>
      </p:sp>
      <p:sp>
        <p:nvSpPr>
          <p:cNvPr id="18" name="Rectangle 17">
            <a:extLst>
              <a:ext uri="{FF2B5EF4-FFF2-40B4-BE49-F238E27FC236}">
                <a16:creationId xmlns:a16="http://schemas.microsoft.com/office/drawing/2014/main" id="{1721D5B7-587D-448C-91A3-1675D63E2D51}"/>
              </a:ext>
            </a:extLst>
          </p:cNvPr>
          <p:cNvSpPr/>
          <p:nvPr userDrawn="1"/>
        </p:nvSpPr>
        <p:spPr>
          <a:xfrm>
            <a:off x="905" y="508000"/>
            <a:ext cx="12198000" cy="711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4000" b="1" dirty="0">
              <a:solidFill>
                <a:schemeClr val="bg1"/>
              </a:solidFill>
            </a:endParaRPr>
          </a:p>
        </p:txBody>
      </p:sp>
      <p:sp>
        <p:nvSpPr>
          <p:cNvPr id="17" name="Title 2">
            <a:extLst>
              <a:ext uri="{FF2B5EF4-FFF2-40B4-BE49-F238E27FC236}">
                <a16:creationId xmlns:a16="http://schemas.microsoft.com/office/drawing/2014/main" id="{21C4BAD5-6458-4C0D-9C7F-57D0F4AA0BFE}"/>
              </a:ext>
            </a:extLst>
          </p:cNvPr>
          <p:cNvSpPr txBox="1">
            <a:spLocks/>
          </p:cNvSpPr>
          <p:nvPr userDrawn="1"/>
        </p:nvSpPr>
        <p:spPr>
          <a:xfrm>
            <a:off x="525232" y="6424381"/>
            <a:ext cx="5207968" cy="433619"/>
          </a:xfrm>
          <a:prstGeom prst="rect">
            <a:avLst/>
          </a:prstGeom>
        </p:spPr>
        <p:txBody>
          <a:bodyPr tIns="72000" bIns="72000" anchor="ctr">
            <a:noAutofit/>
          </a:bodyPr>
          <a:lstStyle>
            <a:lvl1pPr algn="ctr" defTabSz="1219170" rtl="0" eaLnBrk="1" latinLnBrk="0" hangingPunct="1">
              <a:spcBef>
                <a:spcPct val="0"/>
              </a:spcBef>
              <a:buNone/>
              <a:defRPr sz="5867" kern="1200">
                <a:solidFill>
                  <a:schemeClr val="tx1"/>
                </a:solidFill>
                <a:latin typeface="+mj-lt"/>
                <a:ea typeface="+mj-ea"/>
                <a:cs typeface="+mj-cs"/>
              </a:defRPr>
            </a:lvl1pPr>
          </a:lstStyle>
          <a:p>
            <a:pPr algn="l"/>
            <a:r>
              <a:rPr lang="en-US" sz="1400" dirty="0">
                <a:solidFill>
                  <a:schemeClr val="bg1"/>
                </a:solidFill>
                <a:latin typeface="Calibri" panose="020F0502020204030204" pitchFamily="34" charset="0"/>
                <a:ea typeface="Calibri" panose="020F0502020204030204" pitchFamily="34" charset="0"/>
                <a:cs typeface="Calibri" panose="020F0502020204030204" pitchFamily="34" charset="0"/>
              </a:rPr>
              <a:t>REDUCED ORDER MODELLING FOR BIOMECHANICS</a:t>
            </a:r>
          </a:p>
        </p:txBody>
      </p:sp>
      <p:sp>
        <p:nvSpPr>
          <p:cNvPr id="21" name="Title 2">
            <a:extLst>
              <a:ext uri="{FF2B5EF4-FFF2-40B4-BE49-F238E27FC236}">
                <a16:creationId xmlns:a16="http://schemas.microsoft.com/office/drawing/2014/main" id="{9CB1987B-0AAF-465A-9048-14FD2C65AF9D}"/>
              </a:ext>
            </a:extLst>
          </p:cNvPr>
          <p:cNvSpPr txBox="1">
            <a:spLocks/>
          </p:cNvSpPr>
          <p:nvPr userDrawn="1"/>
        </p:nvSpPr>
        <p:spPr>
          <a:xfrm>
            <a:off x="6096000" y="6424380"/>
            <a:ext cx="6096000" cy="433619"/>
          </a:xfrm>
          <a:prstGeom prst="rect">
            <a:avLst/>
          </a:prstGeom>
        </p:spPr>
        <p:txBody>
          <a:bodyPr tIns="72000" bIns="72000" anchor="ctr">
            <a:noAutofit/>
          </a:bodyPr>
          <a:lstStyle>
            <a:lvl1pPr algn="ctr" defTabSz="1219170" rtl="0" eaLnBrk="1" latinLnBrk="0" hangingPunct="1">
              <a:spcBef>
                <a:spcPct val="0"/>
              </a:spcBef>
              <a:buNone/>
              <a:defRPr sz="5867" kern="1200">
                <a:solidFill>
                  <a:schemeClr val="tx1"/>
                </a:solidFill>
                <a:latin typeface="+mj-lt"/>
                <a:ea typeface="+mj-ea"/>
                <a:cs typeface="+mj-cs"/>
              </a:defRPr>
            </a:lvl1pPr>
          </a:lstStyle>
          <a:p>
            <a:pPr marL="0" marR="0" lvl="0" indent="0" algn="r" defTabSz="1219170" rtl="0" eaLnBrk="1" fontAlgn="auto" latinLnBrk="0" hangingPunct="1">
              <a:lnSpc>
                <a:spcPct val="100000"/>
              </a:lnSpc>
              <a:spcBef>
                <a:spcPct val="0"/>
              </a:spcBef>
              <a:spcAft>
                <a:spcPts val="0"/>
              </a:spcAft>
              <a:buClrTx/>
              <a:buSzTx/>
              <a:buFontTx/>
              <a:buNone/>
              <a:tabLst/>
              <a:defRPr/>
            </a:pPr>
            <a:r>
              <a:rPr lang="it-IT" sz="1400" b="0" i="0" u="none" strike="noStrike" kern="1200" baseline="0" dirty="0">
                <a:solidFill>
                  <a:schemeClr val="bg1"/>
                </a:solidFill>
                <a:latin typeface="Arial" panose="020B0604020202020204" pitchFamily="34" charset="0"/>
                <a:ea typeface="Calibri" panose="020F0502020204030204" pitchFamily="34" charset="0"/>
                <a:cs typeface="Arial" panose="020B0604020202020204" pitchFamily="34" charset="0"/>
              </a:rPr>
              <a:t>9</a:t>
            </a:r>
            <a:r>
              <a:rPr lang="it-IT" sz="1400" b="1" i="0" u="none" strike="noStrike" kern="1200" baseline="0" dirty="0">
                <a:solidFill>
                  <a:schemeClr val="bg1"/>
                </a:solidFill>
                <a:latin typeface="Arial" panose="020B0604020202020204" pitchFamily="34" charset="0"/>
                <a:ea typeface="Calibri" panose="020F0502020204030204" pitchFamily="34" charset="0"/>
                <a:cs typeface="Arial" panose="020B0604020202020204" pitchFamily="34" charset="0"/>
              </a:rPr>
              <a:t> </a:t>
            </a:r>
            <a:r>
              <a:rPr lang="it-IT" sz="1400" b="0" i="0" u="none" strike="noStrike" kern="1200" baseline="0" dirty="0">
                <a:solidFill>
                  <a:schemeClr val="bg1"/>
                </a:solidFill>
                <a:latin typeface="Arial" panose="020B0604020202020204" pitchFamily="34" charset="0"/>
                <a:ea typeface="Calibri" panose="020F0502020204030204" pitchFamily="34" charset="0"/>
                <a:cs typeface="Arial" panose="020B0604020202020204" pitchFamily="34" charset="0"/>
              </a:rPr>
              <a:t>January 2025</a:t>
            </a:r>
            <a:r>
              <a:rPr lang="it-IT" sz="1400" b="0" dirty="0">
                <a:solidFill>
                  <a:schemeClr val="bg1"/>
                </a:solidFill>
                <a:latin typeface="Calibri" panose="020F0502020204030204" pitchFamily="34" charset="0"/>
                <a:ea typeface="Calibri" panose="020F0502020204030204" pitchFamily="34" charset="0"/>
                <a:cs typeface="Calibri" panose="020F0502020204030204" pitchFamily="34" charset="0"/>
              </a:rPr>
              <a:t> </a:t>
            </a:r>
            <a:endParaRPr lang="en-GB" sz="1400" b="0" dirty="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9001061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8_Title and Content">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9C09450A-3E0F-41F9-805A-45675A45F1DF}"/>
              </a:ext>
            </a:extLst>
          </p:cNvPr>
          <p:cNvSpPr/>
          <p:nvPr userDrawn="1"/>
        </p:nvSpPr>
        <p:spPr>
          <a:xfrm>
            <a:off x="3079750" y="0"/>
            <a:ext cx="2994625" cy="180000"/>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it-IT" sz="1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p:sp>
        <p:nvSpPr>
          <p:cNvPr id="4" name="Rectangle 3">
            <a:extLst>
              <a:ext uri="{FF2B5EF4-FFF2-40B4-BE49-F238E27FC236}">
                <a16:creationId xmlns:a16="http://schemas.microsoft.com/office/drawing/2014/main" id="{640CD393-44BE-4728-91AA-72C5DB9EC4B3}"/>
              </a:ext>
            </a:extLst>
          </p:cNvPr>
          <p:cNvSpPr/>
          <p:nvPr userDrawn="1"/>
        </p:nvSpPr>
        <p:spPr>
          <a:xfrm>
            <a:off x="0" y="6424382"/>
            <a:ext cx="12192000" cy="43361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400" dirty="0">
              <a:solidFill>
                <a:schemeClr val="tx2">
                  <a:lumMod val="60000"/>
                  <a:lumOff val="40000"/>
                </a:schemeClr>
              </a:solidFill>
              <a:latin typeface="Calibri" panose="020F0502020204030204" pitchFamily="34" charset="0"/>
              <a:ea typeface="Calibri" panose="020F0502020204030204" pitchFamily="34" charset="0"/>
              <a:cs typeface="Calibri" panose="020F0502020204030204" pitchFamily="34" charset="0"/>
            </a:endParaRPr>
          </a:p>
        </p:txBody>
      </p:sp>
      <p:sp>
        <p:nvSpPr>
          <p:cNvPr id="5" name="Ellipse 4">
            <a:extLst>
              <a:ext uri="{FF2B5EF4-FFF2-40B4-BE49-F238E27FC236}">
                <a16:creationId xmlns:a16="http://schemas.microsoft.com/office/drawing/2014/main" id="{F04E9660-2DF3-4AC3-B361-15690EB011DD}"/>
              </a:ext>
            </a:extLst>
          </p:cNvPr>
          <p:cNvSpPr/>
          <p:nvPr userDrawn="1"/>
        </p:nvSpPr>
        <p:spPr>
          <a:xfrm>
            <a:off x="5876999" y="6424379"/>
            <a:ext cx="432000" cy="432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a:solidFill>
                <a:schemeClr val="tx2">
                  <a:lumMod val="75000"/>
                </a:schemeClr>
              </a:solidFill>
              <a:latin typeface="Calibri" panose="020F0502020204030204" pitchFamily="34" charset="0"/>
              <a:ea typeface="Calibri" panose="020F0502020204030204" pitchFamily="34" charset="0"/>
              <a:cs typeface="Calibri" panose="020F0502020204030204" pitchFamily="34" charset="0"/>
            </a:endParaRPr>
          </a:p>
        </p:txBody>
      </p:sp>
      <p:sp>
        <p:nvSpPr>
          <p:cNvPr id="26" name="Rectangle 25">
            <a:extLst>
              <a:ext uri="{FF2B5EF4-FFF2-40B4-BE49-F238E27FC236}">
                <a16:creationId xmlns:a16="http://schemas.microsoft.com/office/drawing/2014/main" id="{03E00DAB-8431-45D8-9F66-3BDBA98352DE}"/>
              </a:ext>
            </a:extLst>
          </p:cNvPr>
          <p:cNvSpPr/>
          <p:nvPr userDrawn="1"/>
        </p:nvSpPr>
        <p:spPr>
          <a:xfrm>
            <a:off x="5805099" y="6461125"/>
            <a:ext cx="575799" cy="369332"/>
          </a:xfrm>
          <a:prstGeom prst="rect">
            <a:avLst/>
          </a:prstGeom>
        </p:spPr>
        <p:txBody>
          <a:bodyPr wrap="none">
            <a:spAutoFit/>
          </a:bodyPr>
          <a:lstStyle/>
          <a:p>
            <a:pPr algn="ctr"/>
            <a:fld id="{C848BE61-B59A-4C46-8210-51B23B4FBDC3}" type="slidenum">
              <a:rPr lang="en-GB" sz="1800" b="1" smtClean="0">
                <a:solidFill>
                  <a:schemeClr val="tx2">
                    <a:lumMod val="75000"/>
                  </a:schemeClr>
                </a:solidFill>
                <a:latin typeface="Calibri" panose="020F0502020204030204" pitchFamily="34" charset="0"/>
                <a:ea typeface="Calibri" panose="020F0502020204030204" pitchFamily="34" charset="0"/>
                <a:cs typeface="Calibri" panose="020F0502020204030204" pitchFamily="34" charset="0"/>
              </a:rPr>
              <a:pPr algn="ctr"/>
              <a:t>‹N°›</a:t>
            </a:fld>
            <a:endParaRPr lang="en-GB" sz="1800" b="1" dirty="0">
              <a:solidFill>
                <a:schemeClr val="tx2">
                  <a:lumMod val="75000"/>
                </a:schemeClr>
              </a:solidFill>
              <a:latin typeface="Calibri" panose="020F0502020204030204" pitchFamily="34" charset="0"/>
              <a:ea typeface="Calibri" panose="020F0502020204030204" pitchFamily="34" charset="0"/>
              <a:cs typeface="Calibri" panose="020F0502020204030204" pitchFamily="34" charset="0"/>
            </a:endParaRPr>
          </a:p>
        </p:txBody>
      </p:sp>
      <p:sp>
        <p:nvSpPr>
          <p:cNvPr id="17" name="Rectangle 16">
            <a:extLst>
              <a:ext uri="{FF2B5EF4-FFF2-40B4-BE49-F238E27FC236}">
                <a16:creationId xmlns:a16="http://schemas.microsoft.com/office/drawing/2014/main" id="{799897A0-9A64-432B-BAD4-2CF57597DFC8}"/>
              </a:ext>
            </a:extLst>
          </p:cNvPr>
          <p:cNvSpPr/>
          <p:nvPr userDrawn="1"/>
        </p:nvSpPr>
        <p:spPr>
          <a:xfrm>
            <a:off x="905" y="508000"/>
            <a:ext cx="12198000" cy="57149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4000" b="1" dirty="0">
              <a:solidFill>
                <a:schemeClr val="bg1"/>
              </a:solidFill>
            </a:endParaRPr>
          </a:p>
        </p:txBody>
      </p:sp>
      <p:sp>
        <p:nvSpPr>
          <p:cNvPr id="20" name="Rectangle 19">
            <a:extLst>
              <a:ext uri="{FF2B5EF4-FFF2-40B4-BE49-F238E27FC236}">
                <a16:creationId xmlns:a16="http://schemas.microsoft.com/office/drawing/2014/main" id="{86D725B3-F08D-4482-9BD5-52A2AD85A976}"/>
              </a:ext>
            </a:extLst>
          </p:cNvPr>
          <p:cNvSpPr/>
          <p:nvPr userDrawn="1"/>
        </p:nvSpPr>
        <p:spPr>
          <a:xfrm>
            <a:off x="0" y="0"/>
            <a:ext cx="3079750" cy="180000"/>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it-IT" sz="1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p:sp>
        <p:nvSpPr>
          <p:cNvPr id="24" name="Rectangle 23">
            <a:extLst>
              <a:ext uri="{FF2B5EF4-FFF2-40B4-BE49-F238E27FC236}">
                <a16:creationId xmlns:a16="http://schemas.microsoft.com/office/drawing/2014/main" id="{D8F36087-896B-46C3-B265-7B3167485F42}"/>
              </a:ext>
            </a:extLst>
          </p:cNvPr>
          <p:cNvSpPr/>
          <p:nvPr userDrawn="1"/>
        </p:nvSpPr>
        <p:spPr>
          <a:xfrm>
            <a:off x="6074379" y="0"/>
            <a:ext cx="3069341" cy="180000"/>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it-IT" sz="1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p:sp>
        <p:nvSpPr>
          <p:cNvPr id="29" name="Rectangle 28">
            <a:extLst>
              <a:ext uri="{FF2B5EF4-FFF2-40B4-BE49-F238E27FC236}">
                <a16:creationId xmlns:a16="http://schemas.microsoft.com/office/drawing/2014/main" id="{06F2B302-C354-4724-B561-FD7208AC38D2}"/>
              </a:ext>
            </a:extLst>
          </p:cNvPr>
          <p:cNvSpPr/>
          <p:nvPr userDrawn="1"/>
        </p:nvSpPr>
        <p:spPr>
          <a:xfrm>
            <a:off x="677287" y="229569"/>
            <a:ext cx="1634797" cy="2288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it-IT" sz="1800" b="1" dirty="0">
                <a:solidFill>
                  <a:schemeClr val="bg1">
                    <a:lumMod val="65000"/>
                  </a:schemeClr>
                </a:solidFill>
                <a:latin typeface="Calibri" panose="020F0502020204030204" pitchFamily="34" charset="0"/>
                <a:ea typeface="Calibri" panose="020F0502020204030204" pitchFamily="34" charset="0"/>
                <a:cs typeface="Calibri" panose="020F0502020204030204" pitchFamily="34" charset="0"/>
              </a:rPr>
              <a:t>INTRODUCTION</a:t>
            </a:r>
          </a:p>
        </p:txBody>
      </p:sp>
      <p:sp>
        <p:nvSpPr>
          <p:cNvPr id="30" name="Rectangle 29">
            <a:extLst>
              <a:ext uri="{FF2B5EF4-FFF2-40B4-BE49-F238E27FC236}">
                <a16:creationId xmlns:a16="http://schemas.microsoft.com/office/drawing/2014/main" id="{8F9152DE-1F77-4437-BB27-FE32CDB5A611}"/>
              </a:ext>
            </a:extLst>
          </p:cNvPr>
          <p:cNvSpPr/>
          <p:nvPr userDrawn="1"/>
        </p:nvSpPr>
        <p:spPr>
          <a:xfrm>
            <a:off x="9143721" y="0"/>
            <a:ext cx="3048280" cy="180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it-IT" sz="1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p:pic>
        <p:nvPicPr>
          <p:cNvPr id="31" name="Image 30">
            <a:extLst>
              <a:ext uri="{FF2B5EF4-FFF2-40B4-BE49-F238E27FC236}">
                <a16:creationId xmlns:a16="http://schemas.microsoft.com/office/drawing/2014/main" id="{E5CF9789-2E21-46B2-AB02-A98ACD955E30}"/>
              </a:ext>
            </a:extLst>
          </p:cNvPr>
          <p:cNvPicPr>
            <a:picLocks noChangeAspect="1"/>
          </p:cNvPicPr>
          <p:nvPr userDrawn="1"/>
        </p:nvPicPr>
        <p:blipFill rotWithShape="1">
          <a:blip r:embed="rId2">
            <a:duotone>
              <a:schemeClr val="accent5">
                <a:shade val="45000"/>
                <a:satMod val="135000"/>
              </a:schemeClr>
              <a:prstClr val="white"/>
            </a:duotone>
            <a:extLst>
              <a:ext uri="{28A0092B-C50C-407E-A947-70E740481C1C}">
                <a14:useLocalDpi xmlns:a14="http://schemas.microsoft.com/office/drawing/2010/main" val="0"/>
              </a:ext>
            </a:extLst>
          </a:blip>
          <a:srcRect b="18154"/>
          <a:stretch/>
        </p:blipFill>
        <p:spPr>
          <a:xfrm>
            <a:off x="905" y="6428981"/>
            <a:ext cx="488720" cy="432001"/>
          </a:xfrm>
          <a:prstGeom prst="rect">
            <a:avLst/>
          </a:prstGeom>
        </p:spPr>
      </p:pic>
      <p:sp>
        <p:nvSpPr>
          <p:cNvPr id="33" name="Rectangle 32">
            <a:extLst>
              <a:ext uri="{FF2B5EF4-FFF2-40B4-BE49-F238E27FC236}">
                <a16:creationId xmlns:a16="http://schemas.microsoft.com/office/drawing/2014/main" id="{202A09E7-EDB1-4D29-9534-2ECE28892D59}"/>
              </a:ext>
            </a:extLst>
          </p:cNvPr>
          <p:cNvSpPr/>
          <p:nvPr userDrawn="1"/>
        </p:nvSpPr>
        <p:spPr>
          <a:xfrm>
            <a:off x="3771007" y="230538"/>
            <a:ext cx="1634797" cy="2288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it-IT" sz="1800" b="1" dirty="0">
                <a:solidFill>
                  <a:schemeClr val="bg1">
                    <a:lumMod val="65000"/>
                  </a:schemeClr>
                </a:solidFill>
                <a:latin typeface="Calibri" panose="020F0502020204030204" pitchFamily="34" charset="0"/>
                <a:ea typeface="Calibri" panose="020F0502020204030204" pitchFamily="34" charset="0"/>
                <a:cs typeface="Calibri" panose="020F0502020204030204" pitchFamily="34" charset="0"/>
              </a:rPr>
              <a:t>THEORY</a:t>
            </a:r>
          </a:p>
        </p:txBody>
      </p:sp>
      <p:sp>
        <p:nvSpPr>
          <p:cNvPr id="36" name="Rectangle 35">
            <a:extLst>
              <a:ext uri="{FF2B5EF4-FFF2-40B4-BE49-F238E27FC236}">
                <a16:creationId xmlns:a16="http://schemas.microsoft.com/office/drawing/2014/main" id="{18851240-56A5-4FB1-BFBD-CA665DC8C4E6}"/>
              </a:ext>
            </a:extLst>
          </p:cNvPr>
          <p:cNvSpPr/>
          <p:nvPr userDrawn="1"/>
        </p:nvSpPr>
        <p:spPr>
          <a:xfrm>
            <a:off x="6791650" y="229569"/>
            <a:ext cx="1634797" cy="2288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800" b="1" dirty="0">
                <a:solidFill>
                  <a:schemeClr val="bg1">
                    <a:lumMod val="65000"/>
                  </a:schemeClr>
                </a:solidFill>
                <a:latin typeface="Calibri" panose="020F0502020204030204" pitchFamily="34" charset="0"/>
                <a:ea typeface="Calibri" panose="020F0502020204030204" pitchFamily="34" charset="0"/>
                <a:cs typeface="Calibri" panose="020F0502020204030204" pitchFamily="34" charset="0"/>
              </a:rPr>
              <a:t>ROM and SSM</a:t>
            </a:r>
          </a:p>
        </p:txBody>
      </p:sp>
      <p:sp>
        <p:nvSpPr>
          <p:cNvPr id="37" name="Rectangle 36">
            <a:extLst>
              <a:ext uri="{FF2B5EF4-FFF2-40B4-BE49-F238E27FC236}">
                <a16:creationId xmlns:a16="http://schemas.microsoft.com/office/drawing/2014/main" id="{4B7427F9-A5B1-446C-9259-EC46A3D0D556}"/>
              </a:ext>
            </a:extLst>
          </p:cNvPr>
          <p:cNvSpPr/>
          <p:nvPr userDrawn="1"/>
        </p:nvSpPr>
        <p:spPr>
          <a:xfrm>
            <a:off x="9885370" y="229569"/>
            <a:ext cx="1634797" cy="2288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it-IT" sz="1800" b="1" dirty="0">
                <a:solidFill>
                  <a:schemeClr val="tx1"/>
                </a:solidFill>
                <a:latin typeface="Calibri" panose="020F0502020204030204" pitchFamily="34" charset="0"/>
                <a:ea typeface="Calibri" panose="020F0502020204030204" pitchFamily="34" charset="0"/>
                <a:cs typeface="Calibri" panose="020F0502020204030204" pitchFamily="34" charset="0"/>
              </a:rPr>
              <a:t>APPLICATION</a:t>
            </a:r>
          </a:p>
        </p:txBody>
      </p:sp>
      <p:sp>
        <p:nvSpPr>
          <p:cNvPr id="19" name="Rectangle 18">
            <a:extLst>
              <a:ext uri="{FF2B5EF4-FFF2-40B4-BE49-F238E27FC236}">
                <a16:creationId xmlns:a16="http://schemas.microsoft.com/office/drawing/2014/main" id="{DF7FFCFB-260C-41AA-B663-5543A3542D7D}"/>
              </a:ext>
            </a:extLst>
          </p:cNvPr>
          <p:cNvSpPr/>
          <p:nvPr userDrawn="1"/>
        </p:nvSpPr>
        <p:spPr>
          <a:xfrm>
            <a:off x="905" y="508000"/>
            <a:ext cx="12198000" cy="711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4000" b="1" dirty="0">
              <a:solidFill>
                <a:schemeClr val="bg1"/>
              </a:solidFill>
            </a:endParaRPr>
          </a:p>
        </p:txBody>
      </p:sp>
      <p:sp>
        <p:nvSpPr>
          <p:cNvPr id="18" name="Title 2">
            <a:extLst>
              <a:ext uri="{FF2B5EF4-FFF2-40B4-BE49-F238E27FC236}">
                <a16:creationId xmlns:a16="http://schemas.microsoft.com/office/drawing/2014/main" id="{81C3622F-E2CB-4615-9DCC-1C59EACF8673}"/>
              </a:ext>
            </a:extLst>
          </p:cNvPr>
          <p:cNvSpPr txBox="1">
            <a:spLocks/>
          </p:cNvSpPr>
          <p:nvPr userDrawn="1"/>
        </p:nvSpPr>
        <p:spPr>
          <a:xfrm>
            <a:off x="525232" y="6424381"/>
            <a:ext cx="5207968" cy="433619"/>
          </a:xfrm>
          <a:prstGeom prst="rect">
            <a:avLst/>
          </a:prstGeom>
        </p:spPr>
        <p:txBody>
          <a:bodyPr tIns="72000" bIns="72000" anchor="ctr">
            <a:noAutofit/>
          </a:bodyPr>
          <a:lstStyle>
            <a:lvl1pPr algn="ctr" defTabSz="1219170" rtl="0" eaLnBrk="1" latinLnBrk="0" hangingPunct="1">
              <a:spcBef>
                <a:spcPct val="0"/>
              </a:spcBef>
              <a:buNone/>
              <a:defRPr sz="5867" kern="1200">
                <a:solidFill>
                  <a:schemeClr val="tx1"/>
                </a:solidFill>
                <a:latin typeface="+mj-lt"/>
                <a:ea typeface="+mj-ea"/>
                <a:cs typeface="+mj-cs"/>
              </a:defRPr>
            </a:lvl1pPr>
          </a:lstStyle>
          <a:p>
            <a:pPr algn="l"/>
            <a:r>
              <a:rPr lang="en-US" sz="1400" dirty="0">
                <a:solidFill>
                  <a:schemeClr val="bg1"/>
                </a:solidFill>
                <a:latin typeface="Calibri" panose="020F0502020204030204" pitchFamily="34" charset="0"/>
                <a:ea typeface="Calibri" panose="020F0502020204030204" pitchFamily="34" charset="0"/>
                <a:cs typeface="Calibri" panose="020F0502020204030204" pitchFamily="34" charset="0"/>
              </a:rPr>
              <a:t>REDUCED ORDER MODELLING FOR BIOMECHANICS</a:t>
            </a:r>
          </a:p>
        </p:txBody>
      </p:sp>
      <p:sp>
        <p:nvSpPr>
          <p:cNvPr id="23" name="Title 2">
            <a:extLst>
              <a:ext uri="{FF2B5EF4-FFF2-40B4-BE49-F238E27FC236}">
                <a16:creationId xmlns:a16="http://schemas.microsoft.com/office/drawing/2014/main" id="{C3491123-1161-44E7-A255-33B4B7763AB2}"/>
              </a:ext>
            </a:extLst>
          </p:cNvPr>
          <p:cNvSpPr txBox="1">
            <a:spLocks/>
          </p:cNvSpPr>
          <p:nvPr userDrawn="1"/>
        </p:nvSpPr>
        <p:spPr>
          <a:xfrm>
            <a:off x="6096000" y="6424380"/>
            <a:ext cx="6096000" cy="433619"/>
          </a:xfrm>
          <a:prstGeom prst="rect">
            <a:avLst/>
          </a:prstGeom>
        </p:spPr>
        <p:txBody>
          <a:bodyPr tIns="72000" bIns="72000" anchor="ctr">
            <a:noAutofit/>
          </a:bodyPr>
          <a:lstStyle>
            <a:lvl1pPr algn="ctr" defTabSz="1219170" rtl="0" eaLnBrk="1" latinLnBrk="0" hangingPunct="1">
              <a:spcBef>
                <a:spcPct val="0"/>
              </a:spcBef>
              <a:buNone/>
              <a:defRPr sz="5867" kern="1200">
                <a:solidFill>
                  <a:schemeClr val="tx1"/>
                </a:solidFill>
                <a:latin typeface="+mj-lt"/>
                <a:ea typeface="+mj-ea"/>
                <a:cs typeface="+mj-cs"/>
              </a:defRPr>
            </a:lvl1pPr>
          </a:lstStyle>
          <a:p>
            <a:pPr marL="0" marR="0" lvl="0" indent="0" algn="r" defTabSz="1219170" rtl="0" eaLnBrk="1" fontAlgn="auto" latinLnBrk="0" hangingPunct="1">
              <a:lnSpc>
                <a:spcPct val="100000"/>
              </a:lnSpc>
              <a:spcBef>
                <a:spcPct val="0"/>
              </a:spcBef>
              <a:spcAft>
                <a:spcPts val="0"/>
              </a:spcAft>
              <a:buClrTx/>
              <a:buSzTx/>
              <a:buFontTx/>
              <a:buNone/>
              <a:tabLst/>
              <a:defRPr/>
            </a:pPr>
            <a:r>
              <a:rPr lang="it-IT" sz="1400" b="0" i="0" u="none" strike="noStrike" kern="1200" baseline="0" dirty="0">
                <a:solidFill>
                  <a:schemeClr val="bg1"/>
                </a:solidFill>
                <a:latin typeface="Arial" panose="020B0604020202020204" pitchFamily="34" charset="0"/>
                <a:ea typeface="Calibri" panose="020F0502020204030204" pitchFamily="34" charset="0"/>
                <a:cs typeface="Arial" panose="020B0604020202020204" pitchFamily="34" charset="0"/>
              </a:rPr>
              <a:t>9</a:t>
            </a:r>
            <a:r>
              <a:rPr lang="it-IT" sz="1400" b="1" i="0" u="none" strike="noStrike" kern="1200" baseline="0" dirty="0">
                <a:solidFill>
                  <a:schemeClr val="bg1"/>
                </a:solidFill>
                <a:latin typeface="Arial" panose="020B0604020202020204" pitchFamily="34" charset="0"/>
                <a:ea typeface="Calibri" panose="020F0502020204030204" pitchFamily="34" charset="0"/>
                <a:cs typeface="Arial" panose="020B0604020202020204" pitchFamily="34" charset="0"/>
              </a:rPr>
              <a:t> </a:t>
            </a:r>
            <a:r>
              <a:rPr lang="it-IT" sz="1400" b="0" i="0" u="none" strike="noStrike" kern="1200" baseline="0" dirty="0">
                <a:solidFill>
                  <a:schemeClr val="bg1"/>
                </a:solidFill>
                <a:latin typeface="Arial" panose="020B0604020202020204" pitchFamily="34" charset="0"/>
                <a:ea typeface="Calibri" panose="020F0502020204030204" pitchFamily="34" charset="0"/>
                <a:cs typeface="Arial" panose="020B0604020202020204" pitchFamily="34" charset="0"/>
              </a:rPr>
              <a:t>January 2025</a:t>
            </a:r>
            <a:r>
              <a:rPr lang="it-IT" sz="1400" b="0" dirty="0">
                <a:solidFill>
                  <a:schemeClr val="bg1"/>
                </a:solidFill>
                <a:latin typeface="Calibri" panose="020F0502020204030204" pitchFamily="34" charset="0"/>
                <a:ea typeface="Calibri" panose="020F0502020204030204" pitchFamily="34" charset="0"/>
                <a:cs typeface="Calibri" panose="020F0502020204030204" pitchFamily="34" charset="0"/>
              </a:rPr>
              <a:t> </a:t>
            </a:r>
            <a:endParaRPr lang="en-GB" sz="1400" b="0" dirty="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35700829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1744201"/>
      </p:ext>
    </p:extLst>
  </p:cSld>
  <p:clrMap bg1="lt1" tx1="dk1" bg2="lt2" tx2="dk2" accent1="accent1" accent2="accent2" accent3="accent3" accent4="accent4" accent5="accent5" accent6="accent6" hlink="hlink" folHlink="folHlink"/>
  <p:sldLayoutIdLst>
    <p:sldLayoutId id="2147483712" r:id="rId1"/>
    <p:sldLayoutId id="2147483715" r:id="rId2"/>
    <p:sldLayoutId id="2147483714" r:id="rId3"/>
    <p:sldLayoutId id="2147483716" r:id="rId4"/>
    <p:sldLayoutId id="2147483717" r:id="rId5"/>
  </p:sldLayoutIdLst>
  <p:hf hdr="0" ftr="0" dt="0"/>
  <p:txStyles>
    <p:titleStyle>
      <a:lvl1pPr algn="ctr" defTabSz="1219170" rtl="0" eaLnBrk="1" latinLnBrk="0" hangingPunct="1">
        <a:spcBef>
          <a:spcPct val="0"/>
        </a:spcBef>
        <a:buNone/>
        <a:defRPr sz="5867" kern="1200">
          <a:solidFill>
            <a:schemeClr val="tx1"/>
          </a:solidFill>
          <a:latin typeface="+mj-lt"/>
          <a:ea typeface="+mj-ea"/>
          <a:cs typeface="+mj-cs"/>
        </a:defRPr>
      </a:lvl1pPr>
    </p:titleStyle>
    <p:bodyStyle>
      <a:lvl1pPr marL="457189" indent="-457189" algn="l" defTabSz="1219170" rtl="0" eaLnBrk="1" latinLnBrk="0" hangingPunct="1">
        <a:spcBef>
          <a:spcPct val="20000"/>
        </a:spcBef>
        <a:buFont typeface="Arial" panose="020B0604020202020204" pitchFamily="34" charset="0"/>
        <a:buChar char="•"/>
        <a:defRPr sz="4267" kern="1200">
          <a:solidFill>
            <a:schemeClr val="tx1"/>
          </a:solidFill>
          <a:latin typeface="+mn-lt"/>
          <a:ea typeface="+mn-ea"/>
          <a:cs typeface="+mn-cs"/>
        </a:defRPr>
      </a:lvl1pPr>
      <a:lvl2pPr marL="990575" indent="-380990" algn="l" defTabSz="1219170" rtl="0" eaLnBrk="1" latinLnBrk="0" hangingPunct="1">
        <a:spcBef>
          <a:spcPct val="20000"/>
        </a:spcBef>
        <a:buFont typeface="Arial" panose="020B0604020202020204" pitchFamily="34" charset="0"/>
        <a:buChar char="–"/>
        <a:defRPr sz="3733" kern="1200">
          <a:solidFill>
            <a:schemeClr val="tx1"/>
          </a:solidFill>
          <a:latin typeface="+mn-lt"/>
          <a:ea typeface="+mn-ea"/>
          <a:cs typeface="+mn-cs"/>
        </a:defRPr>
      </a:lvl2pPr>
      <a:lvl3pPr marL="1523962" indent="-304792" algn="l" defTabSz="121917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3pPr>
      <a:lvl4pPr marL="2133547"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4pPr>
      <a:lvl5pPr marL="274313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p:bodyStyle>
    <p:otherStyle>
      <a:defPPr>
        <a:defRPr lang="it-IT"/>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slideLayout" Target="../slideLayouts/slideLayout3.xml"/><Relationship Id="rId1" Type="http://schemas.openxmlformats.org/officeDocument/2006/relationships/themeOverride" Target="../theme/themeOverride1.xml"/><Relationship Id="rId6" Type="http://schemas.openxmlformats.org/officeDocument/2006/relationships/image" Target="../media/image130.png"/><Relationship Id="rId5" Type="http://schemas.openxmlformats.org/officeDocument/2006/relationships/image" Target="../media/image121.png"/><Relationship Id="rId4" Type="http://schemas.openxmlformats.org/officeDocument/2006/relationships/image" Target="../media/image111.png"/></Relationships>
</file>

<file path=ppt/slides/_rels/slide13.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90.png"/><Relationship Id="rId7" Type="http://schemas.openxmlformats.org/officeDocument/2006/relationships/image" Target="../media/image20.png"/><Relationship Id="rId2" Type="http://schemas.openxmlformats.org/officeDocument/2006/relationships/image" Target="../media/image810.png"/><Relationship Id="rId1" Type="http://schemas.openxmlformats.org/officeDocument/2006/relationships/slideLayout" Target="../slideLayouts/slideLayout3.xml"/><Relationship Id="rId6" Type="http://schemas.openxmlformats.org/officeDocument/2006/relationships/image" Target="../media/image120.png"/><Relationship Id="rId5" Type="http://schemas.openxmlformats.org/officeDocument/2006/relationships/image" Target="../media/image110.png"/><Relationship Id="rId4" Type="http://schemas.openxmlformats.org/officeDocument/2006/relationships/image" Target="../media/image100.png"/></Relationships>
</file>

<file path=ppt/slides/_rels/slide14.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22.png"/><Relationship Id="rId1" Type="http://schemas.openxmlformats.org/officeDocument/2006/relationships/slideLayout" Target="../slideLayouts/slideLayout3.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160.png"/><Relationship Id="rId7" Type="http://schemas.openxmlformats.org/officeDocument/2006/relationships/image" Target="../media/image220.png"/><Relationship Id="rId2" Type="http://schemas.openxmlformats.org/officeDocument/2006/relationships/image" Target="../media/image150.png"/><Relationship Id="rId1" Type="http://schemas.openxmlformats.org/officeDocument/2006/relationships/slideLayout" Target="../slideLayouts/slideLayout3.xml"/><Relationship Id="rId6" Type="http://schemas.openxmlformats.org/officeDocument/2006/relationships/image" Target="../media/image190.png"/><Relationship Id="rId11" Type="http://schemas.openxmlformats.org/officeDocument/2006/relationships/image" Target="../media/image31.png"/><Relationship Id="rId5" Type="http://schemas.openxmlformats.org/officeDocument/2006/relationships/image" Target="../media/image180.png"/><Relationship Id="rId10" Type="http://schemas.openxmlformats.org/officeDocument/2006/relationships/image" Target="../media/image30.png"/><Relationship Id="rId4" Type="http://schemas.openxmlformats.org/officeDocument/2006/relationships/image" Target="../media/image210.png"/><Relationship Id="rId9" Type="http://schemas.openxmlformats.org/officeDocument/2006/relationships/image" Target="../media/image29.png"/></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300.png"/><Relationship Id="rId2" Type="http://schemas.openxmlformats.org/officeDocument/2006/relationships/image" Target="../media/image290.png"/><Relationship Id="rId1" Type="http://schemas.openxmlformats.org/officeDocument/2006/relationships/slideLayout" Target="../slideLayouts/slideLayout3.xml"/><Relationship Id="rId5" Type="http://schemas.openxmlformats.org/officeDocument/2006/relationships/image" Target="../media/image34.png"/><Relationship Id="rId4" Type="http://schemas.openxmlformats.org/officeDocument/2006/relationships/image" Target="../media/image310.png"/></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svg"/><Relationship Id="rId7" Type="http://schemas.openxmlformats.org/officeDocument/2006/relationships/image" Target="../media/image42.png"/><Relationship Id="rId2" Type="http://schemas.openxmlformats.org/officeDocument/2006/relationships/image" Target="../media/image37.png"/><Relationship Id="rId1" Type="http://schemas.openxmlformats.org/officeDocument/2006/relationships/slideLayout" Target="../slideLayouts/slideLayout3.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400.png"/><Relationship Id="rId2" Type="http://schemas.openxmlformats.org/officeDocument/2006/relationships/image" Target="../media/image390.png"/><Relationship Id="rId1" Type="http://schemas.openxmlformats.org/officeDocument/2006/relationships/slideLayout" Target="../slideLayouts/slideLayout3.xml"/><Relationship Id="rId5" Type="http://schemas.openxmlformats.org/officeDocument/2006/relationships/image" Target="../media/image420.png"/><Relationship Id="rId4" Type="http://schemas.openxmlformats.org/officeDocument/2006/relationships/image" Target="../media/image410.png"/></Relationships>
</file>

<file path=ppt/slides/_rels/slide2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0.png"/><Relationship Id="rId1" Type="http://schemas.openxmlformats.org/officeDocument/2006/relationships/slideLayout" Target="../slideLayouts/slideLayout3.xml"/><Relationship Id="rId4" Type="http://schemas.openxmlformats.org/officeDocument/2006/relationships/image" Target="../media/image45.png"/></Relationships>
</file>

<file path=ppt/slides/_rels/slide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4.xml"/><Relationship Id="rId4" Type="http://schemas.openxmlformats.org/officeDocument/2006/relationships/image" Target="../media/image48.png"/></Relationships>
</file>

<file path=ppt/slides/_rels/slide3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image" Target="../media/image49.png"/><Relationship Id="rId1" Type="http://schemas.openxmlformats.org/officeDocument/2006/relationships/slideLayout" Target="../slideLayouts/slideLayout4.xml"/><Relationship Id="rId6" Type="http://schemas.openxmlformats.org/officeDocument/2006/relationships/image" Target="../media/image53.png"/><Relationship Id="rId5" Type="http://schemas.openxmlformats.org/officeDocument/2006/relationships/image" Target="../media/image52.png"/><Relationship Id="rId10" Type="http://schemas.openxmlformats.org/officeDocument/2006/relationships/image" Target="../media/image57.png"/><Relationship Id="rId4" Type="http://schemas.openxmlformats.org/officeDocument/2006/relationships/image" Target="../media/image51.png"/><Relationship Id="rId9" Type="http://schemas.openxmlformats.org/officeDocument/2006/relationships/image" Target="../media/image56.png"/></Relationships>
</file>

<file path=ppt/slides/_rels/slide34.xml.rels><?xml version="1.0" encoding="UTF-8" standalone="yes"?>
<Relationships xmlns="http://schemas.openxmlformats.org/package/2006/relationships"><Relationship Id="rId8" Type="http://schemas.openxmlformats.org/officeDocument/2006/relationships/image" Target="../media/image60.png"/><Relationship Id="rId7" Type="http://schemas.openxmlformats.org/officeDocument/2006/relationships/image" Target="../media/image59.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58.png"/><Relationship Id="rId5" Type="http://schemas.openxmlformats.org/officeDocument/2006/relationships/image" Target="../media/image380.png"/><Relationship Id="rId9" Type="http://schemas.openxmlformats.org/officeDocument/2006/relationships/image" Target="../media/image61.png"/></Relationships>
</file>

<file path=ppt/slides/_rels/slide35.xml.rels><?xml version="1.0" encoding="UTF-8" standalone="yes"?>
<Relationships xmlns="http://schemas.openxmlformats.org/package/2006/relationships"><Relationship Id="rId8" Type="http://schemas.openxmlformats.org/officeDocument/2006/relationships/image" Target="../media/image68.png"/><Relationship Id="rId13" Type="http://schemas.openxmlformats.org/officeDocument/2006/relationships/image" Target="../media/image73.png"/><Relationship Id="rId18" Type="http://schemas.openxmlformats.org/officeDocument/2006/relationships/image" Target="../media/image50.png"/><Relationship Id="rId3" Type="http://schemas.openxmlformats.org/officeDocument/2006/relationships/image" Target="../media/image63.png"/><Relationship Id="rId21" Type="http://schemas.openxmlformats.org/officeDocument/2006/relationships/image" Target="../media/image53.png"/><Relationship Id="rId7" Type="http://schemas.openxmlformats.org/officeDocument/2006/relationships/image" Target="../media/image67.png"/><Relationship Id="rId12" Type="http://schemas.openxmlformats.org/officeDocument/2006/relationships/image" Target="../media/image72.png"/><Relationship Id="rId17" Type="http://schemas.openxmlformats.org/officeDocument/2006/relationships/image" Target="../media/image49.png"/><Relationship Id="rId25" Type="http://schemas.openxmlformats.org/officeDocument/2006/relationships/image" Target="../media/image57.png"/><Relationship Id="rId2" Type="http://schemas.openxmlformats.org/officeDocument/2006/relationships/image" Target="../media/image62.png"/><Relationship Id="rId16" Type="http://schemas.openxmlformats.org/officeDocument/2006/relationships/image" Target="../media/image76.png"/><Relationship Id="rId20" Type="http://schemas.openxmlformats.org/officeDocument/2006/relationships/image" Target="../media/image52.png"/><Relationship Id="rId1" Type="http://schemas.openxmlformats.org/officeDocument/2006/relationships/slideLayout" Target="../slideLayouts/slideLayout4.xml"/><Relationship Id="rId6" Type="http://schemas.openxmlformats.org/officeDocument/2006/relationships/image" Target="../media/image66.png"/><Relationship Id="rId11" Type="http://schemas.openxmlformats.org/officeDocument/2006/relationships/image" Target="../media/image71.png"/><Relationship Id="rId24" Type="http://schemas.openxmlformats.org/officeDocument/2006/relationships/image" Target="../media/image56.png"/><Relationship Id="rId5" Type="http://schemas.openxmlformats.org/officeDocument/2006/relationships/image" Target="../media/image65.png"/><Relationship Id="rId15" Type="http://schemas.openxmlformats.org/officeDocument/2006/relationships/image" Target="../media/image75.png"/><Relationship Id="rId23" Type="http://schemas.openxmlformats.org/officeDocument/2006/relationships/image" Target="../media/image55.png"/><Relationship Id="rId10" Type="http://schemas.openxmlformats.org/officeDocument/2006/relationships/image" Target="../media/image70.png"/><Relationship Id="rId19" Type="http://schemas.openxmlformats.org/officeDocument/2006/relationships/image" Target="../media/image51.png"/><Relationship Id="rId4" Type="http://schemas.openxmlformats.org/officeDocument/2006/relationships/image" Target="../media/image64.png"/><Relationship Id="rId9" Type="http://schemas.openxmlformats.org/officeDocument/2006/relationships/image" Target="../media/image69.png"/><Relationship Id="rId14" Type="http://schemas.openxmlformats.org/officeDocument/2006/relationships/image" Target="../media/image74.png"/><Relationship Id="rId22" Type="http://schemas.openxmlformats.org/officeDocument/2006/relationships/image" Target="../media/image54.png"/></Relationships>
</file>

<file path=ppt/slides/_rels/slide36.xml.rels><?xml version="1.0" encoding="UTF-8" standalone="yes"?>
<Relationships xmlns="http://schemas.openxmlformats.org/package/2006/relationships"><Relationship Id="rId8" Type="http://schemas.openxmlformats.org/officeDocument/2006/relationships/image" Target="../media/image83.png"/><Relationship Id="rId13" Type="http://schemas.openxmlformats.org/officeDocument/2006/relationships/image" Target="../media/image88.png"/><Relationship Id="rId3" Type="http://schemas.openxmlformats.org/officeDocument/2006/relationships/image" Target="../media/image78.png"/><Relationship Id="rId7" Type="http://schemas.openxmlformats.org/officeDocument/2006/relationships/image" Target="../media/image82.png"/><Relationship Id="rId12" Type="http://schemas.openxmlformats.org/officeDocument/2006/relationships/image" Target="../media/image87.png"/><Relationship Id="rId2" Type="http://schemas.openxmlformats.org/officeDocument/2006/relationships/image" Target="../media/image77.png"/><Relationship Id="rId1" Type="http://schemas.openxmlformats.org/officeDocument/2006/relationships/slideLayout" Target="../slideLayouts/slideLayout4.xml"/><Relationship Id="rId6" Type="http://schemas.openxmlformats.org/officeDocument/2006/relationships/image" Target="../media/image81.png"/><Relationship Id="rId11" Type="http://schemas.openxmlformats.org/officeDocument/2006/relationships/image" Target="../media/image86.png"/><Relationship Id="rId5" Type="http://schemas.openxmlformats.org/officeDocument/2006/relationships/image" Target="../media/image80.png"/><Relationship Id="rId10" Type="http://schemas.openxmlformats.org/officeDocument/2006/relationships/image" Target="../media/image85.png"/><Relationship Id="rId4" Type="http://schemas.openxmlformats.org/officeDocument/2006/relationships/image" Target="../media/image79.png"/><Relationship Id="rId9" Type="http://schemas.openxmlformats.org/officeDocument/2006/relationships/image" Target="../media/image8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hyperlink" Target="https://shorturl.at/PqBZW" TargetMode="Externa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2" name="Rectangle 61">
            <a:extLst>
              <a:ext uri="{FF2B5EF4-FFF2-40B4-BE49-F238E27FC236}">
                <a16:creationId xmlns:a16="http://schemas.microsoft.com/office/drawing/2014/main" id="{869D22CC-8F0D-437F-A10A-AC2DB99B1931}"/>
              </a:ext>
            </a:extLst>
          </p:cNvPr>
          <p:cNvSpPr/>
          <p:nvPr/>
        </p:nvSpPr>
        <p:spPr>
          <a:xfrm>
            <a:off x="2444367" y="1278317"/>
            <a:ext cx="2283831" cy="2891893"/>
          </a:xfrm>
          <a:prstGeom prst="rect">
            <a:avLst/>
          </a:prstGeom>
          <a:solidFill>
            <a:schemeClr val="accent3">
              <a:lumMod val="20000"/>
              <a:lumOff val="80000"/>
              <a:alpha val="50000"/>
            </a:schemeClr>
          </a:solidFill>
          <a:ln w="38100">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64" name="Groupe 63">
            <a:extLst>
              <a:ext uri="{FF2B5EF4-FFF2-40B4-BE49-F238E27FC236}">
                <a16:creationId xmlns:a16="http://schemas.microsoft.com/office/drawing/2014/main" id="{9796F42F-74D3-4805-A983-FEB8B64C41E4}"/>
              </a:ext>
            </a:extLst>
          </p:cNvPr>
          <p:cNvGrpSpPr/>
          <p:nvPr/>
        </p:nvGrpSpPr>
        <p:grpSpPr>
          <a:xfrm>
            <a:off x="7463803" y="1595097"/>
            <a:ext cx="3656073" cy="2290385"/>
            <a:chOff x="6643982" y="1555672"/>
            <a:chExt cx="3656073" cy="2290385"/>
          </a:xfrm>
        </p:grpSpPr>
        <p:sp>
          <p:nvSpPr>
            <p:cNvPr id="63" name="Rectangle 62">
              <a:extLst>
                <a:ext uri="{FF2B5EF4-FFF2-40B4-BE49-F238E27FC236}">
                  <a16:creationId xmlns:a16="http://schemas.microsoft.com/office/drawing/2014/main" id="{C86362F2-2CFB-4D9C-A7DF-8BFEF71A83C9}"/>
                </a:ext>
              </a:extLst>
            </p:cNvPr>
            <p:cNvSpPr/>
            <p:nvPr/>
          </p:nvSpPr>
          <p:spPr>
            <a:xfrm>
              <a:off x="6643982" y="1555672"/>
              <a:ext cx="3541702" cy="2290385"/>
            </a:xfrm>
            <a:prstGeom prst="rect">
              <a:avLst/>
            </a:prstGeom>
            <a:solidFill>
              <a:schemeClr val="accent3">
                <a:lumMod val="20000"/>
                <a:lumOff val="80000"/>
                <a:alpha val="50000"/>
              </a:schemeClr>
            </a:solidFill>
            <a:ln w="38100">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 name="Image 2">
              <a:extLst>
                <a:ext uri="{FF2B5EF4-FFF2-40B4-BE49-F238E27FC236}">
                  <a16:creationId xmlns:a16="http://schemas.microsoft.com/office/drawing/2014/main" id="{38127575-9E36-4329-8E3C-8A380EEB299A}"/>
                </a:ext>
              </a:extLst>
            </p:cNvPr>
            <p:cNvPicPr>
              <a:picLocks noChangeAspect="1"/>
            </p:cNvPicPr>
            <p:nvPr/>
          </p:nvPicPr>
          <p:blipFill rotWithShape="1">
            <a:blip r:embed="rId3">
              <a:clrChange>
                <a:clrFrom>
                  <a:srgbClr val="FFFFFF"/>
                </a:clrFrom>
                <a:clrTo>
                  <a:srgbClr val="FFFFFF">
                    <a:alpha val="0"/>
                  </a:srgbClr>
                </a:clrTo>
              </a:clrChange>
            </a:blip>
            <a:srcRect l="20213" t="603" r="10234" b="-603"/>
            <a:stretch/>
          </p:blipFill>
          <p:spPr>
            <a:xfrm>
              <a:off x="7928666" y="1835086"/>
              <a:ext cx="1290690" cy="1048072"/>
            </a:xfrm>
            <a:prstGeom prst="rect">
              <a:avLst/>
            </a:prstGeom>
          </p:spPr>
        </p:pic>
        <p:pic>
          <p:nvPicPr>
            <p:cNvPr id="4" name="Image 3">
              <a:extLst>
                <a:ext uri="{FF2B5EF4-FFF2-40B4-BE49-F238E27FC236}">
                  <a16:creationId xmlns:a16="http://schemas.microsoft.com/office/drawing/2014/main" id="{796A16FC-669C-49DC-8B9F-60CC62441032}"/>
                </a:ext>
              </a:extLst>
            </p:cNvPr>
            <p:cNvPicPr>
              <a:picLocks noChangeAspect="1"/>
            </p:cNvPicPr>
            <p:nvPr/>
          </p:nvPicPr>
          <p:blipFill rotWithShape="1">
            <a:blip r:embed="rId4">
              <a:clrChange>
                <a:clrFrom>
                  <a:srgbClr val="FFFFFF"/>
                </a:clrFrom>
                <a:clrTo>
                  <a:srgbClr val="FFFFFF">
                    <a:alpha val="0"/>
                  </a:srgbClr>
                </a:clrTo>
              </a:clrChange>
            </a:blip>
            <a:srcRect l="10959" r="19488"/>
            <a:stretch/>
          </p:blipFill>
          <p:spPr>
            <a:xfrm>
              <a:off x="8775224" y="1835086"/>
              <a:ext cx="1430027" cy="1161217"/>
            </a:xfrm>
            <a:prstGeom prst="rect">
              <a:avLst/>
            </a:prstGeom>
          </p:spPr>
        </p:pic>
        <p:pic>
          <p:nvPicPr>
            <p:cNvPr id="5" name="Image 4">
              <a:extLst>
                <a:ext uri="{FF2B5EF4-FFF2-40B4-BE49-F238E27FC236}">
                  <a16:creationId xmlns:a16="http://schemas.microsoft.com/office/drawing/2014/main" id="{4C555856-D125-4512-8748-B0BB948806A2}"/>
                </a:ext>
              </a:extLst>
            </p:cNvPr>
            <p:cNvPicPr>
              <a:picLocks noChangeAspect="1"/>
            </p:cNvPicPr>
            <p:nvPr/>
          </p:nvPicPr>
          <p:blipFill rotWithShape="1">
            <a:blip r:embed="rId5">
              <a:clrChange>
                <a:clrFrom>
                  <a:srgbClr val="FFFFFF"/>
                </a:clrFrom>
                <a:clrTo>
                  <a:srgbClr val="FFFFFF">
                    <a:alpha val="0"/>
                  </a:srgbClr>
                </a:clrTo>
              </a:clrChange>
            </a:blip>
            <a:srcRect l="10713" r="19734"/>
            <a:stretch/>
          </p:blipFill>
          <p:spPr>
            <a:xfrm>
              <a:off x="6854356" y="1585375"/>
              <a:ext cx="1578357" cy="1281664"/>
            </a:xfrm>
            <a:prstGeom prst="rect">
              <a:avLst/>
            </a:prstGeom>
          </p:spPr>
        </p:pic>
        <p:pic>
          <p:nvPicPr>
            <p:cNvPr id="6" name="Image 5">
              <a:extLst>
                <a:ext uri="{FF2B5EF4-FFF2-40B4-BE49-F238E27FC236}">
                  <a16:creationId xmlns:a16="http://schemas.microsoft.com/office/drawing/2014/main" id="{6B06BC6C-CE46-48B1-BA8C-5A9973E0FBFB}"/>
                </a:ext>
              </a:extLst>
            </p:cNvPr>
            <p:cNvPicPr>
              <a:picLocks noChangeAspect="1"/>
            </p:cNvPicPr>
            <p:nvPr/>
          </p:nvPicPr>
          <p:blipFill rotWithShape="1">
            <a:blip r:embed="rId6">
              <a:clrChange>
                <a:clrFrom>
                  <a:srgbClr val="FFFFFF"/>
                </a:clrFrom>
                <a:clrTo>
                  <a:srgbClr val="FFFFFF">
                    <a:alpha val="0"/>
                  </a:srgbClr>
                </a:clrTo>
              </a:clrChange>
            </a:blip>
            <a:srcRect l="16332" t="1014" r="14114" b="-1014"/>
            <a:stretch/>
          </p:blipFill>
          <p:spPr>
            <a:xfrm>
              <a:off x="8832621" y="2614839"/>
              <a:ext cx="1467434" cy="1191591"/>
            </a:xfrm>
            <a:prstGeom prst="rect">
              <a:avLst/>
            </a:prstGeom>
          </p:spPr>
        </p:pic>
        <p:pic>
          <p:nvPicPr>
            <p:cNvPr id="15" name="Image 14">
              <a:extLst>
                <a:ext uri="{FF2B5EF4-FFF2-40B4-BE49-F238E27FC236}">
                  <a16:creationId xmlns:a16="http://schemas.microsoft.com/office/drawing/2014/main" id="{7951F4A4-2833-4D5F-852A-3F1F6FA27FE0}"/>
                </a:ext>
              </a:extLst>
            </p:cNvPr>
            <p:cNvPicPr>
              <a:picLocks noChangeAspect="1"/>
            </p:cNvPicPr>
            <p:nvPr/>
          </p:nvPicPr>
          <p:blipFill rotWithShape="1">
            <a:blip r:embed="rId7">
              <a:clrChange>
                <a:clrFrom>
                  <a:srgbClr val="FFFFFF"/>
                </a:clrFrom>
                <a:clrTo>
                  <a:srgbClr val="FFFFFF">
                    <a:alpha val="0"/>
                  </a:srgbClr>
                </a:clrTo>
              </a:clrChange>
            </a:blip>
            <a:srcRect l="19229" t="-467" r="11217" b="467"/>
            <a:stretch/>
          </p:blipFill>
          <p:spPr>
            <a:xfrm>
              <a:off x="7716587" y="2684839"/>
              <a:ext cx="1541903" cy="1161218"/>
            </a:xfrm>
            <a:prstGeom prst="rect">
              <a:avLst/>
            </a:prstGeom>
          </p:spPr>
        </p:pic>
        <p:pic>
          <p:nvPicPr>
            <p:cNvPr id="16" name="Image 15">
              <a:extLst>
                <a:ext uri="{FF2B5EF4-FFF2-40B4-BE49-F238E27FC236}">
                  <a16:creationId xmlns:a16="http://schemas.microsoft.com/office/drawing/2014/main" id="{DD9B6684-92C8-4AB7-B594-FCD796337BD1}"/>
                </a:ext>
              </a:extLst>
            </p:cNvPr>
            <p:cNvPicPr>
              <a:picLocks noChangeAspect="1"/>
            </p:cNvPicPr>
            <p:nvPr/>
          </p:nvPicPr>
          <p:blipFill rotWithShape="1">
            <a:blip r:embed="rId8">
              <a:clrChange>
                <a:clrFrom>
                  <a:srgbClr val="FFFFFF"/>
                </a:clrFrom>
                <a:clrTo>
                  <a:srgbClr val="FFFFFF">
                    <a:alpha val="0"/>
                  </a:srgbClr>
                </a:clrTo>
              </a:clrChange>
            </a:blip>
            <a:srcRect l="13046" t="-4728" r="17401" b="4728"/>
            <a:stretch/>
          </p:blipFill>
          <p:spPr>
            <a:xfrm>
              <a:off x="6804410" y="2595179"/>
              <a:ext cx="1440701" cy="1085001"/>
            </a:xfrm>
            <a:prstGeom prst="rect">
              <a:avLst/>
            </a:prstGeom>
          </p:spPr>
        </p:pic>
      </p:grpSp>
      <p:pic>
        <p:nvPicPr>
          <p:cNvPr id="20" name="Image 19">
            <a:extLst>
              <a:ext uri="{FF2B5EF4-FFF2-40B4-BE49-F238E27FC236}">
                <a16:creationId xmlns:a16="http://schemas.microsoft.com/office/drawing/2014/main" id="{9D0A48D1-DB86-4254-94D7-5057CB5C3B16}"/>
              </a:ext>
            </a:extLst>
          </p:cNvPr>
          <p:cNvPicPr>
            <a:picLocks noChangeAspect="1"/>
          </p:cNvPicPr>
          <p:nvPr/>
        </p:nvPicPr>
        <p:blipFill>
          <a:blip r:embed="rId9">
            <a:clrChange>
              <a:clrFrom>
                <a:srgbClr val="FFFFFF"/>
              </a:clrFrom>
              <a:clrTo>
                <a:srgbClr val="FFFFFF">
                  <a:alpha val="0"/>
                </a:srgbClr>
              </a:clrTo>
            </a:clrChange>
          </a:blip>
          <a:stretch>
            <a:fillRect/>
          </a:stretch>
        </p:blipFill>
        <p:spPr>
          <a:xfrm>
            <a:off x="3809422" y="1451852"/>
            <a:ext cx="725906" cy="1216960"/>
          </a:xfrm>
          <a:prstGeom prst="rect">
            <a:avLst/>
          </a:prstGeom>
        </p:spPr>
      </p:pic>
      <p:pic>
        <p:nvPicPr>
          <p:cNvPr id="21" name="Image 20">
            <a:extLst>
              <a:ext uri="{FF2B5EF4-FFF2-40B4-BE49-F238E27FC236}">
                <a16:creationId xmlns:a16="http://schemas.microsoft.com/office/drawing/2014/main" id="{021B9429-4DE3-439C-A5A0-F7202C8875D1}"/>
              </a:ext>
            </a:extLst>
          </p:cNvPr>
          <p:cNvPicPr>
            <a:picLocks noChangeAspect="1"/>
          </p:cNvPicPr>
          <p:nvPr/>
        </p:nvPicPr>
        <p:blipFill rotWithShape="1">
          <a:blip r:embed="rId10">
            <a:clrChange>
              <a:clrFrom>
                <a:srgbClr val="FFFFFF"/>
              </a:clrFrom>
              <a:clrTo>
                <a:srgbClr val="FFFFFF">
                  <a:alpha val="0"/>
                </a:srgbClr>
              </a:clrTo>
            </a:clrChange>
          </a:blip>
          <a:srcRect l="36657" r="41620"/>
          <a:stretch/>
        </p:blipFill>
        <p:spPr>
          <a:xfrm flipH="1">
            <a:off x="2568770" y="1450194"/>
            <a:ext cx="561794" cy="1216960"/>
          </a:xfrm>
          <a:prstGeom prst="rect">
            <a:avLst/>
          </a:prstGeom>
        </p:spPr>
      </p:pic>
      <p:pic>
        <p:nvPicPr>
          <p:cNvPr id="22" name="Image 21">
            <a:extLst>
              <a:ext uri="{FF2B5EF4-FFF2-40B4-BE49-F238E27FC236}">
                <a16:creationId xmlns:a16="http://schemas.microsoft.com/office/drawing/2014/main" id="{7B7ADFFB-56F6-47B0-BE30-20401DFEF5AE}"/>
              </a:ext>
            </a:extLst>
          </p:cNvPr>
          <p:cNvPicPr>
            <a:picLocks noChangeAspect="1"/>
          </p:cNvPicPr>
          <p:nvPr/>
        </p:nvPicPr>
        <p:blipFill>
          <a:blip r:embed="rId11">
            <a:clrChange>
              <a:clrFrom>
                <a:srgbClr val="FFFFFF"/>
              </a:clrFrom>
              <a:clrTo>
                <a:srgbClr val="FFFFFF">
                  <a:alpha val="0"/>
                </a:srgbClr>
              </a:clrTo>
            </a:clrChange>
          </a:blip>
          <a:stretch>
            <a:fillRect/>
          </a:stretch>
        </p:blipFill>
        <p:spPr>
          <a:xfrm>
            <a:off x="3208963" y="1450194"/>
            <a:ext cx="629844" cy="1216960"/>
          </a:xfrm>
          <a:prstGeom prst="rect">
            <a:avLst/>
          </a:prstGeom>
        </p:spPr>
      </p:pic>
      <p:pic>
        <p:nvPicPr>
          <p:cNvPr id="24" name="Image 23">
            <a:extLst>
              <a:ext uri="{FF2B5EF4-FFF2-40B4-BE49-F238E27FC236}">
                <a16:creationId xmlns:a16="http://schemas.microsoft.com/office/drawing/2014/main" id="{C1CC15C9-3323-4E0F-83B9-8B40E000E999}"/>
              </a:ext>
            </a:extLst>
          </p:cNvPr>
          <p:cNvPicPr>
            <a:picLocks noChangeAspect="1"/>
          </p:cNvPicPr>
          <p:nvPr/>
        </p:nvPicPr>
        <p:blipFill rotWithShape="1">
          <a:blip r:embed="rId10">
            <a:clrChange>
              <a:clrFrom>
                <a:srgbClr val="FFFFFF"/>
              </a:clrFrom>
              <a:clrTo>
                <a:srgbClr val="FFFFFF">
                  <a:alpha val="0"/>
                </a:srgbClr>
              </a:clrTo>
            </a:clrChange>
          </a:blip>
          <a:srcRect l="36657" r="41620"/>
          <a:stretch/>
        </p:blipFill>
        <p:spPr>
          <a:xfrm flipH="1">
            <a:off x="3992601" y="2839031"/>
            <a:ext cx="561794" cy="1216960"/>
          </a:xfrm>
          <a:prstGeom prst="rect">
            <a:avLst/>
          </a:prstGeom>
        </p:spPr>
      </p:pic>
      <p:pic>
        <p:nvPicPr>
          <p:cNvPr id="26" name="Image 25">
            <a:extLst>
              <a:ext uri="{FF2B5EF4-FFF2-40B4-BE49-F238E27FC236}">
                <a16:creationId xmlns:a16="http://schemas.microsoft.com/office/drawing/2014/main" id="{8DBAA62A-A8CF-437D-9CC8-1E392A39FCCB}"/>
              </a:ext>
            </a:extLst>
          </p:cNvPr>
          <p:cNvPicPr>
            <a:picLocks noChangeAspect="1"/>
          </p:cNvPicPr>
          <p:nvPr/>
        </p:nvPicPr>
        <p:blipFill>
          <a:blip r:embed="rId9">
            <a:clrChange>
              <a:clrFrom>
                <a:srgbClr val="FFFFFF"/>
              </a:clrFrom>
              <a:clrTo>
                <a:srgbClr val="FFFFFF">
                  <a:alpha val="0"/>
                </a:srgbClr>
              </a:clrTo>
            </a:clrChange>
          </a:blip>
          <a:stretch>
            <a:fillRect/>
          </a:stretch>
        </p:blipFill>
        <p:spPr>
          <a:xfrm>
            <a:off x="3193678" y="2839031"/>
            <a:ext cx="725906" cy="1216960"/>
          </a:xfrm>
          <a:prstGeom prst="rect">
            <a:avLst/>
          </a:prstGeom>
        </p:spPr>
      </p:pic>
      <p:pic>
        <p:nvPicPr>
          <p:cNvPr id="27" name="Image 26">
            <a:extLst>
              <a:ext uri="{FF2B5EF4-FFF2-40B4-BE49-F238E27FC236}">
                <a16:creationId xmlns:a16="http://schemas.microsoft.com/office/drawing/2014/main" id="{EB961425-EDB9-4334-AF75-28FBACEDEDAC}"/>
              </a:ext>
            </a:extLst>
          </p:cNvPr>
          <p:cNvPicPr>
            <a:picLocks noChangeAspect="1"/>
          </p:cNvPicPr>
          <p:nvPr/>
        </p:nvPicPr>
        <p:blipFill>
          <a:blip r:embed="rId11">
            <a:clrChange>
              <a:clrFrom>
                <a:srgbClr val="FFFFFF"/>
              </a:clrFrom>
              <a:clrTo>
                <a:srgbClr val="FFFFFF">
                  <a:alpha val="0"/>
                </a:srgbClr>
              </a:clrTo>
            </a:clrChange>
          </a:blip>
          <a:stretch>
            <a:fillRect/>
          </a:stretch>
        </p:blipFill>
        <p:spPr>
          <a:xfrm>
            <a:off x="2613446" y="2810202"/>
            <a:ext cx="629844" cy="1216960"/>
          </a:xfrm>
          <a:prstGeom prst="rect">
            <a:avLst/>
          </a:prstGeom>
        </p:spPr>
      </p:pic>
      <p:sp>
        <p:nvSpPr>
          <p:cNvPr id="65" name="Flèche : droite 64">
            <a:extLst>
              <a:ext uri="{FF2B5EF4-FFF2-40B4-BE49-F238E27FC236}">
                <a16:creationId xmlns:a16="http://schemas.microsoft.com/office/drawing/2014/main" id="{D1A9A08C-4730-4E43-B15E-178E555FA2C5}"/>
              </a:ext>
            </a:extLst>
          </p:cNvPr>
          <p:cNvSpPr/>
          <p:nvPr/>
        </p:nvSpPr>
        <p:spPr>
          <a:xfrm>
            <a:off x="4877839" y="2412541"/>
            <a:ext cx="2492789" cy="795322"/>
          </a:xfrm>
          <a:prstGeom prst="rightArrow">
            <a:avLst/>
          </a:prstGeom>
          <a:solidFill>
            <a:schemeClr val="accent3">
              <a:lumMod val="20000"/>
              <a:lumOff val="80000"/>
              <a:alpha val="50000"/>
            </a:schemeClr>
          </a:solidFill>
          <a:ln>
            <a:solidFill>
              <a:schemeClr val="accent3">
                <a:lumMod val="40000"/>
                <a:lumOff val="6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66" name="Ellipse 65">
            <a:extLst>
              <a:ext uri="{FF2B5EF4-FFF2-40B4-BE49-F238E27FC236}">
                <a16:creationId xmlns:a16="http://schemas.microsoft.com/office/drawing/2014/main" id="{2558FB5F-FEF6-444B-9C9B-5D6821EC2D2F}"/>
              </a:ext>
            </a:extLst>
          </p:cNvPr>
          <p:cNvSpPr/>
          <p:nvPr/>
        </p:nvSpPr>
        <p:spPr>
          <a:xfrm>
            <a:off x="5590429" y="2294975"/>
            <a:ext cx="1094523" cy="1030453"/>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pic>
        <p:nvPicPr>
          <p:cNvPr id="78" name="Image 77">
            <a:extLst>
              <a:ext uri="{FF2B5EF4-FFF2-40B4-BE49-F238E27FC236}">
                <a16:creationId xmlns:a16="http://schemas.microsoft.com/office/drawing/2014/main" id="{A8519ACE-C649-4371-B635-E9781F577166}"/>
              </a:ext>
            </a:extLst>
          </p:cNvPr>
          <p:cNvPicPr>
            <a:picLocks noChangeAspect="1"/>
          </p:cNvPicPr>
          <p:nvPr/>
        </p:nvPicPr>
        <p:blipFill>
          <a:blip r:embed="rId12"/>
          <a:stretch>
            <a:fillRect/>
          </a:stretch>
        </p:blipFill>
        <p:spPr>
          <a:xfrm>
            <a:off x="5654790" y="2335495"/>
            <a:ext cx="1000399" cy="1000399"/>
          </a:xfrm>
          <a:prstGeom prst="rect">
            <a:avLst/>
          </a:prstGeom>
        </p:spPr>
      </p:pic>
    </p:spTree>
    <p:extLst>
      <p:ext uri="{BB962C8B-B14F-4D97-AF65-F5344CB8AC3E}">
        <p14:creationId xmlns:p14="http://schemas.microsoft.com/office/powerpoint/2010/main" val="1560128863"/>
      </p:ext>
    </p:extLst>
  </p:cSld>
  <p:clrMapOvr>
    <a:masterClrMapping/>
  </p:clrMapOvr>
  <mc:AlternateContent xmlns:mc="http://schemas.openxmlformats.org/markup-compatibility/2006" xmlns:p14="http://schemas.microsoft.com/office/powerpoint/2010/main">
    <mc:Choice Requires="p14">
      <p:transition spd="slow" p14:dur="2000" advTm="3262"/>
    </mc:Choice>
    <mc:Fallback xmlns="">
      <p:transition spd="slow" advTm="3262"/>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ZoneTexte 22">
            <a:extLst>
              <a:ext uri="{FF2B5EF4-FFF2-40B4-BE49-F238E27FC236}">
                <a16:creationId xmlns:a16="http://schemas.microsoft.com/office/drawing/2014/main" id="{A28D3547-A775-47A0-8DDF-9A64CE489869}"/>
              </a:ext>
            </a:extLst>
          </p:cNvPr>
          <p:cNvSpPr txBox="1"/>
          <p:nvPr/>
        </p:nvSpPr>
        <p:spPr>
          <a:xfrm>
            <a:off x="2772057" y="5549086"/>
            <a:ext cx="6735749" cy="830997"/>
          </a:xfrm>
          <a:prstGeom prst="rect">
            <a:avLst/>
          </a:prstGeom>
          <a:noFill/>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tabLst/>
            </a:pPr>
            <a:r>
              <a:rPr kumimoji="0" lang="en-US" altLang="fr-FR" sz="2400" b="0" i="0" u="none" strike="noStrike" cap="none" normalizeH="0" baseline="0" dirty="0">
                <a:ln>
                  <a:noFill/>
                </a:ln>
                <a:solidFill>
                  <a:schemeClr val="tx1"/>
                </a:solidFill>
                <a:effectLst/>
                <a:latin typeface="+mj-lt"/>
              </a:rPr>
              <a:t>Uses </a:t>
            </a:r>
            <a:r>
              <a:rPr kumimoji="0" lang="en-US" altLang="fr-FR" sz="2400" b="1" i="0" u="none" strike="noStrike" cap="none" normalizeH="0" baseline="0" dirty="0">
                <a:ln>
                  <a:noFill/>
                </a:ln>
                <a:solidFill>
                  <a:schemeClr val="tx1"/>
                </a:solidFill>
                <a:effectLst/>
                <a:latin typeface="+mj-lt"/>
              </a:rPr>
              <a:t>data-driven approaches </a:t>
            </a:r>
            <a:r>
              <a:rPr kumimoji="0" lang="en-US" altLang="fr-FR" sz="2400" i="0" u="none" strike="noStrike" cap="none" normalizeH="0" baseline="0" dirty="0">
                <a:ln>
                  <a:noFill/>
                </a:ln>
                <a:solidFill>
                  <a:schemeClr val="tx1"/>
                </a:solidFill>
                <a:effectLst/>
                <a:latin typeface="+mj-lt"/>
              </a:rPr>
              <a:t>(machine learning)   </a:t>
            </a:r>
            <a:r>
              <a:rPr kumimoji="0" lang="en-US" altLang="fr-FR" sz="2400" b="0" i="0" u="none" strike="noStrike" cap="none" normalizeH="0" baseline="0" dirty="0">
                <a:ln>
                  <a:noFill/>
                </a:ln>
                <a:solidFill>
                  <a:schemeClr val="tx1"/>
                </a:solidFill>
                <a:effectLst/>
                <a:latin typeface="+mj-lt"/>
              </a:rPr>
              <a:t>to approximate input-output relationships.</a:t>
            </a:r>
            <a:endParaRPr kumimoji="0" lang="fr-FR" altLang="fr-FR" sz="2400" b="0" i="0" u="none" strike="noStrike" cap="none" normalizeH="0" baseline="0" dirty="0">
              <a:ln>
                <a:noFill/>
              </a:ln>
              <a:solidFill>
                <a:schemeClr val="tx1"/>
              </a:solidFill>
              <a:effectLst/>
              <a:latin typeface="+mj-lt"/>
            </a:endParaRPr>
          </a:p>
        </p:txBody>
      </p:sp>
      <p:sp>
        <p:nvSpPr>
          <p:cNvPr id="24" name="Signe de multiplication 23">
            <a:extLst>
              <a:ext uri="{FF2B5EF4-FFF2-40B4-BE49-F238E27FC236}">
                <a16:creationId xmlns:a16="http://schemas.microsoft.com/office/drawing/2014/main" id="{29062605-1E6B-45EE-A544-C70C0B40EB54}"/>
              </a:ext>
            </a:extLst>
          </p:cNvPr>
          <p:cNvSpPr/>
          <p:nvPr/>
        </p:nvSpPr>
        <p:spPr>
          <a:xfrm>
            <a:off x="2286813" y="841884"/>
            <a:ext cx="7618373" cy="2862750"/>
          </a:xfrm>
          <a:prstGeom prst="mathMultiply">
            <a:avLst/>
          </a:prstGeom>
          <a:solidFill>
            <a:schemeClr val="bg2">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25" name="Groupe 24">
            <a:extLst>
              <a:ext uri="{FF2B5EF4-FFF2-40B4-BE49-F238E27FC236}">
                <a16:creationId xmlns:a16="http://schemas.microsoft.com/office/drawing/2014/main" id="{0CC142C1-76E7-445E-A1F5-717AF40B2691}"/>
              </a:ext>
            </a:extLst>
          </p:cNvPr>
          <p:cNvGrpSpPr/>
          <p:nvPr/>
        </p:nvGrpSpPr>
        <p:grpSpPr>
          <a:xfrm>
            <a:off x="596490" y="3916823"/>
            <a:ext cx="10999019" cy="1591246"/>
            <a:chOff x="596490" y="3964319"/>
            <a:chExt cx="10999019" cy="1591246"/>
          </a:xfrm>
        </p:grpSpPr>
        <p:sp>
          <p:nvSpPr>
            <p:cNvPr id="26" name="Rectangle : coins arrondis 25">
              <a:extLst>
                <a:ext uri="{FF2B5EF4-FFF2-40B4-BE49-F238E27FC236}">
                  <a16:creationId xmlns:a16="http://schemas.microsoft.com/office/drawing/2014/main" id="{3B29349D-BCC6-4F82-9967-74B20A78EA61}"/>
                </a:ext>
              </a:extLst>
            </p:cNvPr>
            <p:cNvSpPr/>
            <p:nvPr/>
          </p:nvSpPr>
          <p:spPr>
            <a:xfrm>
              <a:off x="4478047" y="3964319"/>
              <a:ext cx="3323771" cy="1176394"/>
            </a:xfrm>
            <a:prstGeom prst="roundRect">
              <a:avLst/>
            </a:prstGeom>
            <a:noFill/>
            <a:ln w="381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7" name="Rectangle 26">
              <a:extLst>
                <a:ext uri="{FF2B5EF4-FFF2-40B4-BE49-F238E27FC236}">
                  <a16:creationId xmlns:a16="http://schemas.microsoft.com/office/drawing/2014/main" id="{CEEEE46B-ABC5-4288-B889-3EE67DC833F5}"/>
                </a:ext>
              </a:extLst>
            </p:cNvPr>
            <p:cNvSpPr/>
            <p:nvPr/>
          </p:nvSpPr>
          <p:spPr>
            <a:xfrm>
              <a:off x="596490" y="4268149"/>
              <a:ext cx="2543855" cy="4650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b="1" dirty="0">
                  <a:ln w="22225">
                    <a:noFill/>
                    <a:prstDash val="solid"/>
                  </a:ln>
                  <a:solidFill>
                    <a:schemeClr val="accent2"/>
                  </a:solidFill>
                </a:rPr>
                <a:t>INPUTS</a:t>
              </a:r>
            </a:p>
          </p:txBody>
        </p:sp>
        <p:sp>
          <p:nvSpPr>
            <p:cNvPr id="28" name="Rectangle 27">
              <a:extLst>
                <a:ext uri="{FF2B5EF4-FFF2-40B4-BE49-F238E27FC236}">
                  <a16:creationId xmlns:a16="http://schemas.microsoft.com/office/drawing/2014/main" id="{6AF091B3-447C-48A3-A58F-8D22A80970A2}"/>
                </a:ext>
              </a:extLst>
            </p:cNvPr>
            <p:cNvSpPr/>
            <p:nvPr/>
          </p:nvSpPr>
          <p:spPr>
            <a:xfrm>
              <a:off x="9051654" y="4220151"/>
              <a:ext cx="2543855" cy="4650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b="1" dirty="0">
                  <a:ln w="22225">
                    <a:noFill/>
                    <a:prstDash val="solid"/>
                  </a:ln>
                  <a:solidFill>
                    <a:schemeClr val="accent4"/>
                  </a:solidFill>
                </a:rPr>
                <a:t>OUTPUTS</a:t>
              </a:r>
            </a:p>
          </p:txBody>
        </p:sp>
        <p:sp>
          <p:nvSpPr>
            <p:cNvPr id="29" name="Rectangle 28">
              <a:extLst>
                <a:ext uri="{FF2B5EF4-FFF2-40B4-BE49-F238E27FC236}">
                  <a16:creationId xmlns:a16="http://schemas.microsoft.com/office/drawing/2014/main" id="{27D28EBA-F4F3-4F61-B9C8-431B07FCC080}"/>
                </a:ext>
              </a:extLst>
            </p:cNvPr>
            <p:cNvSpPr/>
            <p:nvPr/>
          </p:nvSpPr>
          <p:spPr>
            <a:xfrm>
              <a:off x="4526119" y="4049420"/>
              <a:ext cx="3227631" cy="10410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b="1" dirty="0">
                  <a:ln w="22225">
                    <a:noFill/>
                    <a:prstDash val="solid"/>
                  </a:ln>
                  <a:solidFill>
                    <a:schemeClr val="tx1"/>
                  </a:solidFill>
                </a:rPr>
                <a:t>SURROGATE MODEL</a:t>
              </a:r>
            </a:p>
          </p:txBody>
        </p:sp>
        <p:pic>
          <p:nvPicPr>
            <p:cNvPr id="30" name="Image 29">
              <a:extLst>
                <a:ext uri="{FF2B5EF4-FFF2-40B4-BE49-F238E27FC236}">
                  <a16:creationId xmlns:a16="http://schemas.microsoft.com/office/drawing/2014/main" id="{2246430B-4C19-44B8-87EA-B7EC70ACC972}"/>
                </a:ext>
              </a:extLst>
            </p:cNvPr>
            <p:cNvPicPr>
              <a:picLocks noChangeAspect="1"/>
            </p:cNvPicPr>
            <p:nvPr/>
          </p:nvPicPr>
          <p:blipFill>
            <a:blip r:embed="rId2"/>
            <a:stretch>
              <a:fillRect/>
            </a:stretch>
          </p:blipFill>
          <p:spPr>
            <a:xfrm>
              <a:off x="4309455" y="4514470"/>
              <a:ext cx="1041095" cy="1041095"/>
            </a:xfrm>
            <a:prstGeom prst="rect">
              <a:avLst/>
            </a:prstGeom>
          </p:spPr>
        </p:pic>
        <p:sp>
          <p:nvSpPr>
            <p:cNvPr id="31" name="Flèche : gauche 30">
              <a:extLst>
                <a:ext uri="{FF2B5EF4-FFF2-40B4-BE49-F238E27FC236}">
                  <a16:creationId xmlns:a16="http://schemas.microsoft.com/office/drawing/2014/main" id="{23729587-86E7-4B30-A44F-8CF4E92811CA}"/>
                </a:ext>
              </a:extLst>
            </p:cNvPr>
            <p:cNvSpPr/>
            <p:nvPr/>
          </p:nvSpPr>
          <p:spPr>
            <a:xfrm rot="10800000">
              <a:off x="8106815" y="4258197"/>
              <a:ext cx="801767" cy="588637"/>
            </a:xfrm>
            <a:prstGeom prst="lef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dirty="0"/>
            </a:p>
          </p:txBody>
        </p:sp>
        <p:sp>
          <p:nvSpPr>
            <p:cNvPr id="32" name="Flèche : gauche 31">
              <a:extLst>
                <a:ext uri="{FF2B5EF4-FFF2-40B4-BE49-F238E27FC236}">
                  <a16:creationId xmlns:a16="http://schemas.microsoft.com/office/drawing/2014/main" id="{E773B1C2-D0B0-4049-85D3-4D110E1D3B21}"/>
                </a:ext>
              </a:extLst>
            </p:cNvPr>
            <p:cNvSpPr/>
            <p:nvPr/>
          </p:nvSpPr>
          <p:spPr>
            <a:xfrm rot="10800000">
              <a:off x="3035269" y="4258197"/>
              <a:ext cx="801767" cy="588637"/>
            </a:xfrm>
            <a:prstGeom prst="lef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grpSp>
      <p:grpSp>
        <p:nvGrpSpPr>
          <p:cNvPr id="33" name="Groupe 32">
            <a:extLst>
              <a:ext uri="{FF2B5EF4-FFF2-40B4-BE49-F238E27FC236}">
                <a16:creationId xmlns:a16="http://schemas.microsoft.com/office/drawing/2014/main" id="{3CCCF15F-60BE-4C9B-A6EE-DA9AA579E3EA}"/>
              </a:ext>
            </a:extLst>
          </p:cNvPr>
          <p:cNvGrpSpPr/>
          <p:nvPr/>
        </p:nvGrpSpPr>
        <p:grpSpPr>
          <a:xfrm>
            <a:off x="596490" y="1630724"/>
            <a:ext cx="10999019" cy="1735184"/>
            <a:chOff x="596490" y="1660397"/>
            <a:chExt cx="10999019" cy="1735184"/>
          </a:xfrm>
        </p:grpSpPr>
        <p:sp>
          <p:nvSpPr>
            <p:cNvPr id="34" name="Rectangle : coins arrondis 33">
              <a:extLst>
                <a:ext uri="{FF2B5EF4-FFF2-40B4-BE49-F238E27FC236}">
                  <a16:creationId xmlns:a16="http://schemas.microsoft.com/office/drawing/2014/main" id="{F0623B7F-90D9-447E-897F-EA00F41C200C}"/>
                </a:ext>
              </a:extLst>
            </p:cNvPr>
            <p:cNvSpPr/>
            <p:nvPr/>
          </p:nvSpPr>
          <p:spPr>
            <a:xfrm>
              <a:off x="4478047" y="1733337"/>
              <a:ext cx="3323771" cy="1176394"/>
            </a:xfrm>
            <a:prstGeom prst="roundRect">
              <a:avLst/>
            </a:prstGeom>
            <a:noFill/>
            <a:ln w="381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5" name="Rectangle 34">
              <a:extLst>
                <a:ext uri="{FF2B5EF4-FFF2-40B4-BE49-F238E27FC236}">
                  <a16:creationId xmlns:a16="http://schemas.microsoft.com/office/drawing/2014/main" id="{D859BAA0-B243-46E3-BA23-E3DC1469C4FC}"/>
                </a:ext>
              </a:extLst>
            </p:cNvPr>
            <p:cNvSpPr/>
            <p:nvPr/>
          </p:nvSpPr>
          <p:spPr>
            <a:xfrm>
              <a:off x="596490" y="2075737"/>
              <a:ext cx="2543855" cy="4650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b="1" dirty="0">
                  <a:ln w="22225">
                    <a:noFill/>
                    <a:prstDash val="solid"/>
                  </a:ln>
                  <a:solidFill>
                    <a:schemeClr val="accent2"/>
                  </a:solidFill>
                </a:rPr>
                <a:t>INPUTS</a:t>
              </a:r>
            </a:p>
          </p:txBody>
        </p:sp>
        <p:sp>
          <p:nvSpPr>
            <p:cNvPr id="36" name="Rectangle 35">
              <a:extLst>
                <a:ext uri="{FF2B5EF4-FFF2-40B4-BE49-F238E27FC236}">
                  <a16:creationId xmlns:a16="http://schemas.microsoft.com/office/drawing/2014/main" id="{8C255159-7124-40F3-B23A-4CEF4BE7EDB5}"/>
                </a:ext>
              </a:extLst>
            </p:cNvPr>
            <p:cNvSpPr/>
            <p:nvPr/>
          </p:nvSpPr>
          <p:spPr>
            <a:xfrm>
              <a:off x="9051654" y="2027739"/>
              <a:ext cx="2543855" cy="4650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b="1" dirty="0">
                  <a:ln w="22225">
                    <a:noFill/>
                    <a:prstDash val="solid"/>
                  </a:ln>
                  <a:solidFill>
                    <a:schemeClr val="accent4"/>
                  </a:solidFill>
                </a:rPr>
                <a:t>OUTPUTS</a:t>
              </a:r>
            </a:p>
          </p:txBody>
        </p:sp>
        <p:sp>
          <p:nvSpPr>
            <p:cNvPr id="37" name="Rectangle 36">
              <a:extLst>
                <a:ext uri="{FF2B5EF4-FFF2-40B4-BE49-F238E27FC236}">
                  <a16:creationId xmlns:a16="http://schemas.microsoft.com/office/drawing/2014/main" id="{F8A1A602-BB85-4E31-92B7-7546EABF700E}"/>
                </a:ext>
              </a:extLst>
            </p:cNvPr>
            <p:cNvSpPr/>
            <p:nvPr/>
          </p:nvSpPr>
          <p:spPr>
            <a:xfrm>
              <a:off x="4373350" y="1660397"/>
              <a:ext cx="3722931" cy="13233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b="1" dirty="0">
                  <a:ln w="22225">
                    <a:noFill/>
                    <a:prstDash val="solid"/>
                  </a:ln>
                  <a:solidFill>
                    <a:schemeClr val="tx1"/>
                  </a:solidFill>
                </a:rPr>
                <a:t>HIGH-FIDELITY MODEL</a:t>
              </a:r>
            </a:p>
          </p:txBody>
        </p:sp>
        <p:pic>
          <p:nvPicPr>
            <p:cNvPr id="38" name="Image 37">
              <a:extLst>
                <a:ext uri="{FF2B5EF4-FFF2-40B4-BE49-F238E27FC236}">
                  <a16:creationId xmlns:a16="http://schemas.microsoft.com/office/drawing/2014/main" id="{30C3F547-17C8-47F3-ADBF-E2989614B159}"/>
                </a:ext>
              </a:extLst>
            </p:cNvPr>
            <p:cNvPicPr>
              <a:picLocks noChangeAspect="1"/>
            </p:cNvPicPr>
            <p:nvPr/>
          </p:nvPicPr>
          <p:blipFill>
            <a:blip r:embed="rId3"/>
            <a:stretch>
              <a:fillRect/>
            </a:stretch>
          </p:blipFill>
          <p:spPr>
            <a:xfrm>
              <a:off x="4216446" y="2168467"/>
              <a:ext cx="1227114" cy="1227114"/>
            </a:xfrm>
            <a:prstGeom prst="rect">
              <a:avLst/>
            </a:prstGeom>
          </p:spPr>
        </p:pic>
        <p:sp>
          <p:nvSpPr>
            <p:cNvPr id="39" name="Flèche : gauche 38">
              <a:extLst>
                <a:ext uri="{FF2B5EF4-FFF2-40B4-BE49-F238E27FC236}">
                  <a16:creationId xmlns:a16="http://schemas.microsoft.com/office/drawing/2014/main" id="{6C9AF797-F1A4-45AA-BDB5-65EE2A9DA622}"/>
                </a:ext>
              </a:extLst>
            </p:cNvPr>
            <p:cNvSpPr/>
            <p:nvPr/>
          </p:nvSpPr>
          <p:spPr>
            <a:xfrm rot="10800000">
              <a:off x="3035269" y="2065785"/>
              <a:ext cx="801767" cy="588637"/>
            </a:xfrm>
            <a:prstGeom prst="lef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40" name="Flèche : gauche 39">
              <a:extLst>
                <a:ext uri="{FF2B5EF4-FFF2-40B4-BE49-F238E27FC236}">
                  <a16:creationId xmlns:a16="http://schemas.microsoft.com/office/drawing/2014/main" id="{EACC7FBA-A00A-4536-BDC3-2D5FD9581C2E}"/>
                </a:ext>
              </a:extLst>
            </p:cNvPr>
            <p:cNvSpPr/>
            <p:nvPr/>
          </p:nvSpPr>
          <p:spPr>
            <a:xfrm rot="10800000">
              <a:off x="8097530" y="2064815"/>
              <a:ext cx="801767" cy="588637"/>
            </a:xfrm>
            <a:prstGeom prst="lef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10157496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ZoneTexte 2">
            <a:extLst>
              <a:ext uri="{FF2B5EF4-FFF2-40B4-BE49-F238E27FC236}">
                <a16:creationId xmlns:a16="http://schemas.microsoft.com/office/drawing/2014/main" id="{C3568182-6D83-47EC-AFE5-482C2047E86E}"/>
              </a:ext>
            </a:extLst>
          </p:cNvPr>
          <p:cNvSpPr txBox="1"/>
          <p:nvPr/>
        </p:nvSpPr>
        <p:spPr>
          <a:xfrm>
            <a:off x="2239554" y="1665586"/>
            <a:ext cx="9341459" cy="4154984"/>
          </a:xfrm>
          <a:prstGeom prst="rect">
            <a:avLst/>
          </a:prstGeom>
          <a:noFill/>
        </p:spPr>
        <p:txBody>
          <a:bodyPr wrap="square">
            <a:spAutoFit/>
          </a:bodyPr>
          <a:lstStyle/>
          <a:p>
            <a:r>
              <a:rPr lang="en-US" sz="2800" b="1" dirty="0">
                <a:solidFill>
                  <a:schemeClr val="accent2"/>
                </a:solidFill>
              </a:rPr>
              <a:t>Offline Stage:</a:t>
            </a:r>
            <a:r>
              <a:rPr lang="en-US" sz="2800" dirty="0">
                <a:solidFill>
                  <a:schemeClr val="accent2"/>
                </a:solidFill>
              </a:rPr>
              <a:t> </a:t>
            </a:r>
          </a:p>
          <a:p>
            <a:r>
              <a:rPr lang="en-US" sz="2400" dirty="0"/>
              <a:t>The surrogate model is </a:t>
            </a:r>
            <a:r>
              <a:rPr lang="en-US" sz="2400" b="1" dirty="0"/>
              <a:t>built/trained</a:t>
            </a:r>
            <a:r>
              <a:rPr lang="en-US" sz="2400" dirty="0"/>
              <a:t> using </a:t>
            </a:r>
            <a:r>
              <a:rPr lang="en-US" sz="2400" b="1" dirty="0"/>
              <a:t>pre-generated data </a:t>
            </a:r>
            <a:r>
              <a:rPr lang="en-US" sz="2400" dirty="0"/>
              <a:t>from high-fidelity simulations.</a:t>
            </a:r>
          </a:p>
          <a:p>
            <a:endParaRPr lang="en-US" sz="2800" dirty="0">
              <a:solidFill>
                <a:schemeClr val="accent1">
                  <a:lumMod val="75000"/>
                </a:schemeClr>
              </a:solidFill>
            </a:endParaRPr>
          </a:p>
          <a:p>
            <a:endParaRPr lang="en-US" sz="2800" dirty="0">
              <a:solidFill>
                <a:schemeClr val="accent1">
                  <a:lumMod val="75000"/>
                </a:schemeClr>
              </a:solidFill>
            </a:endParaRPr>
          </a:p>
          <a:p>
            <a:endParaRPr lang="en-US" sz="2800" dirty="0">
              <a:solidFill>
                <a:schemeClr val="accent1">
                  <a:lumMod val="75000"/>
                </a:schemeClr>
              </a:solidFill>
            </a:endParaRPr>
          </a:p>
          <a:p>
            <a:br>
              <a:rPr lang="en-US" sz="2800" dirty="0">
                <a:solidFill>
                  <a:schemeClr val="accent2"/>
                </a:solidFill>
              </a:rPr>
            </a:br>
            <a:r>
              <a:rPr lang="en-US" sz="2800" b="1" dirty="0">
                <a:solidFill>
                  <a:schemeClr val="accent2"/>
                </a:solidFill>
              </a:rPr>
              <a:t>Online Stage:</a:t>
            </a:r>
            <a:r>
              <a:rPr lang="en-US" sz="2800" dirty="0">
                <a:solidFill>
                  <a:schemeClr val="accent2"/>
                </a:solidFill>
              </a:rPr>
              <a:t> </a:t>
            </a:r>
          </a:p>
          <a:p>
            <a:r>
              <a:rPr lang="en-US" sz="2400" dirty="0"/>
              <a:t>The trained surrogate model is used to </a:t>
            </a:r>
            <a:r>
              <a:rPr lang="en-US" sz="2400" b="1" dirty="0"/>
              <a:t>make fast predictions </a:t>
            </a:r>
            <a:r>
              <a:rPr lang="en-US" sz="2400" dirty="0"/>
              <a:t>(</a:t>
            </a:r>
            <a:r>
              <a:rPr lang="en-US" sz="2400" b="1" dirty="0"/>
              <a:t>extrapolation</a:t>
            </a:r>
            <a:r>
              <a:rPr lang="en-US" sz="2400" dirty="0"/>
              <a:t>)</a:t>
            </a:r>
            <a:r>
              <a:rPr lang="en-US" sz="2400" b="1" dirty="0"/>
              <a:t> </a:t>
            </a:r>
            <a:r>
              <a:rPr lang="en-US" sz="2400" dirty="0"/>
              <a:t>for new inputs.</a:t>
            </a:r>
            <a:endParaRPr lang="fr-FR" sz="2400" dirty="0"/>
          </a:p>
        </p:txBody>
      </p:sp>
      <p:sp>
        <p:nvSpPr>
          <p:cNvPr id="4" name="Title 2">
            <a:extLst>
              <a:ext uri="{FF2B5EF4-FFF2-40B4-BE49-F238E27FC236}">
                <a16:creationId xmlns:a16="http://schemas.microsoft.com/office/drawing/2014/main" id="{23E923D4-ACA4-49C3-A6A1-EFC212CC1C5B}"/>
              </a:ext>
            </a:extLst>
          </p:cNvPr>
          <p:cNvSpPr txBox="1">
            <a:spLocks/>
          </p:cNvSpPr>
          <p:nvPr/>
        </p:nvSpPr>
        <p:spPr>
          <a:xfrm>
            <a:off x="0" y="565217"/>
            <a:ext cx="12192000" cy="577665"/>
          </a:xfrm>
          <a:prstGeom prst="rect">
            <a:avLst/>
          </a:prstGeom>
        </p:spPr>
        <p:txBody>
          <a:bodyPr tIns="72000" bIns="72000" anchor="ctr">
            <a:noAutofit/>
          </a:bodyPr>
          <a:lstStyle>
            <a:lvl1pPr algn="ctr" defTabSz="1219170" rtl="0" eaLnBrk="1" latinLnBrk="0" hangingPunct="1">
              <a:spcBef>
                <a:spcPct val="0"/>
              </a:spcBef>
              <a:buNone/>
              <a:defRPr sz="5867" kern="1200">
                <a:solidFill>
                  <a:schemeClr val="tx1"/>
                </a:solidFill>
                <a:latin typeface="+mj-lt"/>
                <a:ea typeface="+mj-ea"/>
                <a:cs typeface="+mj-cs"/>
              </a:defRPr>
            </a:lvl1pPr>
          </a:lstStyle>
          <a:p>
            <a:r>
              <a:rPr lang="en-US" sz="3200" b="1" dirty="0">
                <a:solidFill>
                  <a:schemeClr val="bg1"/>
                </a:solidFill>
                <a:latin typeface="Arial" panose="020B0604020202020204" pitchFamily="34" charset="0"/>
                <a:ea typeface="Calibri" panose="020F0502020204030204" pitchFamily="34" charset="0"/>
                <a:cs typeface="Arial" panose="020B0604020202020204" pitchFamily="34" charset="0"/>
              </a:rPr>
              <a:t>Offline vs Online</a:t>
            </a:r>
          </a:p>
        </p:txBody>
      </p:sp>
      <p:sp>
        <p:nvSpPr>
          <p:cNvPr id="5" name="Flèche : gauche 4">
            <a:extLst>
              <a:ext uri="{FF2B5EF4-FFF2-40B4-BE49-F238E27FC236}">
                <a16:creationId xmlns:a16="http://schemas.microsoft.com/office/drawing/2014/main" id="{ED8E2D60-2309-4D27-BF53-D7500C9FC02D}"/>
              </a:ext>
            </a:extLst>
          </p:cNvPr>
          <p:cNvSpPr/>
          <p:nvPr/>
        </p:nvSpPr>
        <p:spPr>
          <a:xfrm rot="16200000">
            <a:off x="638961" y="3414976"/>
            <a:ext cx="1227113" cy="899886"/>
          </a:xfrm>
          <a:prstGeom prst="lef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10" name="Ellipse 9">
            <a:extLst>
              <a:ext uri="{FF2B5EF4-FFF2-40B4-BE49-F238E27FC236}">
                <a16:creationId xmlns:a16="http://schemas.microsoft.com/office/drawing/2014/main" id="{8D393744-DCA2-4712-9A87-9422CA3B4A32}"/>
              </a:ext>
            </a:extLst>
          </p:cNvPr>
          <p:cNvSpPr/>
          <p:nvPr/>
        </p:nvSpPr>
        <p:spPr>
          <a:xfrm>
            <a:off x="604519" y="1807834"/>
            <a:ext cx="1296000" cy="1296000"/>
          </a:xfrm>
          <a:prstGeom prst="ellipse">
            <a:avLst/>
          </a:prstGeom>
          <a:ln w="38100"/>
        </p:spPr>
        <p:style>
          <a:lnRef idx="2">
            <a:schemeClr val="accent2"/>
          </a:lnRef>
          <a:fillRef idx="1">
            <a:schemeClr val="lt1"/>
          </a:fillRef>
          <a:effectRef idx="0">
            <a:schemeClr val="accent2"/>
          </a:effectRef>
          <a:fontRef idx="minor">
            <a:schemeClr val="dk1"/>
          </a:fontRef>
        </p:style>
        <p:txBody>
          <a:bodyPr rtlCol="0" anchor="ctr"/>
          <a:lstStyle/>
          <a:p>
            <a:pPr algn="ctr"/>
            <a:endParaRPr lang="fr-FR"/>
          </a:p>
        </p:txBody>
      </p:sp>
      <p:sp>
        <p:nvSpPr>
          <p:cNvPr id="13" name="Ellipse 12">
            <a:extLst>
              <a:ext uri="{FF2B5EF4-FFF2-40B4-BE49-F238E27FC236}">
                <a16:creationId xmlns:a16="http://schemas.microsoft.com/office/drawing/2014/main" id="{1390D50B-064F-45D8-A7F7-9E82EBD5CF52}"/>
              </a:ext>
            </a:extLst>
          </p:cNvPr>
          <p:cNvSpPr/>
          <p:nvPr/>
        </p:nvSpPr>
        <p:spPr>
          <a:xfrm>
            <a:off x="604519" y="4605929"/>
            <a:ext cx="1296000" cy="1296000"/>
          </a:xfrm>
          <a:prstGeom prst="ellipse">
            <a:avLst/>
          </a:prstGeom>
          <a:ln w="38100"/>
        </p:spPr>
        <p:style>
          <a:lnRef idx="2">
            <a:schemeClr val="accent2"/>
          </a:lnRef>
          <a:fillRef idx="1">
            <a:schemeClr val="lt1"/>
          </a:fillRef>
          <a:effectRef idx="0">
            <a:schemeClr val="accent2"/>
          </a:effectRef>
          <a:fontRef idx="minor">
            <a:schemeClr val="dk1"/>
          </a:fontRef>
        </p:style>
        <p:txBody>
          <a:bodyPr rtlCol="0" anchor="ctr"/>
          <a:lstStyle/>
          <a:p>
            <a:pPr algn="ctr"/>
            <a:endParaRPr lang="fr-FR"/>
          </a:p>
        </p:txBody>
      </p:sp>
      <p:pic>
        <p:nvPicPr>
          <p:cNvPr id="20" name="Image 19">
            <a:extLst>
              <a:ext uri="{FF2B5EF4-FFF2-40B4-BE49-F238E27FC236}">
                <a16:creationId xmlns:a16="http://schemas.microsoft.com/office/drawing/2014/main" id="{848E00E7-9A6F-4E55-979B-57F88F685D35}"/>
              </a:ext>
            </a:extLst>
          </p:cNvPr>
          <p:cNvPicPr>
            <a:picLocks noChangeAspect="1"/>
          </p:cNvPicPr>
          <p:nvPr/>
        </p:nvPicPr>
        <p:blipFill>
          <a:blip r:embed="rId2"/>
          <a:stretch>
            <a:fillRect/>
          </a:stretch>
        </p:blipFill>
        <p:spPr>
          <a:xfrm>
            <a:off x="731970" y="4733381"/>
            <a:ext cx="1041095" cy="1041095"/>
          </a:xfrm>
          <a:prstGeom prst="rect">
            <a:avLst/>
          </a:prstGeom>
        </p:spPr>
      </p:pic>
      <p:pic>
        <p:nvPicPr>
          <p:cNvPr id="22" name="Image 21">
            <a:extLst>
              <a:ext uri="{FF2B5EF4-FFF2-40B4-BE49-F238E27FC236}">
                <a16:creationId xmlns:a16="http://schemas.microsoft.com/office/drawing/2014/main" id="{2433253A-366F-4252-9791-054C5BF9BFEF}"/>
              </a:ext>
            </a:extLst>
          </p:cNvPr>
          <p:cNvPicPr>
            <a:picLocks noChangeAspect="1"/>
          </p:cNvPicPr>
          <p:nvPr/>
        </p:nvPicPr>
        <p:blipFill>
          <a:blip r:embed="rId3"/>
          <a:stretch>
            <a:fillRect/>
          </a:stretch>
        </p:blipFill>
        <p:spPr>
          <a:xfrm>
            <a:off x="673405" y="1807834"/>
            <a:ext cx="1227114" cy="1227114"/>
          </a:xfrm>
          <a:prstGeom prst="rect">
            <a:avLst/>
          </a:prstGeom>
        </p:spPr>
      </p:pic>
      <p:sp>
        <p:nvSpPr>
          <p:cNvPr id="11" name="ZoneTexte 10">
            <a:extLst>
              <a:ext uri="{FF2B5EF4-FFF2-40B4-BE49-F238E27FC236}">
                <a16:creationId xmlns:a16="http://schemas.microsoft.com/office/drawing/2014/main" id="{CE6165E7-5AD2-4918-B15D-54A78DDD98D3}"/>
              </a:ext>
            </a:extLst>
          </p:cNvPr>
          <p:cNvSpPr txBox="1"/>
          <p:nvPr/>
        </p:nvSpPr>
        <p:spPr>
          <a:xfrm>
            <a:off x="3482884" y="3327579"/>
            <a:ext cx="6661150" cy="830997"/>
          </a:xfrm>
          <a:prstGeom prst="rect">
            <a:avLst/>
          </a:prstGeom>
          <a:ln w="38100"/>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en-US" sz="2400" dirty="0"/>
              <a:t>This step is computationally intensive but allows for efficient evaluation during the online stage.</a:t>
            </a:r>
          </a:p>
        </p:txBody>
      </p:sp>
    </p:spTree>
    <p:extLst>
      <p:ext uri="{BB962C8B-B14F-4D97-AF65-F5344CB8AC3E}">
        <p14:creationId xmlns:p14="http://schemas.microsoft.com/office/powerpoint/2010/main" val="33827825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83B06755-9643-4D11-8370-CE7E9853E446}"/>
              </a:ext>
            </a:extLst>
          </p:cNvPr>
          <p:cNvSpPr txBox="1">
            <a:spLocks/>
          </p:cNvSpPr>
          <p:nvPr/>
        </p:nvSpPr>
        <p:spPr>
          <a:xfrm>
            <a:off x="0" y="565217"/>
            <a:ext cx="12192000" cy="577665"/>
          </a:xfrm>
          <a:prstGeom prst="rect">
            <a:avLst/>
          </a:prstGeom>
        </p:spPr>
        <p:txBody>
          <a:bodyPr tIns="72000" bIns="72000" anchor="ctr">
            <a:noAutofit/>
          </a:bodyPr>
          <a:lstStyle>
            <a:lvl1pPr algn="ctr" defTabSz="1219170" rtl="0" eaLnBrk="1" latinLnBrk="0" hangingPunct="1">
              <a:spcBef>
                <a:spcPct val="0"/>
              </a:spcBef>
              <a:buNone/>
              <a:defRPr sz="5867" kern="1200">
                <a:solidFill>
                  <a:schemeClr val="tx1"/>
                </a:solidFill>
                <a:latin typeface="+mj-lt"/>
                <a:ea typeface="+mj-ea"/>
                <a:cs typeface="+mj-cs"/>
              </a:defRPr>
            </a:lvl1pPr>
          </a:lstStyle>
          <a:p>
            <a:r>
              <a:rPr lang="en-US" sz="3200" b="1" dirty="0">
                <a:solidFill>
                  <a:schemeClr val="bg1"/>
                </a:solidFill>
                <a:latin typeface="Arial" panose="020B0604020202020204" pitchFamily="34" charset="0"/>
                <a:ea typeface="Calibri" panose="020F0502020204030204" pitchFamily="34" charset="0"/>
                <a:cs typeface="Arial" panose="020B0604020202020204" pitchFamily="34" charset="0"/>
              </a:rPr>
              <a:t>[Offline] Preprocessing </a:t>
            </a:r>
          </a:p>
        </p:txBody>
      </p:sp>
      <p:sp>
        <p:nvSpPr>
          <p:cNvPr id="11" name="ZoneTexte 10">
            <a:extLst>
              <a:ext uri="{FF2B5EF4-FFF2-40B4-BE49-F238E27FC236}">
                <a16:creationId xmlns:a16="http://schemas.microsoft.com/office/drawing/2014/main" id="{A1F42ECC-5489-4359-9067-F65B6C65F491}"/>
              </a:ext>
            </a:extLst>
          </p:cNvPr>
          <p:cNvSpPr txBox="1"/>
          <p:nvPr/>
        </p:nvSpPr>
        <p:spPr>
          <a:xfrm>
            <a:off x="1722921" y="1560525"/>
            <a:ext cx="8746158" cy="830997"/>
          </a:xfrm>
          <a:prstGeom prst="rect">
            <a:avLst/>
          </a:prstGeom>
          <a:noFill/>
          <a:ln w="38100"/>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en-US" sz="2400" b="1" dirty="0">
                <a:latin typeface="+mj-lt"/>
              </a:rPr>
              <a:t>Define the high-fidelity model:</a:t>
            </a:r>
            <a:r>
              <a:rPr lang="en-US" sz="2400" dirty="0">
                <a:latin typeface="+mj-lt"/>
              </a:rPr>
              <a:t> </a:t>
            </a:r>
            <a:r>
              <a:rPr kumimoji="0" lang="fr-FR" altLang="fr-FR" sz="2400" b="0" i="0" u="none" strike="noStrike" cap="none" normalizeH="0" baseline="0" dirty="0" err="1">
                <a:ln>
                  <a:noFill/>
                </a:ln>
                <a:solidFill>
                  <a:schemeClr val="tx1"/>
                </a:solidFill>
                <a:effectLst/>
                <a:latin typeface="+mj-lt"/>
              </a:rPr>
              <a:t>Clearly</a:t>
            </a:r>
            <a:r>
              <a:rPr kumimoji="0" lang="fr-FR" altLang="fr-FR" sz="2400" b="0" i="0" u="none" strike="noStrike" cap="none" normalizeH="0" baseline="0" dirty="0">
                <a:ln>
                  <a:noFill/>
                </a:ln>
                <a:solidFill>
                  <a:schemeClr val="tx1"/>
                </a:solidFill>
                <a:effectLst/>
                <a:latin typeface="+mj-lt"/>
              </a:rPr>
              <a:t> </a:t>
            </a:r>
            <a:r>
              <a:rPr kumimoji="0" lang="fr-FR" altLang="fr-FR" sz="2400" b="0" i="0" u="none" strike="noStrike" cap="none" normalizeH="0" baseline="0" dirty="0" err="1">
                <a:ln>
                  <a:noFill/>
                </a:ln>
                <a:solidFill>
                  <a:schemeClr val="tx1"/>
                </a:solidFill>
                <a:effectLst/>
                <a:latin typeface="+mj-lt"/>
              </a:rPr>
              <a:t>establish</a:t>
            </a:r>
            <a:r>
              <a:rPr kumimoji="0" lang="fr-FR" altLang="fr-FR" sz="2400" b="0" i="0" u="none" strike="noStrike" cap="none" normalizeH="0" baseline="0" dirty="0">
                <a:ln>
                  <a:noFill/>
                </a:ln>
                <a:solidFill>
                  <a:schemeClr val="tx1"/>
                </a:solidFill>
                <a:effectLst/>
                <a:latin typeface="+mj-lt"/>
              </a:rPr>
              <a:t> the high-</a:t>
            </a:r>
            <a:r>
              <a:rPr kumimoji="0" lang="fr-FR" altLang="fr-FR" sz="2400" b="0" i="0" u="none" strike="noStrike" cap="none" normalizeH="0" baseline="0" dirty="0" err="1">
                <a:ln>
                  <a:noFill/>
                </a:ln>
                <a:solidFill>
                  <a:schemeClr val="tx1"/>
                </a:solidFill>
                <a:effectLst/>
                <a:latin typeface="+mj-lt"/>
              </a:rPr>
              <a:t>fidelity</a:t>
            </a:r>
            <a:r>
              <a:rPr kumimoji="0" lang="fr-FR" altLang="fr-FR" sz="2400" b="0" i="0" u="none" strike="noStrike" cap="none" normalizeH="0" baseline="0" dirty="0">
                <a:ln>
                  <a:noFill/>
                </a:ln>
                <a:solidFill>
                  <a:schemeClr val="tx1"/>
                </a:solidFill>
                <a:effectLst/>
                <a:latin typeface="+mj-lt"/>
              </a:rPr>
              <a:t> model </a:t>
            </a:r>
            <a:r>
              <a:rPr kumimoji="0" lang="fr-FR" altLang="fr-FR" sz="2400" b="0" i="0" u="none" strike="noStrike" cap="none" normalizeH="0" baseline="0" dirty="0" err="1">
                <a:ln>
                  <a:noFill/>
                </a:ln>
                <a:solidFill>
                  <a:schemeClr val="tx1"/>
                </a:solidFill>
                <a:effectLst/>
                <a:latin typeface="+mj-lt"/>
              </a:rPr>
              <a:t>that</a:t>
            </a:r>
            <a:r>
              <a:rPr kumimoji="0" lang="fr-FR" altLang="fr-FR" sz="2400" b="0" i="0" u="none" strike="noStrike" cap="none" normalizeH="0" baseline="0" dirty="0">
                <a:ln>
                  <a:noFill/>
                </a:ln>
                <a:solidFill>
                  <a:schemeClr val="tx1"/>
                </a:solidFill>
                <a:effectLst/>
                <a:latin typeface="+mj-lt"/>
              </a:rPr>
              <a:t> serves as the </a:t>
            </a:r>
            <a:r>
              <a:rPr kumimoji="0" lang="fr-FR" altLang="fr-FR" sz="2400" b="0" i="0" u="none" strike="noStrike" cap="none" normalizeH="0" baseline="0" dirty="0" err="1">
                <a:ln>
                  <a:noFill/>
                </a:ln>
                <a:solidFill>
                  <a:schemeClr val="tx1"/>
                </a:solidFill>
                <a:effectLst/>
                <a:latin typeface="+mj-lt"/>
              </a:rPr>
              <a:t>baseline</a:t>
            </a:r>
            <a:r>
              <a:rPr kumimoji="0" lang="fr-FR" altLang="fr-FR" sz="2400" b="0" i="0" u="none" strike="noStrike" cap="none" normalizeH="0" baseline="0" dirty="0">
                <a:ln>
                  <a:noFill/>
                </a:ln>
                <a:solidFill>
                  <a:schemeClr val="tx1"/>
                </a:solidFill>
                <a:effectLst/>
                <a:latin typeface="+mj-lt"/>
              </a:rPr>
              <a:t> for </a:t>
            </a:r>
            <a:r>
              <a:rPr kumimoji="0" lang="fr-FR" altLang="fr-FR" sz="2400" b="0" i="0" u="none" strike="noStrike" cap="none" normalizeH="0" baseline="0" dirty="0" err="1">
                <a:ln>
                  <a:noFill/>
                </a:ln>
                <a:solidFill>
                  <a:schemeClr val="tx1"/>
                </a:solidFill>
                <a:effectLst/>
                <a:latin typeface="+mj-lt"/>
              </a:rPr>
              <a:t>generating</a:t>
            </a:r>
            <a:r>
              <a:rPr kumimoji="0" lang="fr-FR" altLang="fr-FR" sz="2400" b="0" i="0" u="none" strike="noStrike" cap="none" normalizeH="0" baseline="0" dirty="0">
                <a:ln>
                  <a:noFill/>
                </a:ln>
                <a:solidFill>
                  <a:schemeClr val="tx1"/>
                </a:solidFill>
                <a:effectLst/>
                <a:latin typeface="+mj-lt"/>
              </a:rPr>
              <a:t> training data.</a:t>
            </a:r>
          </a:p>
        </p:txBody>
      </p:sp>
      <p:sp>
        <p:nvSpPr>
          <p:cNvPr id="24" name="Rectangle 2">
            <a:extLst>
              <a:ext uri="{FF2B5EF4-FFF2-40B4-BE49-F238E27FC236}">
                <a16:creationId xmlns:a16="http://schemas.microsoft.com/office/drawing/2014/main" id="{D5834B4F-61EA-4833-BBDB-AB229ED2B90E}"/>
              </a:ext>
            </a:extLst>
          </p:cNvPr>
          <p:cNvSpPr>
            <a:spLocks noChangeArrowheads="1"/>
          </p:cNvSpPr>
          <p:nvPr/>
        </p:nvSpPr>
        <p:spPr bwMode="auto">
          <a:xfrm>
            <a:off x="0" y="-184666"/>
            <a:ext cx="26481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grpSp>
        <p:nvGrpSpPr>
          <p:cNvPr id="4" name="Groupe 3">
            <a:extLst>
              <a:ext uri="{FF2B5EF4-FFF2-40B4-BE49-F238E27FC236}">
                <a16:creationId xmlns:a16="http://schemas.microsoft.com/office/drawing/2014/main" id="{D6591E71-84B9-4760-8442-BCAC8437DE0C}"/>
              </a:ext>
            </a:extLst>
          </p:cNvPr>
          <p:cNvGrpSpPr/>
          <p:nvPr/>
        </p:nvGrpSpPr>
        <p:grpSpPr>
          <a:xfrm>
            <a:off x="612725" y="2877239"/>
            <a:ext cx="11153144" cy="3194800"/>
            <a:chOff x="612725" y="2877239"/>
            <a:chExt cx="11153144" cy="3194800"/>
          </a:xfrm>
        </p:grpSpPr>
        <p:sp>
          <p:nvSpPr>
            <p:cNvPr id="33" name="Rectangle 32">
              <a:extLst>
                <a:ext uri="{FF2B5EF4-FFF2-40B4-BE49-F238E27FC236}">
                  <a16:creationId xmlns:a16="http://schemas.microsoft.com/office/drawing/2014/main" id="{4604B766-1251-4599-BD04-A5E57C49D4ED}"/>
                </a:ext>
              </a:extLst>
            </p:cNvPr>
            <p:cNvSpPr/>
            <p:nvPr/>
          </p:nvSpPr>
          <p:spPr>
            <a:xfrm>
              <a:off x="8504269" y="3034507"/>
              <a:ext cx="3261600" cy="3037531"/>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2" name="Rectangle 31">
              <a:extLst>
                <a:ext uri="{FF2B5EF4-FFF2-40B4-BE49-F238E27FC236}">
                  <a16:creationId xmlns:a16="http://schemas.microsoft.com/office/drawing/2014/main" id="{3837BC72-FED7-4DF8-93DE-1686F0456F73}"/>
                </a:ext>
              </a:extLst>
            </p:cNvPr>
            <p:cNvSpPr/>
            <p:nvPr/>
          </p:nvSpPr>
          <p:spPr>
            <a:xfrm>
              <a:off x="4495449" y="3034507"/>
              <a:ext cx="3201102" cy="3037531"/>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1" name="Rectangle 30">
              <a:extLst>
                <a:ext uri="{FF2B5EF4-FFF2-40B4-BE49-F238E27FC236}">
                  <a16:creationId xmlns:a16="http://schemas.microsoft.com/office/drawing/2014/main" id="{45FFE133-5804-4D88-B7C0-2A898AD8F474}"/>
                </a:ext>
              </a:extLst>
            </p:cNvPr>
            <p:cNvSpPr/>
            <p:nvPr/>
          </p:nvSpPr>
          <p:spPr>
            <a:xfrm>
              <a:off x="612725" y="3109764"/>
              <a:ext cx="3260246" cy="2962275"/>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A4A21B62-9CAF-4893-AE0D-6AE26B6A259B}"/>
                    </a:ext>
                  </a:extLst>
                </p:cNvPr>
                <p:cNvSpPr/>
                <p:nvPr/>
              </p:nvSpPr>
              <p:spPr>
                <a:xfrm>
                  <a:off x="1095054" y="3562072"/>
                  <a:ext cx="2295591" cy="46505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fr-FR" sz="2400" b="1" dirty="0"/>
                    <a:t>GEOMETRY: </a:t>
                  </a:r>
                  <a14:m>
                    <m:oMath xmlns:m="http://schemas.openxmlformats.org/officeDocument/2006/math">
                      <m:r>
                        <a:rPr lang="fr-FR" sz="2400" b="1" i="1" dirty="0" smtClean="0">
                          <a:latin typeface="Cambria Math" panose="02040503050406030204" pitchFamily="18" charset="0"/>
                        </a:rPr>
                        <m:t>𝒈</m:t>
                      </m:r>
                    </m:oMath>
                  </a14:m>
                  <a:endParaRPr lang="fr-FR" sz="2400" b="1" dirty="0"/>
                </a:p>
              </p:txBody>
            </p:sp>
          </mc:Choice>
          <mc:Fallback xmlns="">
            <p:sp>
              <p:nvSpPr>
                <p:cNvPr id="3" name="Rectangle 2">
                  <a:extLst>
                    <a:ext uri="{FF2B5EF4-FFF2-40B4-BE49-F238E27FC236}">
                      <a16:creationId xmlns:a16="http://schemas.microsoft.com/office/drawing/2014/main" id="{A4A21B62-9CAF-4893-AE0D-6AE26B6A259B}"/>
                    </a:ext>
                  </a:extLst>
                </p:cNvPr>
                <p:cNvSpPr>
                  <a:spLocks noRot="1" noChangeAspect="1" noMove="1" noResize="1" noEditPoints="1" noAdjustHandles="1" noChangeArrowheads="1" noChangeShapeType="1" noTextEdit="1"/>
                </p:cNvSpPr>
                <p:nvPr/>
              </p:nvSpPr>
              <p:spPr>
                <a:xfrm>
                  <a:off x="1095054" y="3562072"/>
                  <a:ext cx="2295591" cy="465050"/>
                </a:xfrm>
                <a:prstGeom prst="rect">
                  <a:avLst/>
                </a:prstGeom>
                <a:blipFill>
                  <a:blip r:embed="rId3"/>
                  <a:stretch>
                    <a:fillRect t="-6173" b="-24691"/>
                  </a:stretch>
                </a:blipFill>
              </p:spPr>
              <p:txBody>
                <a:bodyPr/>
                <a:lstStyle/>
                <a:p>
                  <a:r>
                    <a:rPr lang="fr-FR">
                      <a:noFill/>
                    </a:rPr>
                    <a:t> </a:t>
                  </a:r>
                </a:p>
              </p:txBody>
            </p:sp>
          </mc:Fallback>
        </mc:AlternateContent>
        <p:sp>
          <p:nvSpPr>
            <p:cNvPr id="5" name="Rectangle 4">
              <a:extLst>
                <a:ext uri="{FF2B5EF4-FFF2-40B4-BE49-F238E27FC236}">
                  <a16:creationId xmlns:a16="http://schemas.microsoft.com/office/drawing/2014/main" id="{7683A457-290C-4AB8-9F4C-C4DAB395FA68}"/>
                </a:ext>
              </a:extLst>
            </p:cNvPr>
            <p:cNvSpPr/>
            <p:nvPr/>
          </p:nvSpPr>
          <p:spPr>
            <a:xfrm>
              <a:off x="8751045" y="4313723"/>
              <a:ext cx="2768048" cy="78688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fr-FR" b="1" dirty="0"/>
                <a:t>SIMULATION RESULT: QUANTITIES OF INTEREST </a:t>
              </a:r>
            </a:p>
          </p:txBody>
        </p:sp>
        <p:sp>
          <p:nvSpPr>
            <p:cNvPr id="6" name="Rectangle 5">
              <a:extLst>
                <a:ext uri="{FF2B5EF4-FFF2-40B4-BE49-F238E27FC236}">
                  <a16:creationId xmlns:a16="http://schemas.microsoft.com/office/drawing/2014/main" id="{8FF8E16F-29B4-43F8-9F52-3351D2ED342D}"/>
                </a:ext>
              </a:extLst>
            </p:cNvPr>
            <p:cNvSpPr/>
            <p:nvPr/>
          </p:nvSpPr>
          <p:spPr>
            <a:xfrm>
              <a:off x="5075356" y="4370612"/>
              <a:ext cx="1975569" cy="68939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fr-FR" sz="2400" b="1" dirty="0"/>
                <a:t>FEM/CFD/FSI </a:t>
              </a:r>
            </a:p>
          </p:txBody>
        </p:sp>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C76973C7-A613-4702-A27C-28E4FCE43CCC}"/>
                    </a:ext>
                  </a:extLst>
                </p:cNvPr>
                <p:cNvSpPr/>
                <p:nvPr/>
              </p:nvSpPr>
              <p:spPr>
                <a:xfrm>
                  <a:off x="1095054" y="4184841"/>
                  <a:ext cx="2295591" cy="46505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fr-FR" sz="2400" b="1" dirty="0"/>
                    <a:t>MATERIAL: </a:t>
                  </a:r>
                  <a14:m>
                    <m:oMath xmlns:m="http://schemas.openxmlformats.org/officeDocument/2006/math">
                      <m:r>
                        <a:rPr lang="fr-FR" sz="2400" b="1" i="1" dirty="0" smtClean="0">
                          <a:latin typeface="Cambria Math" panose="02040503050406030204" pitchFamily="18" charset="0"/>
                        </a:rPr>
                        <m:t>𝒎</m:t>
                      </m:r>
                    </m:oMath>
                  </a14:m>
                  <a:endParaRPr lang="fr-FR" sz="2400" b="1" dirty="0"/>
                </a:p>
              </p:txBody>
            </p:sp>
          </mc:Choice>
          <mc:Fallback xmlns="">
            <p:sp>
              <p:nvSpPr>
                <p:cNvPr id="7" name="Rectangle 6">
                  <a:extLst>
                    <a:ext uri="{FF2B5EF4-FFF2-40B4-BE49-F238E27FC236}">
                      <a16:creationId xmlns:a16="http://schemas.microsoft.com/office/drawing/2014/main" id="{C76973C7-A613-4702-A27C-28E4FCE43CCC}"/>
                    </a:ext>
                  </a:extLst>
                </p:cNvPr>
                <p:cNvSpPr>
                  <a:spLocks noRot="1" noChangeAspect="1" noMove="1" noResize="1" noEditPoints="1" noAdjustHandles="1" noChangeArrowheads="1" noChangeShapeType="1" noTextEdit="1"/>
                </p:cNvSpPr>
                <p:nvPr/>
              </p:nvSpPr>
              <p:spPr>
                <a:xfrm>
                  <a:off x="1095054" y="4184841"/>
                  <a:ext cx="2295591" cy="465050"/>
                </a:xfrm>
                <a:prstGeom prst="rect">
                  <a:avLst/>
                </a:prstGeom>
                <a:blipFill>
                  <a:blip r:embed="rId4"/>
                  <a:stretch>
                    <a:fillRect t="-6173" b="-24691"/>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58973F71-34FF-46D0-AC40-BFE93629AB77}"/>
                    </a:ext>
                  </a:extLst>
                </p:cNvPr>
                <p:cNvSpPr/>
                <p:nvPr/>
              </p:nvSpPr>
              <p:spPr>
                <a:xfrm>
                  <a:off x="1095054" y="4807610"/>
                  <a:ext cx="2295591" cy="46505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fr-FR" sz="2400" b="1" dirty="0" err="1"/>
                    <a:t>BCs</a:t>
                  </a:r>
                  <a:r>
                    <a:rPr lang="fr-FR" sz="2400" b="1" dirty="0"/>
                    <a:t>: </a:t>
                  </a:r>
                  <a14:m>
                    <m:oMath xmlns:m="http://schemas.openxmlformats.org/officeDocument/2006/math">
                      <m:r>
                        <a:rPr lang="fr-FR" sz="2400" b="1" i="1" dirty="0" smtClean="0">
                          <a:latin typeface="Cambria Math" panose="02040503050406030204" pitchFamily="18" charset="0"/>
                        </a:rPr>
                        <m:t>𝒃</m:t>
                      </m:r>
                    </m:oMath>
                  </a14:m>
                  <a:endParaRPr lang="fr-FR" sz="2400" b="1" dirty="0"/>
                </a:p>
              </p:txBody>
            </p:sp>
          </mc:Choice>
          <mc:Fallback xmlns="">
            <p:sp>
              <p:nvSpPr>
                <p:cNvPr id="8" name="Rectangle 7">
                  <a:extLst>
                    <a:ext uri="{FF2B5EF4-FFF2-40B4-BE49-F238E27FC236}">
                      <a16:creationId xmlns:a16="http://schemas.microsoft.com/office/drawing/2014/main" id="{58973F71-34FF-46D0-AC40-BFE93629AB77}"/>
                    </a:ext>
                  </a:extLst>
                </p:cNvPr>
                <p:cNvSpPr>
                  <a:spLocks noRot="1" noChangeAspect="1" noMove="1" noResize="1" noEditPoints="1" noAdjustHandles="1" noChangeArrowheads="1" noChangeShapeType="1" noTextEdit="1"/>
                </p:cNvSpPr>
                <p:nvPr/>
              </p:nvSpPr>
              <p:spPr>
                <a:xfrm>
                  <a:off x="1095054" y="4807610"/>
                  <a:ext cx="2295591" cy="465050"/>
                </a:xfrm>
                <a:prstGeom prst="rect">
                  <a:avLst/>
                </a:prstGeom>
                <a:blipFill>
                  <a:blip r:embed="rId5"/>
                  <a:stretch>
                    <a:fillRect t="-7500" b="-25000"/>
                  </a:stretch>
                </a:blipFill>
              </p:spPr>
              <p:txBody>
                <a:bodyPr/>
                <a:lstStyle/>
                <a:p>
                  <a:r>
                    <a:rPr lang="fr-FR">
                      <a:noFill/>
                    </a:rPr>
                    <a:t> </a:t>
                  </a:r>
                </a:p>
              </p:txBody>
            </p:sp>
          </mc:Fallback>
        </mc:AlternateContent>
        <p:sp>
          <p:nvSpPr>
            <p:cNvPr id="9" name="Rectangle 8">
              <a:extLst>
                <a:ext uri="{FF2B5EF4-FFF2-40B4-BE49-F238E27FC236}">
                  <a16:creationId xmlns:a16="http://schemas.microsoft.com/office/drawing/2014/main" id="{DF8F5181-914F-4AE5-B22C-86D4F31BA3FE}"/>
                </a:ext>
              </a:extLst>
            </p:cNvPr>
            <p:cNvSpPr/>
            <p:nvPr/>
          </p:nvSpPr>
          <p:spPr>
            <a:xfrm>
              <a:off x="970922" y="2882733"/>
              <a:ext cx="2543855" cy="46505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t>INPUTS</a:t>
              </a:r>
            </a:p>
          </p:txBody>
        </p:sp>
        <p:sp>
          <p:nvSpPr>
            <p:cNvPr id="12" name="Rectangle 11">
              <a:extLst>
                <a:ext uri="{FF2B5EF4-FFF2-40B4-BE49-F238E27FC236}">
                  <a16:creationId xmlns:a16="http://schemas.microsoft.com/office/drawing/2014/main" id="{5FCBDE40-E15C-46C4-BE7C-7083A99D7D25}"/>
                </a:ext>
              </a:extLst>
            </p:cNvPr>
            <p:cNvSpPr/>
            <p:nvPr/>
          </p:nvSpPr>
          <p:spPr>
            <a:xfrm>
              <a:off x="8866985" y="2877239"/>
              <a:ext cx="2543855" cy="46505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t>OUTPUT</a:t>
              </a:r>
            </a:p>
          </p:txBody>
        </p:sp>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37F52A47-2829-495F-B5C6-6CC1140A06E9}"/>
                    </a:ext>
                  </a:extLst>
                </p:cNvPr>
                <p:cNvSpPr/>
                <p:nvPr/>
              </p:nvSpPr>
              <p:spPr>
                <a:xfrm>
                  <a:off x="1095053" y="5430377"/>
                  <a:ext cx="2295591" cy="46505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fr-FR" sz="2400" b="1" dirty="0"/>
                    <a:t>LOADS: </a:t>
                  </a:r>
                  <a14:m>
                    <m:oMath xmlns:m="http://schemas.openxmlformats.org/officeDocument/2006/math">
                      <m:r>
                        <a:rPr lang="fr-FR" sz="2400" b="1" i="1" dirty="0" smtClean="0">
                          <a:latin typeface="Cambria Math" panose="02040503050406030204" pitchFamily="18" charset="0"/>
                        </a:rPr>
                        <m:t>𝒇</m:t>
                      </m:r>
                    </m:oMath>
                  </a14:m>
                  <a:endParaRPr lang="fr-FR" sz="2400" b="1" dirty="0"/>
                </a:p>
              </p:txBody>
            </p:sp>
          </mc:Choice>
          <mc:Fallback xmlns="">
            <p:sp>
              <p:nvSpPr>
                <p:cNvPr id="15" name="Rectangle 14">
                  <a:extLst>
                    <a:ext uri="{FF2B5EF4-FFF2-40B4-BE49-F238E27FC236}">
                      <a16:creationId xmlns:a16="http://schemas.microsoft.com/office/drawing/2014/main" id="{37F52A47-2829-495F-B5C6-6CC1140A06E9}"/>
                    </a:ext>
                  </a:extLst>
                </p:cNvPr>
                <p:cNvSpPr>
                  <a:spLocks noRot="1" noChangeAspect="1" noMove="1" noResize="1" noEditPoints="1" noAdjustHandles="1" noChangeArrowheads="1" noChangeShapeType="1" noTextEdit="1"/>
                </p:cNvSpPr>
                <p:nvPr/>
              </p:nvSpPr>
              <p:spPr>
                <a:xfrm>
                  <a:off x="1095053" y="5430377"/>
                  <a:ext cx="2295591" cy="465050"/>
                </a:xfrm>
                <a:prstGeom prst="rect">
                  <a:avLst/>
                </a:prstGeom>
                <a:blipFill>
                  <a:blip r:embed="rId6"/>
                  <a:stretch>
                    <a:fillRect t="-7500" b="-25000"/>
                  </a:stretch>
                </a:blipFill>
              </p:spPr>
              <p:txBody>
                <a:bodyPr/>
                <a:lstStyle/>
                <a:p>
                  <a:r>
                    <a:rPr lang="fr-FR">
                      <a:noFill/>
                    </a:rPr>
                    <a:t> </a:t>
                  </a:r>
                </a:p>
              </p:txBody>
            </p:sp>
          </mc:Fallback>
        </mc:AlternateContent>
        <p:sp>
          <p:nvSpPr>
            <p:cNvPr id="18" name="Rectangle 17">
              <a:extLst>
                <a:ext uri="{FF2B5EF4-FFF2-40B4-BE49-F238E27FC236}">
                  <a16:creationId xmlns:a16="http://schemas.microsoft.com/office/drawing/2014/main" id="{B0CA5C9C-D940-49F3-94CC-A4E3284D06AA}"/>
                </a:ext>
              </a:extLst>
            </p:cNvPr>
            <p:cNvSpPr/>
            <p:nvPr/>
          </p:nvSpPr>
          <p:spPr>
            <a:xfrm>
              <a:off x="4786069" y="2877239"/>
              <a:ext cx="2685491" cy="46505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t>GOVERNING EQUATIONS</a:t>
              </a:r>
            </a:p>
          </p:txBody>
        </p:sp>
        <p:sp>
          <p:nvSpPr>
            <p:cNvPr id="22" name="Flèche : gauche 21">
              <a:extLst>
                <a:ext uri="{FF2B5EF4-FFF2-40B4-BE49-F238E27FC236}">
                  <a16:creationId xmlns:a16="http://schemas.microsoft.com/office/drawing/2014/main" id="{CB128D8B-E86F-4719-A407-54CB0285CD68}"/>
                </a:ext>
              </a:extLst>
            </p:cNvPr>
            <p:cNvSpPr/>
            <p:nvPr/>
          </p:nvSpPr>
          <p:spPr>
            <a:xfrm rot="10800000">
              <a:off x="3844366" y="4443663"/>
              <a:ext cx="1146733" cy="588637"/>
            </a:xfrm>
            <a:prstGeom prst="lef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26" name="Accolades 25">
              <a:extLst>
                <a:ext uri="{FF2B5EF4-FFF2-40B4-BE49-F238E27FC236}">
                  <a16:creationId xmlns:a16="http://schemas.microsoft.com/office/drawing/2014/main" id="{9FD87017-EEE6-4176-8EE7-88E43ACF4B21}"/>
                </a:ext>
              </a:extLst>
            </p:cNvPr>
            <p:cNvSpPr/>
            <p:nvPr/>
          </p:nvSpPr>
          <p:spPr>
            <a:xfrm>
              <a:off x="742949" y="3494950"/>
              <a:ext cx="3010413" cy="2489243"/>
            </a:xfrm>
            <a:prstGeom prst="bracePair">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23" name="Flèche : gauche 22">
              <a:extLst>
                <a:ext uri="{FF2B5EF4-FFF2-40B4-BE49-F238E27FC236}">
                  <a16:creationId xmlns:a16="http://schemas.microsoft.com/office/drawing/2014/main" id="{0ED42D89-72F1-4DAB-95D2-F5D3E533CF5D}"/>
                </a:ext>
              </a:extLst>
            </p:cNvPr>
            <p:cNvSpPr/>
            <p:nvPr/>
          </p:nvSpPr>
          <p:spPr>
            <a:xfrm rot="10800000">
              <a:off x="7135181" y="4412843"/>
              <a:ext cx="1494468" cy="588637"/>
            </a:xfrm>
            <a:prstGeom prst="lef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grpSp>
      <p:sp>
        <p:nvSpPr>
          <p:cNvPr id="28" name="ZoneTexte 27">
            <a:extLst>
              <a:ext uri="{FF2B5EF4-FFF2-40B4-BE49-F238E27FC236}">
                <a16:creationId xmlns:a16="http://schemas.microsoft.com/office/drawing/2014/main" id="{E160E7AC-BC6E-4892-BFB6-2F131E7F3EC9}"/>
              </a:ext>
            </a:extLst>
          </p:cNvPr>
          <p:cNvSpPr txBox="1"/>
          <p:nvPr/>
        </p:nvSpPr>
        <p:spPr>
          <a:xfrm>
            <a:off x="8751045" y="5107211"/>
            <a:ext cx="2768048" cy="646331"/>
          </a:xfrm>
          <a:prstGeom prst="rect">
            <a:avLst/>
          </a:prstGeom>
          <a:noFill/>
        </p:spPr>
        <p:txBody>
          <a:bodyPr wrap="square">
            <a:spAutoFit/>
          </a:bodyPr>
          <a:lstStyle/>
          <a:p>
            <a:pPr algn="ctr"/>
            <a:r>
              <a:rPr lang="fr-FR" dirty="0"/>
              <a:t>e.g., </a:t>
            </a:r>
            <a:r>
              <a:rPr lang="fr-FR" dirty="0" err="1"/>
              <a:t>displacement</a:t>
            </a:r>
            <a:r>
              <a:rPr lang="fr-FR" dirty="0"/>
              <a:t>, pressure, </a:t>
            </a:r>
            <a:r>
              <a:rPr lang="fr-FR" dirty="0" err="1"/>
              <a:t>velocity</a:t>
            </a:r>
            <a:r>
              <a:rPr lang="fr-FR" dirty="0"/>
              <a:t>, … </a:t>
            </a:r>
          </a:p>
        </p:txBody>
      </p:sp>
    </p:spTree>
    <p:extLst>
      <p:ext uri="{BB962C8B-B14F-4D97-AF65-F5344CB8AC3E}">
        <p14:creationId xmlns:p14="http://schemas.microsoft.com/office/powerpoint/2010/main" val="3778992621"/>
      </p:ext>
    </p:extLst>
  </p:cSld>
  <p:clrMapOvr>
    <a:overrideClrMapping bg1="lt1" tx1="dk1" bg2="lt2" tx2="dk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Flèche : gauche 37">
            <a:extLst>
              <a:ext uri="{FF2B5EF4-FFF2-40B4-BE49-F238E27FC236}">
                <a16:creationId xmlns:a16="http://schemas.microsoft.com/office/drawing/2014/main" id="{7B7E5E52-42C3-4E77-8A23-3CE4FDDF4EBE}"/>
              </a:ext>
            </a:extLst>
          </p:cNvPr>
          <p:cNvSpPr/>
          <p:nvPr/>
        </p:nvSpPr>
        <p:spPr>
          <a:xfrm rot="10800000">
            <a:off x="3844366" y="4443663"/>
            <a:ext cx="1146733" cy="588637"/>
          </a:xfrm>
          <a:prstGeom prst="lef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39" name="Accolades 38">
            <a:extLst>
              <a:ext uri="{FF2B5EF4-FFF2-40B4-BE49-F238E27FC236}">
                <a16:creationId xmlns:a16="http://schemas.microsoft.com/office/drawing/2014/main" id="{9C42A235-1AB6-4144-9304-8D451E651EFD}"/>
              </a:ext>
            </a:extLst>
          </p:cNvPr>
          <p:cNvSpPr/>
          <p:nvPr/>
        </p:nvSpPr>
        <p:spPr>
          <a:xfrm>
            <a:off x="742949" y="3494950"/>
            <a:ext cx="3010413" cy="2489243"/>
          </a:xfrm>
          <a:prstGeom prst="bracePair">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40" name="Flèche : gauche 39">
            <a:extLst>
              <a:ext uri="{FF2B5EF4-FFF2-40B4-BE49-F238E27FC236}">
                <a16:creationId xmlns:a16="http://schemas.microsoft.com/office/drawing/2014/main" id="{F30A340C-C38A-44F8-9A77-FDB3BC173C30}"/>
              </a:ext>
            </a:extLst>
          </p:cNvPr>
          <p:cNvSpPr/>
          <p:nvPr/>
        </p:nvSpPr>
        <p:spPr>
          <a:xfrm rot="10800000">
            <a:off x="7135181" y="4412843"/>
            <a:ext cx="1494468" cy="588637"/>
          </a:xfrm>
          <a:prstGeom prst="lef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2" name="Title 2">
            <a:extLst>
              <a:ext uri="{FF2B5EF4-FFF2-40B4-BE49-F238E27FC236}">
                <a16:creationId xmlns:a16="http://schemas.microsoft.com/office/drawing/2014/main" id="{83B06755-9643-4D11-8370-CE7E9853E446}"/>
              </a:ext>
            </a:extLst>
          </p:cNvPr>
          <p:cNvSpPr txBox="1">
            <a:spLocks/>
          </p:cNvSpPr>
          <p:nvPr/>
        </p:nvSpPr>
        <p:spPr>
          <a:xfrm>
            <a:off x="0" y="565217"/>
            <a:ext cx="12192000" cy="577665"/>
          </a:xfrm>
          <a:prstGeom prst="rect">
            <a:avLst/>
          </a:prstGeom>
        </p:spPr>
        <p:txBody>
          <a:bodyPr tIns="72000" bIns="72000" anchor="ctr">
            <a:noAutofit/>
          </a:bodyPr>
          <a:lstStyle>
            <a:lvl1pPr algn="ctr" defTabSz="1219170" rtl="0" eaLnBrk="1" latinLnBrk="0" hangingPunct="1">
              <a:spcBef>
                <a:spcPct val="0"/>
              </a:spcBef>
              <a:buNone/>
              <a:defRPr sz="5867" kern="1200">
                <a:solidFill>
                  <a:schemeClr val="tx1"/>
                </a:solidFill>
                <a:latin typeface="+mj-lt"/>
                <a:ea typeface="+mj-ea"/>
                <a:cs typeface="+mj-cs"/>
              </a:defRPr>
            </a:lvl1pPr>
          </a:lstStyle>
          <a:p>
            <a:r>
              <a:rPr lang="en-US" sz="3200" b="1" dirty="0">
                <a:solidFill>
                  <a:schemeClr val="bg1"/>
                </a:solidFill>
                <a:latin typeface="Arial" panose="020B0604020202020204" pitchFamily="34" charset="0"/>
                <a:ea typeface="Calibri" panose="020F0502020204030204" pitchFamily="34" charset="0"/>
                <a:cs typeface="Arial" panose="020B0604020202020204" pitchFamily="34" charset="0"/>
              </a:rPr>
              <a:t>[Offline] Preprocessing </a:t>
            </a:r>
          </a:p>
        </p:txBody>
      </p:sp>
      <p:sp>
        <p:nvSpPr>
          <p:cNvPr id="11" name="ZoneTexte 10">
            <a:extLst>
              <a:ext uri="{FF2B5EF4-FFF2-40B4-BE49-F238E27FC236}">
                <a16:creationId xmlns:a16="http://schemas.microsoft.com/office/drawing/2014/main" id="{A1F42ECC-5489-4359-9067-F65B6C65F491}"/>
              </a:ext>
            </a:extLst>
          </p:cNvPr>
          <p:cNvSpPr txBox="1"/>
          <p:nvPr/>
        </p:nvSpPr>
        <p:spPr>
          <a:xfrm>
            <a:off x="1722921" y="1560525"/>
            <a:ext cx="8746158" cy="830997"/>
          </a:xfrm>
          <a:prstGeom prst="rect">
            <a:avLst/>
          </a:prstGeom>
          <a:noFill/>
          <a:ln/>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en-US" sz="2400" b="1" dirty="0">
                <a:latin typeface="+mj-lt"/>
              </a:rPr>
              <a:t>Define the high-fidelity model:</a:t>
            </a:r>
            <a:r>
              <a:rPr lang="en-US" sz="2400" dirty="0">
                <a:latin typeface="+mj-lt"/>
              </a:rPr>
              <a:t> </a:t>
            </a:r>
            <a:r>
              <a:rPr kumimoji="0" lang="fr-FR" altLang="fr-FR" sz="2400" b="0" i="0" u="none" strike="noStrike" cap="none" normalizeH="0" baseline="0" dirty="0" err="1">
                <a:ln>
                  <a:noFill/>
                </a:ln>
                <a:solidFill>
                  <a:schemeClr val="tx1"/>
                </a:solidFill>
                <a:effectLst/>
                <a:latin typeface="+mj-lt"/>
              </a:rPr>
              <a:t>Clearly</a:t>
            </a:r>
            <a:r>
              <a:rPr kumimoji="0" lang="fr-FR" altLang="fr-FR" sz="2400" b="0" i="0" u="none" strike="noStrike" cap="none" normalizeH="0" baseline="0" dirty="0">
                <a:ln>
                  <a:noFill/>
                </a:ln>
                <a:solidFill>
                  <a:schemeClr val="tx1"/>
                </a:solidFill>
                <a:effectLst/>
                <a:latin typeface="+mj-lt"/>
              </a:rPr>
              <a:t> </a:t>
            </a:r>
            <a:r>
              <a:rPr kumimoji="0" lang="fr-FR" altLang="fr-FR" sz="2400" b="0" i="0" u="none" strike="noStrike" cap="none" normalizeH="0" baseline="0" dirty="0" err="1">
                <a:ln>
                  <a:noFill/>
                </a:ln>
                <a:solidFill>
                  <a:schemeClr val="tx1"/>
                </a:solidFill>
                <a:effectLst/>
                <a:latin typeface="+mj-lt"/>
              </a:rPr>
              <a:t>establish</a:t>
            </a:r>
            <a:r>
              <a:rPr kumimoji="0" lang="fr-FR" altLang="fr-FR" sz="2400" b="0" i="0" u="none" strike="noStrike" cap="none" normalizeH="0" baseline="0" dirty="0">
                <a:ln>
                  <a:noFill/>
                </a:ln>
                <a:solidFill>
                  <a:schemeClr val="tx1"/>
                </a:solidFill>
                <a:effectLst/>
                <a:latin typeface="+mj-lt"/>
              </a:rPr>
              <a:t> the high-</a:t>
            </a:r>
            <a:r>
              <a:rPr kumimoji="0" lang="fr-FR" altLang="fr-FR" sz="2400" b="0" i="0" u="none" strike="noStrike" cap="none" normalizeH="0" baseline="0" dirty="0" err="1">
                <a:ln>
                  <a:noFill/>
                </a:ln>
                <a:solidFill>
                  <a:schemeClr val="tx1"/>
                </a:solidFill>
                <a:effectLst/>
                <a:latin typeface="+mj-lt"/>
              </a:rPr>
              <a:t>fidelity</a:t>
            </a:r>
            <a:r>
              <a:rPr kumimoji="0" lang="fr-FR" altLang="fr-FR" sz="2400" b="0" i="0" u="none" strike="noStrike" cap="none" normalizeH="0" baseline="0" dirty="0">
                <a:ln>
                  <a:noFill/>
                </a:ln>
                <a:solidFill>
                  <a:schemeClr val="tx1"/>
                </a:solidFill>
                <a:effectLst/>
                <a:latin typeface="+mj-lt"/>
              </a:rPr>
              <a:t> model </a:t>
            </a:r>
            <a:r>
              <a:rPr kumimoji="0" lang="fr-FR" altLang="fr-FR" sz="2400" b="0" i="0" u="none" strike="noStrike" cap="none" normalizeH="0" baseline="0" dirty="0" err="1">
                <a:ln>
                  <a:noFill/>
                </a:ln>
                <a:solidFill>
                  <a:schemeClr val="tx1"/>
                </a:solidFill>
                <a:effectLst/>
                <a:latin typeface="+mj-lt"/>
              </a:rPr>
              <a:t>that</a:t>
            </a:r>
            <a:r>
              <a:rPr kumimoji="0" lang="fr-FR" altLang="fr-FR" sz="2400" b="0" i="0" u="none" strike="noStrike" cap="none" normalizeH="0" baseline="0" dirty="0">
                <a:ln>
                  <a:noFill/>
                </a:ln>
                <a:solidFill>
                  <a:schemeClr val="tx1"/>
                </a:solidFill>
                <a:effectLst/>
                <a:latin typeface="+mj-lt"/>
              </a:rPr>
              <a:t> serves as the </a:t>
            </a:r>
            <a:r>
              <a:rPr kumimoji="0" lang="fr-FR" altLang="fr-FR" sz="2400" b="0" i="0" u="none" strike="noStrike" cap="none" normalizeH="0" baseline="0" dirty="0" err="1">
                <a:ln>
                  <a:noFill/>
                </a:ln>
                <a:solidFill>
                  <a:schemeClr val="tx1"/>
                </a:solidFill>
                <a:effectLst/>
                <a:latin typeface="+mj-lt"/>
              </a:rPr>
              <a:t>baseline</a:t>
            </a:r>
            <a:r>
              <a:rPr kumimoji="0" lang="fr-FR" altLang="fr-FR" sz="2400" b="0" i="0" u="none" strike="noStrike" cap="none" normalizeH="0" baseline="0" dirty="0">
                <a:ln>
                  <a:noFill/>
                </a:ln>
                <a:solidFill>
                  <a:schemeClr val="tx1"/>
                </a:solidFill>
                <a:effectLst/>
                <a:latin typeface="+mj-lt"/>
              </a:rPr>
              <a:t> for </a:t>
            </a:r>
            <a:r>
              <a:rPr kumimoji="0" lang="fr-FR" altLang="fr-FR" sz="2400" b="0" i="0" u="none" strike="noStrike" cap="none" normalizeH="0" baseline="0" dirty="0" err="1">
                <a:ln>
                  <a:noFill/>
                </a:ln>
                <a:solidFill>
                  <a:schemeClr val="tx1"/>
                </a:solidFill>
                <a:effectLst/>
                <a:latin typeface="+mj-lt"/>
              </a:rPr>
              <a:t>generating</a:t>
            </a:r>
            <a:r>
              <a:rPr kumimoji="0" lang="fr-FR" altLang="fr-FR" sz="2400" b="0" i="0" u="none" strike="noStrike" cap="none" normalizeH="0" baseline="0" dirty="0">
                <a:ln>
                  <a:noFill/>
                </a:ln>
                <a:solidFill>
                  <a:schemeClr val="tx1"/>
                </a:solidFill>
                <a:effectLst/>
                <a:latin typeface="+mj-lt"/>
              </a:rPr>
              <a:t> training data.</a:t>
            </a:r>
          </a:p>
        </p:txBody>
      </p:sp>
      <p:sp>
        <p:nvSpPr>
          <p:cNvPr id="24" name="Rectangle 2">
            <a:extLst>
              <a:ext uri="{FF2B5EF4-FFF2-40B4-BE49-F238E27FC236}">
                <a16:creationId xmlns:a16="http://schemas.microsoft.com/office/drawing/2014/main" id="{D5834B4F-61EA-4833-BBDB-AB229ED2B90E}"/>
              </a:ext>
            </a:extLst>
          </p:cNvPr>
          <p:cNvSpPr>
            <a:spLocks noChangeArrowheads="1"/>
          </p:cNvSpPr>
          <p:nvPr/>
        </p:nvSpPr>
        <p:spPr bwMode="auto">
          <a:xfrm>
            <a:off x="0" y="-184666"/>
            <a:ext cx="26481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grpSp>
        <p:nvGrpSpPr>
          <p:cNvPr id="34" name="Groupe 33">
            <a:extLst>
              <a:ext uri="{FF2B5EF4-FFF2-40B4-BE49-F238E27FC236}">
                <a16:creationId xmlns:a16="http://schemas.microsoft.com/office/drawing/2014/main" id="{60FAA103-DB59-488E-BA40-FF7A95C067E7}"/>
              </a:ext>
            </a:extLst>
          </p:cNvPr>
          <p:cNvGrpSpPr/>
          <p:nvPr/>
        </p:nvGrpSpPr>
        <p:grpSpPr>
          <a:xfrm>
            <a:off x="612725" y="2877239"/>
            <a:ext cx="10966548" cy="3194800"/>
            <a:chOff x="579910" y="3118707"/>
            <a:chExt cx="10966548" cy="3194800"/>
          </a:xfrm>
        </p:grpSpPr>
        <p:sp>
          <p:nvSpPr>
            <p:cNvPr id="33" name="Rectangle 32">
              <a:extLst>
                <a:ext uri="{FF2B5EF4-FFF2-40B4-BE49-F238E27FC236}">
                  <a16:creationId xmlns:a16="http://schemas.microsoft.com/office/drawing/2014/main" id="{4604B766-1251-4599-BD04-A5E57C49D4ED}"/>
                </a:ext>
              </a:extLst>
            </p:cNvPr>
            <p:cNvSpPr/>
            <p:nvPr/>
          </p:nvSpPr>
          <p:spPr>
            <a:xfrm>
              <a:off x="8658050" y="3275976"/>
              <a:ext cx="2888408" cy="3037531"/>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2" name="Rectangle 31">
              <a:extLst>
                <a:ext uri="{FF2B5EF4-FFF2-40B4-BE49-F238E27FC236}">
                  <a16:creationId xmlns:a16="http://schemas.microsoft.com/office/drawing/2014/main" id="{3837BC72-FED7-4DF8-93DE-1686F0456F73}"/>
                </a:ext>
              </a:extLst>
            </p:cNvPr>
            <p:cNvSpPr/>
            <p:nvPr/>
          </p:nvSpPr>
          <p:spPr>
            <a:xfrm>
              <a:off x="4651797" y="3275976"/>
              <a:ext cx="2888408" cy="3037531"/>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1" name="Rectangle 30">
              <a:extLst>
                <a:ext uri="{FF2B5EF4-FFF2-40B4-BE49-F238E27FC236}">
                  <a16:creationId xmlns:a16="http://schemas.microsoft.com/office/drawing/2014/main" id="{45FFE133-5804-4D88-B7C0-2A898AD8F474}"/>
                </a:ext>
              </a:extLst>
            </p:cNvPr>
            <p:cNvSpPr/>
            <p:nvPr/>
          </p:nvSpPr>
          <p:spPr>
            <a:xfrm>
              <a:off x="579910" y="3351232"/>
              <a:ext cx="3260246" cy="2962275"/>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A4A21B62-9CAF-4893-AE0D-6AE26B6A259B}"/>
                    </a:ext>
                  </a:extLst>
                </p:cNvPr>
                <p:cNvSpPr/>
                <p:nvPr/>
              </p:nvSpPr>
              <p:spPr>
                <a:xfrm>
                  <a:off x="1062239" y="3803540"/>
                  <a:ext cx="2295591" cy="46505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fr-FR" sz="2400" b="1" dirty="0"/>
                    <a:t>GEOMETRY: </a:t>
                  </a:r>
                  <a14:m>
                    <m:oMath xmlns:m="http://schemas.openxmlformats.org/officeDocument/2006/math">
                      <m:r>
                        <a:rPr lang="fr-FR" sz="2400" b="1" i="1" dirty="0" smtClean="0">
                          <a:latin typeface="Cambria Math" panose="02040503050406030204" pitchFamily="18" charset="0"/>
                        </a:rPr>
                        <m:t>𝒈</m:t>
                      </m:r>
                    </m:oMath>
                  </a14:m>
                  <a:endParaRPr lang="fr-FR" sz="2400" b="1" dirty="0"/>
                </a:p>
              </p:txBody>
            </p:sp>
          </mc:Choice>
          <mc:Fallback xmlns="">
            <p:sp>
              <p:nvSpPr>
                <p:cNvPr id="3" name="Rectangle 2">
                  <a:extLst>
                    <a:ext uri="{FF2B5EF4-FFF2-40B4-BE49-F238E27FC236}">
                      <a16:creationId xmlns:a16="http://schemas.microsoft.com/office/drawing/2014/main" id="{A4A21B62-9CAF-4893-AE0D-6AE26B6A259B}"/>
                    </a:ext>
                  </a:extLst>
                </p:cNvPr>
                <p:cNvSpPr>
                  <a:spLocks noRot="1" noChangeAspect="1" noMove="1" noResize="1" noEditPoints="1" noAdjustHandles="1" noChangeArrowheads="1" noChangeShapeType="1" noTextEdit="1"/>
                </p:cNvSpPr>
                <p:nvPr/>
              </p:nvSpPr>
              <p:spPr>
                <a:xfrm>
                  <a:off x="1062239" y="3803540"/>
                  <a:ext cx="2295591" cy="465050"/>
                </a:xfrm>
                <a:prstGeom prst="rect">
                  <a:avLst/>
                </a:prstGeom>
                <a:blipFill>
                  <a:blip r:embed="rId2"/>
                  <a:stretch>
                    <a:fillRect t="-6173" b="-24691"/>
                  </a:stretch>
                </a:blipFill>
              </p:spPr>
              <p:txBody>
                <a:bodyPr/>
                <a:lstStyle/>
                <a:p>
                  <a:r>
                    <a:rPr lang="fr-FR">
                      <a:noFill/>
                    </a:rPr>
                    <a:t> </a:t>
                  </a:r>
                </a:p>
              </p:txBody>
            </p:sp>
          </mc:Fallback>
        </mc:AlternateContent>
        <p:sp>
          <p:nvSpPr>
            <p:cNvPr id="5" name="Rectangle 4">
              <a:extLst>
                <a:ext uri="{FF2B5EF4-FFF2-40B4-BE49-F238E27FC236}">
                  <a16:creationId xmlns:a16="http://schemas.microsoft.com/office/drawing/2014/main" id="{7683A457-290C-4AB8-9F4C-C4DAB395FA68}"/>
                </a:ext>
              </a:extLst>
            </p:cNvPr>
            <p:cNvSpPr/>
            <p:nvPr/>
          </p:nvSpPr>
          <p:spPr>
            <a:xfrm>
              <a:off x="8718230" y="4555191"/>
              <a:ext cx="2768048" cy="78688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fr-FR" b="1" dirty="0"/>
                <a:t>SIMULATION RESULT: QUANTITIES OF INTEREST </a:t>
              </a:r>
            </a:p>
          </p:txBody>
        </p:sp>
        <p:sp>
          <p:nvSpPr>
            <p:cNvPr id="6" name="Rectangle 5">
              <a:extLst>
                <a:ext uri="{FF2B5EF4-FFF2-40B4-BE49-F238E27FC236}">
                  <a16:creationId xmlns:a16="http://schemas.microsoft.com/office/drawing/2014/main" id="{8FF8E16F-29B4-43F8-9F52-3351D2ED342D}"/>
                </a:ext>
              </a:extLst>
            </p:cNvPr>
            <p:cNvSpPr/>
            <p:nvPr/>
          </p:nvSpPr>
          <p:spPr>
            <a:xfrm>
              <a:off x="5042541" y="4612080"/>
              <a:ext cx="1975569" cy="68939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fr-FR" sz="2400" b="1" dirty="0"/>
                <a:t>FEM</a:t>
              </a:r>
            </a:p>
          </p:txBody>
        </p:sp>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C76973C7-A613-4702-A27C-28E4FCE43CCC}"/>
                    </a:ext>
                  </a:extLst>
                </p:cNvPr>
                <p:cNvSpPr/>
                <p:nvPr/>
              </p:nvSpPr>
              <p:spPr>
                <a:xfrm>
                  <a:off x="1062239" y="4426309"/>
                  <a:ext cx="2295591" cy="46505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fr-FR" sz="2400" b="1" dirty="0"/>
                    <a:t>MATERIAL: </a:t>
                  </a:r>
                  <a14:m>
                    <m:oMath xmlns:m="http://schemas.openxmlformats.org/officeDocument/2006/math">
                      <m:r>
                        <a:rPr lang="fr-FR" sz="2400" b="1" i="1" dirty="0" smtClean="0">
                          <a:latin typeface="Cambria Math" panose="02040503050406030204" pitchFamily="18" charset="0"/>
                        </a:rPr>
                        <m:t>𝒎</m:t>
                      </m:r>
                    </m:oMath>
                  </a14:m>
                  <a:endParaRPr lang="fr-FR" sz="2400" b="1" dirty="0"/>
                </a:p>
              </p:txBody>
            </p:sp>
          </mc:Choice>
          <mc:Fallback xmlns="">
            <p:sp>
              <p:nvSpPr>
                <p:cNvPr id="7" name="Rectangle 6">
                  <a:extLst>
                    <a:ext uri="{FF2B5EF4-FFF2-40B4-BE49-F238E27FC236}">
                      <a16:creationId xmlns:a16="http://schemas.microsoft.com/office/drawing/2014/main" id="{C76973C7-A613-4702-A27C-28E4FCE43CCC}"/>
                    </a:ext>
                  </a:extLst>
                </p:cNvPr>
                <p:cNvSpPr>
                  <a:spLocks noRot="1" noChangeAspect="1" noMove="1" noResize="1" noEditPoints="1" noAdjustHandles="1" noChangeArrowheads="1" noChangeShapeType="1" noTextEdit="1"/>
                </p:cNvSpPr>
                <p:nvPr/>
              </p:nvSpPr>
              <p:spPr>
                <a:xfrm>
                  <a:off x="1062239" y="4426309"/>
                  <a:ext cx="2295591" cy="465050"/>
                </a:xfrm>
                <a:prstGeom prst="rect">
                  <a:avLst/>
                </a:prstGeom>
                <a:blipFill>
                  <a:blip r:embed="rId3"/>
                  <a:stretch>
                    <a:fillRect t="-6173" b="-24691"/>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58973F71-34FF-46D0-AC40-BFE93629AB77}"/>
                    </a:ext>
                  </a:extLst>
                </p:cNvPr>
                <p:cNvSpPr/>
                <p:nvPr/>
              </p:nvSpPr>
              <p:spPr>
                <a:xfrm>
                  <a:off x="1062239" y="5049078"/>
                  <a:ext cx="2295591" cy="46505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fr-FR" sz="2400" b="1" dirty="0" err="1"/>
                    <a:t>BCs</a:t>
                  </a:r>
                  <a:r>
                    <a:rPr lang="fr-FR" sz="2400" b="1" dirty="0"/>
                    <a:t>: </a:t>
                  </a:r>
                  <a14:m>
                    <m:oMath xmlns:m="http://schemas.openxmlformats.org/officeDocument/2006/math">
                      <m:r>
                        <a:rPr lang="fr-FR" sz="2400" b="1" i="1" dirty="0" smtClean="0">
                          <a:latin typeface="Cambria Math" panose="02040503050406030204" pitchFamily="18" charset="0"/>
                        </a:rPr>
                        <m:t>𝒃</m:t>
                      </m:r>
                    </m:oMath>
                  </a14:m>
                  <a:endParaRPr lang="fr-FR" sz="2400" b="1" dirty="0"/>
                </a:p>
              </p:txBody>
            </p:sp>
          </mc:Choice>
          <mc:Fallback xmlns="">
            <p:sp>
              <p:nvSpPr>
                <p:cNvPr id="8" name="Rectangle 7">
                  <a:extLst>
                    <a:ext uri="{FF2B5EF4-FFF2-40B4-BE49-F238E27FC236}">
                      <a16:creationId xmlns:a16="http://schemas.microsoft.com/office/drawing/2014/main" id="{58973F71-34FF-46D0-AC40-BFE93629AB77}"/>
                    </a:ext>
                  </a:extLst>
                </p:cNvPr>
                <p:cNvSpPr>
                  <a:spLocks noRot="1" noChangeAspect="1" noMove="1" noResize="1" noEditPoints="1" noAdjustHandles="1" noChangeArrowheads="1" noChangeShapeType="1" noTextEdit="1"/>
                </p:cNvSpPr>
                <p:nvPr/>
              </p:nvSpPr>
              <p:spPr>
                <a:xfrm>
                  <a:off x="1062239" y="5049078"/>
                  <a:ext cx="2295591" cy="465050"/>
                </a:xfrm>
                <a:prstGeom prst="rect">
                  <a:avLst/>
                </a:prstGeom>
                <a:blipFill>
                  <a:blip r:embed="rId4"/>
                  <a:stretch>
                    <a:fillRect t="-7500" b="-25000"/>
                  </a:stretch>
                </a:blipFill>
              </p:spPr>
              <p:txBody>
                <a:bodyPr/>
                <a:lstStyle/>
                <a:p>
                  <a:r>
                    <a:rPr lang="fr-FR">
                      <a:noFill/>
                    </a:rPr>
                    <a:t> </a:t>
                  </a:r>
                </a:p>
              </p:txBody>
            </p:sp>
          </mc:Fallback>
        </mc:AlternateContent>
        <p:sp>
          <p:nvSpPr>
            <p:cNvPr id="9" name="Rectangle 8">
              <a:extLst>
                <a:ext uri="{FF2B5EF4-FFF2-40B4-BE49-F238E27FC236}">
                  <a16:creationId xmlns:a16="http://schemas.microsoft.com/office/drawing/2014/main" id="{DF8F5181-914F-4AE5-B22C-86D4F31BA3FE}"/>
                </a:ext>
              </a:extLst>
            </p:cNvPr>
            <p:cNvSpPr/>
            <p:nvPr/>
          </p:nvSpPr>
          <p:spPr>
            <a:xfrm>
              <a:off x="938107" y="3124201"/>
              <a:ext cx="2543855" cy="46505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t>INPUTS</a:t>
              </a:r>
            </a:p>
          </p:txBody>
        </p:sp>
        <p:sp>
          <p:nvSpPr>
            <p:cNvPr id="12" name="Rectangle 11">
              <a:extLst>
                <a:ext uri="{FF2B5EF4-FFF2-40B4-BE49-F238E27FC236}">
                  <a16:creationId xmlns:a16="http://schemas.microsoft.com/office/drawing/2014/main" id="{5FCBDE40-E15C-46C4-BE7C-7083A99D7D25}"/>
                </a:ext>
              </a:extLst>
            </p:cNvPr>
            <p:cNvSpPr/>
            <p:nvPr/>
          </p:nvSpPr>
          <p:spPr>
            <a:xfrm>
              <a:off x="8834170" y="3118707"/>
              <a:ext cx="2543855" cy="46505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t>OUTPUT</a:t>
              </a:r>
            </a:p>
          </p:txBody>
        </p:sp>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37F52A47-2829-495F-B5C6-6CC1140A06E9}"/>
                    </a:ext>
                  </a:extLst>
                </p:cNvPr>
                <p:cNvSpPr/>
                <p:nvPr/>
              </p:nvSpPr>
              <p:spPr>
                <a:xfrm>
                  <a:off x="1062238" y="5671845"/>
                  <a:ext cx="2295591" cy="46505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fr-FR" sz="2400" b="1" dirty="0" err="1"/>
                    <a:t>LOADs</a:t>
                  </a:r>
                  <a:r>
                    <a:rPr lang="fr-FR" sz="2400" b="1" dirty="0"/>
                    <a:t>: </a:t>
                  </a:r>
                  <a14:m>
                    <m:oMath xmlns:m="http://schemas.openxmlformats.org/officeDocument/2006/math">
                      <m:r>
                        <a:rPr lang="fr-FR" sz="2400" b="1" i="1" dirty="0" smtClean="0">
                          <a:latin typeface="Cambria Math" panose="02040503050406030204" pitchFamily="18" charset="0"/>
                        </a:rPr>
                        <m:t>𝒇</m:t>
                      </m:r>
                    </m:oMath>
                  </a14:m>
                  <a:endParaRPr lang="fr-FR" sz="2400" b="1" dirty="0"/>
                </a:p>
              </p:txBody>
            </p:sp>
          </mc:Choice>
          <mc:Fallback xmlns="">
            <p:sp>
              <p:nvSpPr>
                <p:cNvPr id="15" name="Rectangle 14">
                  <a:extLst>
                    <a:ext uri="{FF2B5EF4-FFF2-40B4-BE49-F238E27FC236}">
                      <a16:creationId xmlns:a16="http://schemas.microsoft.com/office/drawing/2014/main" id="{37F52A47-2829-495F-B5C6-6CC1140A06E9}"/>
                    </a:ext>
                  </a:extLst>
                </p:cNvPr>
                <p:cNvSpPr>
                  <a:spLocks noRot="1" noChangeAspect="1" noMove="1" noResize="1" noEditPoints="1" noAdjustHandles="1" noChangeArrowheads="1" noChangeShapeType="1" noTextEdit="1"/>
                </p:cNvSpPr>
                <p:nvPr/>
              </p:nvSpPr>
              <p:spPr>
                <a:xfrm>
                  <a:off x="1062238" y="5671845"/>
                  <a:ext cx="2295591" cy="465050"/>
                </a:xfrm>
                <a:prstGeom prst="rect">
                  <a:avLst/>
                </a:prstGeom>
                <a:blipFill>
                  <a:blip r:embed="rId5"/>
                  <a:stretch>
                    <a:fillRect t="-7500" b="-25000"/>
                  </a:stretch>
                </a:blipFill>
              </p:spPr>
              <p:txBody>
                <a:bodyPr/>
                <a:lstStyle/>
                <a:p>
                  <a:r>
                    <a:rPr lang="fr-FR">
                      <a:noFill/>
                    </a:rPr>
                    <a:t> </a:t>
                  </a:r>
                </a:p>
              </p:txBody>
            </p:sp>
          </mc:Fallback>
        </mc:AlternateContent>
        <p:sp>
          <p:nvSpPr>
            <p:cNvPr id="18" name="Rectangle 17">
              <a:extLst>
                <a:ext uri="{FF2B5EF4-FFF2-40B4-BE49-F238E27FC236}">
                  <a16:creationId xmlns:a16="http://schemas.microsoft.com/office/drawing/2014/main" id="{B0CA5C9C-D940-49F3-94CC-A4E3284D06AA}"/>
                </a:ext>
              </a:extLst>
            </p:cNvPr>
            <p:cNvSpPr/>
            <p:nvPr/>
          </p:nvSpPr>
          <p:spPr>
            <a:xfrm>
              <a:off x="4753254" y="3118707"/>
              <a:ext cx="2685491" cy="46505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t>GOVERNING EQUATIONS</a:t>
              </a:r>
            </a:p>
          </p:txBody>
        </p:sp>
      </p:grpSp>
      <p:sp>
        <p:nvSpPr>
          <p:cNvPr id="28" name="Rectangle 27">
            <a:extLst>
              <a:ext uri="{FF2B5EF4-FFF2-40B4-BE49-F238E27FC236}">
                <a16:creationId xmlns:a16="http://schemas.microsoft.com/office/drawing/2014/main" id="{36ABBBFA-FE35-49DD-967D-9164F35F27C9}"/>
              </a:ext>
            </a:extLst>
          </p:cNvPr>
          <p:cNvSpPr/>
          <p:nvPr/>
        </p:nvSpPr>
        <p:spPr>
          <a:xfrm>
            <a:off x="35311" y="1288590"/>
            <a:ext cx="12055657" cy="5095122"/>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z</a:t>
            </a:r>
          </a:p>
        </p:txBody>
      </p:sp>
      <mc:AlternateContent xmlns:mc="http://schemas.openxmlformats.org/markup-compatibility/2006" xmlns:a14="http://schemas.microsoft.com/office/drawing/2010/main">
        <mc:Choice Requires="a14">
          <p:sp>
            <p:nvSpPr>
              <p:cNvPr id="29" name="Rectangle 28">
                <a:extLst>
                  <a:ext uri="{FF2B5EF4-FFF2-40B4-BE49-F238E27FC236}">
                    <a16:creationId xmlns:a16="http://schemas.microsoft.com/office/drawing/2014/main" id="{FCB9836B-C7E9-4108-ADF5-9FF47219C98E}"/>
                  </a:ext>
                </a:extLst>
              </p:cNvPr>
              <p:cNvSpPr/>
              <p:nvPr/>
            </p:nvSpPr>
            <p:spPr>
              <a:xfrm>
                <a:off x="1095053" y="3574814"/>
                <a:ext cx="2295591" cy="46505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fr-FR" sz="2400" b="1" dirty="0"/>
                  <a:t>GEOMETRY: </a:t>
                </a:r>
                <a14:m>
                  <m:oMath xmlns:m="http://schemas.openxmlformats.org/officeDocument/2006/math">
                    <m:r>
                      <a:rPr lang="fr-FR" sz="2400" b="1" i="1" dirty="0" smtClean="0">
                        <a:latin typeface="Cambria Math" panose="02040503050406030204" pitchFamily="18" charset="0"/>
                      </a:rPr>
                      <m:t>𝒈</m:t>
                    </m:r>
                  </m:oMath>
                </a14:m>
                <a:endParaRPr lang="fr-FR" sz="2400" b="1" dirty="0"/>
              </a:p>
            </p:txBody>
          </p:sp>
        </mc:Choice>
        <mc:Fallback xmlns="">
          <p:sp>
            <p:nvSpPr>
              <p:cNvPr id="29" name="Rectangle 28">
                <a:extLst>
                  <a:ext uri="{FF2B5EF4-FFF2-40B4-BE49-F238E27FC236}">
                    <a16:creationId xmlns:a16="http://schemas.microsoft.com/office/drawing/2014/main" id="{FCB9836B-C7E9-4108-ADF5-9FF47219C98E}"/>
                  </a:ext>
                </a:extLst>
              </p:cNvPr>
              <p:cNvSpPr>
                <a:spLocks noRot="1" noChangeAspect="1" noMove="1" noResize="1" noEditPoints="1" noAdjustHandles="1" noChangeArrowheads="1" noChangeShapeType="1" noTextEdit="1"/>
              </p:cNvSpPr>
              <p:nvPr/>
            </p:nvSpPr>
            <p:spPr>
              <a:xfrm>
                <a:off x="1095053" y="3574814"/>
                <a:ext cx="2295591" cy="465050"/>
              </a:xfrm>
              <a:prstGeom prst="rect">
                <a:avLst/>
              </a:prstGeom>
              <a:blipFill>
                <a:blip r:embed="rId6"/>
                <a:stretch>
                  <a:fillRect t="-6173" b="-24691"/>
                </a:stretch>
              </a:blipFill>
            </p:spPr>
            <p:txBody>
              <a:bodyPr/>
              <a:lstStyle/>
              <a:p>
                <a:r>
                  <a:rPr lang="fr-FR">
                    <a:noFill/>
                  </a:rPr>
                  <a:t> </a:t>
                </a:r>
              </a:p>
            </p:txBody>
          </p:sp>
        </mc:Fallback>
      </mc:AlternateContent>
      <p:sp>
        <p:nvSpPr>
          <p:cNvPr id="36" name="Rectangle 35">
            <a:extLst>
              <a:ext uri="{FF2B5EF4-FFF2-40B4-BE49-F238E27FC236}">
                <a16:creationId xmlns:a16="http://schemas.microsoft.com/office/drawing/2014/main" id="{09A5F5CE-4131-430A-B4D7-7922898E7014}"/>
              </a:ext>
            </a:extLst>
          </p:cNvPr>
          <p:cNvSpPr/>
          <p:nvPr/>
        </p:nvSpPr>
        <p:spPr>
          <a:xfrm>
            <a:off x="4128651" y="3398808"/>
            <a:ext cx="5844547" cy="711200"/>
          </a:xfrm>
          <a:prstGeom prst="rect">
            <a:avLst/>
          </a:prstGeom>
          <a:solidFill>
            <a:schemeClr val="bg1"/>
          </a:solidFill>
          <a:ln w="38100"/>
        </p:spPr>
        <p:style>
          <a:lnRef idx="2">
            <a:schemeClr val="accent2"/>
          </a:lnRef>
          <a:fillRef idx="1">
            <a:schemeClr val="lt1"/>
          </a:fillRef>
          <a:effectRef idx="0">
            <a:schemeClr val="accent2"/>
          </a:effectRef>
          <a:fontRef idx="minor">
            <a:schemeClr val="dk1"/>
          </a:fontRef>
        </p:style>
        <p:txBody>
          <a:bodyPr rtlCol="0" anchor="ctr"/>
          <a:lstStyle/>
          <a:p>
            <a:pPr algn="ctr"/>
            <a:r>
              <a:rPr lang="fr-FR" sz="3200" b="1" dirty="0">
                <a:solidFill>
                  <a:schemeClr val="tx1"/>
                </a:solidFill>
              </a:rPr>
              <a:t>How to </a:t>
            </a:r>
            <a:r>
              <a:rPr lang="fr-FR" sz="3200" b="1" dirty="0" err="1">
                <a:solidFill>
                  <a:schemeClr val="tx1"/>
                </a:solidFill>
              </a:rPr>
              <a:t>parametrize</a:t>
            </a:r>
            <a:r>
              <a:rPr lang="fr-FR" sz="3200" b="1" dirty="0">
                <a:solidFill>
                  <a:schemeClr val="tx1"/>
                </a:solidFill>
              </a:rPr>
              <a:t> a </a:t>
            </a:r>
            <a:r>
              <a:rPr lang="fr-FR" sz="3200" b="1" dirty="0" err="1">
                <a:solidFill>
                  <a:schemeClr val="tx1"/>
                </a:solidFill>
              </a:rPr>
              <a:t>geometry</a:t>
            </a:r>
            <a:r>
              <a:rPr lang="fr-FR" sz="3200" b="1" dirty="0">
                <a:solidFill>
                  <a:schemeClr val="tx1"/>
                </a:solidFill>
              </a:rPr>
              <a:t>? </a:t>
            </a:r>
          </a:p>
        </p:txBody>
      </p:sp>
      <p:sp>
        <p:nvSpPr>
          <p:cNvPr id="46" name="Rectangle : coins arrondis 45">
            <a:extLst>
              <a:ext uri="{FF2B5EF4-FFF2-40B4-BE49-F238E27FC236}">
                <a16:creationId xmlns:a16="http://schemas.microsoft.com/office/drawing/2014/main" id="{A6FC7CD6-3E6E-4271-AD2F-69C153615317}"/>
              </a:ext>
            </a:extLst>
          </p:cNvPr>
          <p:cNvSpPr/>
          <p:nvPr/>
        </p:nvSpPr>
        <p:spPr>
          <a:xfrm>
            <a:off x="1932739" y="4943484"/>
            <a:ext cx="5151499" cy="711200"/>
          </a:xfrm>
          <a:prstGeom prst="roundRect">
            <a:avLst>
              <a:gd name="adj" fmla="val 5000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b="1" dirty="0" err="1">
                <a:solidFill>
                  <a:schemeClr val="tx1"/>
                </a:solidFill>
              </a:rPr>
              <a:t>Geometrical</a:t>
            </a:r>
            <a:r>
              <a:rPr lang="fr-FR" sz="2800" b="1" dirty="0">
                <a:solidFill>
                  <a:schemeClr val="tx1"/>
                </a:solidFill>
              </a:rPr>
              <a:t> </a:t>
            </a:r>
            <a:r>
              <a:rPr lang="fr-FR" sz="2800" b="1" dirty="0" err="1">
                <a:solidFill>
                  <a:schemeClr val="tx1"/>
                </a:solidFill>
              </a:rPr>
              <a:t>approach</a:t>
            </a:r>
            <a:endParaRPr lang="fr-FR" sz="2800" b="1" dirty="0">
              <a:solidFill>
                <a:schemeClr val="tx1"/>
              </a:solidFill>
            </a:endParaRPr>
          </a:p>
        </p:txBody>
      </p:sp>
      <p:sp>
        <p:nvSpPr>
          <p:cNvPr id="43" name="Rectangle 42">
            <a:extLst>
              <a:ext uri="{FF2B5EF4-FFF2-40B4-BE49-F238E27FC236}">
                <a16:creationId xmlns:a16="http://schemas.microsoft.com/office/drawing/2014/main" id="{1AD6D127-6563-495D-8152-D4CD50AF2966}"/>
              </a:ext>
            </a:extLst>
          </p:cNvPr>
          <p:cNvSpPr/>
          <p:nvPr/>
        </p:nvSpPr>
        <p:spPr>
          <a:xfrm>
            <a:off x="1797178" y="5082185"/>
            <a:ext cx="4454168" cy="469336"/>
          </a:xfrm>
          <a:prstGeom prst="rect">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3200" b="1" dirty="0">
              <a:solidFill>
                <a:schemeClr val="tx1"/>
              </a:solidFill>
            </a:endParaRPr>
          </a:p>
        </p:txBody>
      </p:sp>
      <p:sp>
        <p:nvSpPr>
          <p:cNvPr id="10" name="Ellipse 9">
            <a:extLst>
              <a:ext uri="{FF2B5EF4-FFF2-40B4-BE49-F238E27FC236}">
                <a16:creationId xmlns:a16="http://schemas.microsoft.com/office/drawing/2014/main" id="{FD1C4EA2-DC6B-43C0-B809-5BAF350AC974}"/>
              </a:ext>
            </a:extLst>
          </p:cNvPr>
          <p:cNvSpPr/>
          <p:nvPr/>
        </p:nvSpPr>
        <p:spPr>
          <a:xfrm>
            <a:off x="1645174" y="4759626"/>
            <a:ext cx="1080000" cy="1080000"/>
          </a:xfrm>
          <a:prstGeom prst="ellipse">
            <a:avLst/>
          </a:prstGeom>
          <a:solidFill>
            <a:schemeClr val="bg1"/>
          </a:solidFill>
          <a:ln w="38100"/>
        </p:spPr>
        <p:style>
          <a:lnRef idx="2">
            <a:schemeClr val="accent2"/>
          </a:lnRef>
          <a:fillRef idx="1">
            <a:schemeClr val="lt1"/>
          </a:fillRef>
          <a:effectRef idx="0">
            <a:schemeClr val="accent2"/>
          </a:effectRef>
          <a:fontRef idx="minor">
            <a:schemeClr val="dk1"/>
          </a:fontRef>
        </p:style>
        <p:txBody>
          <a:bodyPr rtlCol="0" anchor="ctr"/>
          <a:lstStyle/>
          <a:p>
            <a:pPr algn="ctr"/>
            <a:endParaRPr lang="fr-FR"/>
          </a:p>
        </p:txBody>
      </p:sp>
      <p:pic>
        <p:nvPicPr>
          <p:cNvPr id="49" name="Image 48">
            <a:extLst>
              <a:ext uri="{FF2B5EF4-FFF2-40B4-BE49-F238E27FC236}">
                <a16:creationId xmlns:a16="http://schemas.microsoft.com/office/drawing/2014/main" id="{03211D40-F424-456B-8F91-0E9CD3640C76}"/>
              </a:ext>
            </a:extLst>
          </p:cNvPr>
          <p:cNvPicPr>
            <a:picLocks noChangeAspect="1"/>
          </p:cNvPicPr>
          <p:nvPr/>
        </p:nvPicPr>
        <p:blipFill>
          <a:blip r:embed="rId7"/>
          <a:stretch>
            <a:fillRect/>
          </a:stretch>
        </p:blipFill>
        <p:spPr>
          <a:xfrm>
            <a:off x="1788090" y="4952059"/>
            <a:ext cx="794951" cy="794951"/>
          </a:xfrm>
          <a:prstGeom prst="rect">
            <a:avLst/>
          </a:prstGeom>
        </p:spPr>
      </p:pic>
      <p:sp>
        <p:nvSpPr>
          <p:cNvPr id="54" name="ZoneTexte 53">
            <a:extLst>
              <a:ext uri="{FF2B5EF4-FFF2-40B4-BE49-F238E27FC236}">
                <a16:creationId xmlns:a16="http://schemas.microsoft.com/office/drawing/2014/main" id="{867C011F-8316-4F1A-AD6F-A33022AE692A}"/>
              </a:ext>
            </a:extLst>
          </p:cNvPr>
          <p:cNvSpPr txBox="1"/>
          <p:nvPr/>
        </p:nvSpPr>
        <p:spPr>
          <a:xfrm>
            <a:off x="2609029" y="5034609"/>
            <a:ext cx="3639805" cy="523220"/>
          </a:xfrm>
          <a:prstGeom prst="rect">
            <a:avLst/>
          </a:prstGeom>
          <a:noFill/>
        </p:spPr>
        <p:txBody>
          <a:bodyPr wrap="square">
            <a:spAutoFit/>
          </a:bodyPr>
          <a:lstStyle/>
          <a:p>
            <a:pPr algn="ctr"/>
            <a:r>
              <a:rPr lang="fr-FR" sz="2800" b="1" dirty="0" err="1">
                <a:solidFill>
                  <a:schemeClr val="tx1"/>
                </a:solidFill>
              </a:rPr>
              <a:t>Geometrical</a:t>
            </a:r>
            <a:r>
              <a:rPr lang="fr-FR" sz="2800" b="1" dirty="0">
                <a:solidFill>
                  <a:schemeClr val="tx1"/>
                </a:solidFill>
              </a:rPr>
              <a:t> </a:t>
            </a:r>
            <a:r>
              <a:rPr lang="fr-FR" sz="2800" b="1" dirty="0" err="1">
                <a:solidFill>
                  <a:schemeClr val="tx1"/>
                </a:solidFill>
              </a:rPr>
              <a:t>approach</a:t>
            </a:r>
            <a:endParaRPr lang="fr-FR" sz="2800" b="1" dirty="0">
              <a:solidFill>
                <a:schemeClr val="tx1"/>
              </a:solidFill>
            </a:endParaRPr>
          </a:p>
        </p:txBody>
      </p:sp>
      <p:sp>
        <p:nvSpPr>
          <p:cNvPr id="64" name="Rectangle 63">
            <a:extLst>
              <a:ext uri="{FF2B5EF4-FFF2-40B4-BE49-F238E27FC236}">
                <a16:creationId xmlns:a16="http://schemas.microsoft.com/office/drawing/2014/main" id="{A519CD6A-0228-46A6-88EE-69EF3693F9B3}"/>
              </a:ext>
            </a:extLst>
          </p:cNvPr>
          <p:cNvSpPr/>
          <p:nvPr/>
        </p:nvSpPr>
        <p:spPr>
          <a:xfrm>
            <a:off x="7214991" y="5070357"/>
            <a:ext cx="4454168" cy="469336"/>
          </a:xfrm>
          <a:prstGeom prst="rect">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3200" b="1" dirty="0">
              <a:solidFill>
                <a:schemeClr val="tx1"/>
              </a:solidFill>
            </a:endParaRPr>
          </a:p>
        </p:txBody>
      </p:sp>
      <p:sp>
        <p:nvSpPr>
          <p:cNvPr id="65" name="Ellipse 64">
            <a:extLst>
              <a:ext uri="{FF2B5EF4-FFF2-40B4-BE49-F238E27FC236}">
                <a16:creationId xmlns:a16="http://schemas.microsoft.com/office/drawing/2014/main" id="{C9CD2DF2-BB8A-4FD9-89E0-C3DBDAAFE8E7}"/>
              </a:ext>
            </a:extLst>
          </p:cNvPr>
          <p:cNvSpPr/>
          <p:nvPr/>
        </p:nvSpPr>
        <p:spPr>
          <a:xfrm>
            <a:off x="7062987" y="4747798"/>
            <a:ext cx="1080000" cy="1080000"/>
          </a:xfrm>
          <a:prstGeom prst="ellipse">
            <a:avLst/>
          </a:prstGeom>
          <a:solidFill>
            <a:schemeClr val="bg1"/>
          </a:solidFill>
          <a:ln w="38100"/>
        </p:spPr>
        <p:style>
          <a:lnRef idx="2">
            <a:schemeClr val="accent2"/>
          </a:lnRef>
          <a:fillRef idx="1">
            <a:schemeClr val="lt1"/>
          </a:fillRef>
          <a:effectRef idx="0">
            <a:schemeClr val="accent2"/>
          </a:effectRef>
          <a:fontRef idx="minor">
            <a:schemeClr val="dk1"/>
          </a:fontRef>
        </p:style>
        <p:txBody>
          <a:bodyPr rtlCol="0" anchor="ctr"/>
          <a:lstStyle/>
          <a:p>
            <a:pPr algn="ctr"/>
            <a:endParaRPr lang="fr-FR"/>
          </a:p>
        </p:txBody>
      </p:sp>
      <p:sp>
        <p:nvSpPr>
          <p:cNvPr id="66" name="ZoneTexte 65">
            <a:extLst>
              <a:ext uri="{FF2B5EF4-FFF2-40B4-BE49-F238E27FC236}">
                <a16:creationId xmlns:a16="http://schemas.microsoft.com/office/drawing/2014/main" id="{07AB34FD-BA24-4023-9D35-827030C8A945}"/>
              </a:ext>
            </a:extLst>
          </p:cNvPr>
          <p:cNvSpPr txBox="1"/>
          <p:nvPr/>
        </p:nvSpPr>
        <p:spPr>
          <a:xfrm>
            <a:off x="8009943" y="5043415"/>
            <a:ext cx="3598652" cy="523220"/>
          </a:xfrm>
          <a:prstGeom prst="rect">
            <a:avLst/>
          </a:prstGeom>
          <a:noFill/>
        </p:spPr>
        <p:txBody>
          <a:bodyPr wrap="square">
            <a:spAutoFit/>
          </a:bodyPr>
          <a:lstStyle/>
          <a:p>
            <a:pPr algn="ctr"/>
            <a:r>
              <a:rPr lang="fr-FR" sz="2800" b="1" dirty="0" err="1">
                <a:solidFill>
                  <a:schemeClr val="tx1"/>
                </a:solidFill>
              </a:rPr>
              <a:t>Statistical</a:t>
            </a:r>
            <a:r>
              <a:rPr lang="fr-FR" sz="2800" b="1" dirty="0">
                <a:solidFill>
                  <a:schemeClr val="tx1"/>
                </a:solidFill>
              </a:rPr>
              <a:t> </a:t>
            </a:r>
            <a:r>
              <a:rPr lang="fr-FR" sz="2800" b="1" dirty="0" err="1">
                <a:solidFill>
                  <a:schemeClr val="tx1"/>
                </a:solidFill>
              </a:rPr>
              <a:t>approach</a:t>
            </a:r>
            <a:endParaRPr lang="fr-FR" sz="2800" b="1" dirty="0">
              <a:solidFill>
                <a:schemeClr val="tx1"/>
              </a:solidFill>
            </a:endParaRPr>
          </a:p>
        </p:txBody>
      </p:sp>
      <p:pic>
        <p:nvPicPr>
          <p:cNvPr id="67" name="Image 66">
            <a:extLst>
              <a:ext uri="{FF2B5EF4-FFF2-40B4-BE49-F238E27FC236}">
                <a16:creationId xmlns:a16="http://schemas.microsoft.com/office/drawing/2014/main" id="{6E03F6DB-A1ED-46DE-9D79-441DB9057CB6}"/>
              </a:ext>
            </a:extLst>
          </p:cNvPr>
          <p:cNvPicPr>
            <a:picLocks noChangeAspect="1"/>
          </p:cNvPicPr>
          <p:nvPr/>
        </p:nvPicPr>
        <p:blipFill>
          <a:blip r:embed="rId8"/>
          <a:stretch>
            <a:fillRect/>
          </a:stretch>
        </p:blipFill>
        <p:spPr>
          <a:xfrm>
            <a:off x="7205511" y="4865388"/>
            <a:ext cx="794951" cy="794951"/>
          </a:xfrm>
          <a:prstGeom prst="rect">
            <a:avLst/>
          </a:prstGeom>
        </p:spPr>
      </p:pic>
      <p:sp>
        <p:nvSpPr>
          <p:cNvPr id="68" name="Flèche : gauche 67">
            <a:extLst>
              <a:ext uri="{FF2B5EF4-FFF2-40B4-BE49-F238E27FC236}">
                <a16:creationId xmlns:a16="http://schemas.microsoft.com/office/drawing/2014/main" id="{821FE565-C7BF-4C9A-9677-8CBCB3BCE980}"/>
              </a:ext>
            </a:extLst>
          </p:cNvPr>
          <p:cNvSpPr/>
          <p:nvPr/>
        </p:nvSpPr>
        <p:spPr>
          <a:xfrm rot="13064742">
            <a:off x="7824499" y="4241557"/>
            <a:ext cx="801767" cy="588637"/>
          </a:xfrm>
          <a:prstGeom prst="lef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69" name="Flèche : gauche 68">
            <a:extLst>
              <a:ext uri="{FF2B5EF4-FFF2-40B4-BE49-F238E27FC236}">
                <a16:creationId xmlns:a16="http://schemas.microsoft.com/office/drawing/2014/main" id="{3CD432D7-7C87-481F-98CB-DAA326D4647F}"/>
              </a:ext>
            </a:extLst>
          </p:cNvPr>
          <p:cNvSpPr/>
          <p:nvPr/>
        </p:nvSpPr>
        <p:spPr>
          <a:xfrm rot="8535258" flipH="1">
            <a:off x="5636814" y="4292760"/>
            <a:ext cx="801767" cy="588637"/>
          </a:xfrm>
          <a:prstGeom prst="lef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0659955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83B06755-9643-4D11-8370-CE7E9853E446}"/>
              </a:ext>
            </a:extLst>
          </p:cNvPr>
          <p:cNvSpPr txBox="1">
            <a:spLocks/>
          </p:cNvSpPr>
          <p:nvPr/>
        </p:nvSpPr>
        <p:spPr>
          <a:xfrm>
            <a:off x="0" y="565217"/>
            <a:ext cx="12192000" cy="577665"/>
          </a:xfrm>
          <a:prstGeom prst="rect">
            <a:avLst/>
          </a:prstGeom>
        </p:spPr>
        <p:txBody>
          <a:bodyPr tIns="72000" bIns="72000" anchor="ctr">
            <a:noAutofit/>
          </a:bodyPr>
          <a:lstStyle>
            <a:lvl1pPr algn="ctr" defTabSz="1219170" rtl="0" eaLnBrk="1" latinLnBrk="0" hangingPunct="1">
              <a:spcBef>
                <a:spcPct val="0"/>
              </a:spcBef>
              <a:buNone/>
              <a:defRPr sz="5867" kern="1200">
                <a:solidFill>
                  <a:schemeClr val="tx1"/>
                </a:solidFill>
                <a:latin typeface="+mj-lt"/>
                <a:ea typeface="+mj-ea"/>
                <a:cs typeface="+mj-cs"/>
              </a:defRPr>
            </a:lvl1pPr>
          </a:lstStyle>
          <a:p>
            <a:r>
              <a:rPr lang="en-US" sz="3200" b="1" dirty="0">
                <a:solidFill>
                  <a:schemeClr val="bg1"/>
                </a:solidFill>
                <a:latin typeface="Arial" panose="020B0604020202020204" pitchFamily="34" charset="0"/>
                <a:ea typeface="Calibri" panose="020F0502020204030204" pitchFamily="34" charset="0"/>
                <a:cs typeface="Arial" panose="020B0604020202020204" pitchFamily="34" charset="0"/>
              </a:rPr>
              <a:t>[Offline] Preprocessing </a:t>
            </a:r>
          </a:p>
        </p:txBody>
      </p:sp>
      <p:sp>
        <p:nvSpPr>
          <p:cNvPr id="11" name="ZoneTexte 10">
            <a:extLst>
              <a:ext uri="{FF2B5EF4-FFF2-40B4-BE49-F238E27FC236}">
                <a16:creationId xmlns:a16="http://schemas.microsoft.com/office/drawing/2014/main" id="{A1F42ECC-5489-4359-9067-F65B6C65F491}"/>
              </a:ext>
            </a:extLst>
          </p:cNvPr>
          <p:cNvSpPr txBox="1"/>
          <p:nvPr/>
        </p:nvSpPr>
        <p:spPr>
          <a:xfrm>
            <a:off x="1722921" y="1560525"/>
            <a:ext cx="8746158" cy="830997"/>
          </a:xfrm>
          <a:prstGeom prst="rect">
            <a:avLst/>
          </a:prstGeom>
          <a:noFill/>
          <a:ln w="38100"/>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en-US" sz="2400" b="1" dirty="0">
                <a:latin typeface="+mj-lt"/>
              </a:rPr>
              <a:t>Generate Data: </a:t>
            </a:r>
            <a:r>
              <a:rPr lang="en-US" sz="2400" dirty="0">
                <a:latin typeface="+mj-lt"/>
              </a:rPr>
              <a:t>Run high-fidelity simulations for various combinations of input parameters.</a:t>
            </a:r>
          </a:p>
        </p:txBody>
      </p:sp>
      <p:sp>
        <p:nvSpPr>
          <p:cNvPr id="24" name="Rectangle 2">
            <a:extLst>
              <a:ext uri="{FF2B5EF4-FFF2-40B4-BE49-F238E27FC236}">
                <a16:creationId xmlns:a16="http://schemas.microsoft.com/office/drawing/2014/main" id="{D5834B4F-61EA-4833-BBDB-AB229ED2B90E}"/>
              </a:ext>
            </a:extLst>
          </p:cNvPr>
          <p:cNvSpPr>
            <a:spLocks noChangeArrowheads="1"/>
          </p:cNvSpPr>
          <p:nvPr/>
        </p:nvSpPr>
        <p:spPr bwMode="auto">
          <a:xfrm>
            <a:off x="0" y="-184666"/>
            <a:ext cx="26481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grpSp>
        <p:nvGrpSpPr>
          <p:cNvPr id="34" name="Groupe 33">
            <a:extLst>
              <a:ext uri="{FF2B5EF4-FFF2-40B4-BE49-F238E27FC236}">
                <a16:creationId xmlns:a16="http://schemas.microsoft.com/office/drawing/2014/main" id="{60FAA103-DB59-488E-BA40-FF7A95C067E7}"/>
              </a:ext>
            </a:extLst>
          </p:cNvPr>
          <p:cNvGrpSpPr/>
          <p:nvPr/>
        </p:nvGrpSpPr>
        <p:grpSpPr>
          <a:xfrm>
            <a:off x="612726" y="2869079"/>
            <a:ext cx="10966548" cy="3194800"/>
            <a:chOff x="579910" y="3118707"/>
            <a:chExt cx="10966548" cy="3194800"/>
          </a:xfrm>
        </p:grpSpPr>
        <p:sp>
          <p:nvSpPr>
            <p:cNvPr id="33" name="Rectangle 32">
              <a:extLst>
                <a:ext uri="{FF2B5EF4-FFF2-40B4-BE49-F238E27FC236}">
                  <a16:creationId xmlns:a16="http://schemas.microsoft.com/office/drawing/2014/main" id="{4604B766-1251-4599-BD04-A5E57C49D4ED}"/>
                </a:ext>
              </a:extLst>
            </p:cNvPr>
            <p:cNvSpPr/>
            <p:nvPr/>
          </p:nvSpPr>
          <p:spPr>
            <a:xfrm>
              <a:off x="8658050" y="3275976"/>
              <a:ext cx="2888408" cy="3037531"/>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2" name="Rectangle 31">
              <a:extLst>
                <a:ext uri="{FF2B5EF4-FFF2-40B4-BE49-F238E27FC236}">
                  <a16:creationId xmlns:a16="http://schemas.microsoft.com/office/drawing/2014/main" id="{3837BC72-FED7-4DF8-93DE-1686F0456F73}"/>
                </a:ext>
              </a:extLst>
            </p:cNvPr>
            <p:cNvSpPr/>
            <p:nvPr/>
          </p:nvSpPr>
          <p:spPr>
            <a:xfrm>
              <a:off x="4651797" y="3275976"/>
              <a:ext cx="2888408" cy="3037531"/>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1" name="Rectangle 30">
              <a:extLst>
                <a:ext uri="{FF2B5EF4-FFF2-40B4-BE49-F238E27FC236}">
                  <a16:creationId xmlns:a16="http://schemas.microsoft.com/office/drawing/2014/main" id="{45FFE133-5804-4D88-B7C0-2A898AD8F474}"/>
                </a:ext>
              </a:extLst>
            </p:cNvPr>
            <p:cNvSpPr/>
            <p:nvPr/>
          </p:nvSpPr>
          <p:spPr>
            <a:xfrm>
              <a:off x="579910" y="3351232"/>
              <a:ext cx="3260246" cy="2962275"/>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A4A21B62-9CAF-4893-AE0D-6AE26B6A259B}"/>
                    </a:ext>
                  </a:extLst>
                </p:cNvPr>
                <p:cNvSpPr/>
                <p:nvPr/>
              </p:nvSpPr>
              <p:spPr>
                <a:xfrm>
                  <a:off x="1062239" y="3803540"/>
                  <a:ext cx="2295591" cy="46505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fr-FR" sz="2400" b="1" i="1" dirty="0" smtClean="0">
                                <a:latin typeface="Cambria Math" panose="02040503050406030204" pitchFamily="18" charset="0"/>
                              </a:rPr>
                            </m:ctrlPr>
                          </m:sSubPr>
                          <m:e>
                            <m:d>
                              <m:dPr>
                                <m:begChr m:val="{"/>
                                <m:endChr m:val="}"/>
                                <m:ctrlPr>
                                  <a:rPr lang="fr-FR" sz="2400" b="1" i="1" dirty="0" smtClean="0">
                                    <a:latin typeface="Cambria Math" panose="02040503050406030204" pitchFamily="18" charset="0"/>
                                  </a:rPr>
                                </m:ctrlPr>
                              </m:dPr>
                              <m:e>
                                <m:r>
                                  <a:rPr lang="fr-FR" sz="2400" b="1" i="1" dirty="0" err="1" smtClean="0">
                                    <a:latin typeface="Cambria Math" panose="02040503050406030204" pitchFamily="18" charset="0"/>
                                  </a:rPr>
                                  <m:t>𝒈</m:t>
                                </m:r>
                                <m:r>
                                  <a:rPr lang="fr-FR" sz="2400" b="1" i="1" dirty="0" err="1" smtClean="0">
                                    <a:latin typeface="Cambria Math" panose="02040503050406030204" pitchFamily="18" charset="0"/>
                                  </a:rPr>
                                  <m:t>,</m:t>
                                </m:r>
                                <m:r>
                                  <a:rPr lang="fr-FR" sz="2400" b="1" i="1" dirty="0" err="1" smtClean="0">
                                    <a:latin typeface="Cambria Math" panose="02040503050406030204" pitchFamily="18" charset="0"/>
                                  </a:rPr>
                                  <m:t>𝒎</m:t>
                                </m:r>
                                <m:r>
                                  <a:rPr lang="fr-FR" sz="2400" b="1" i="1" dirty="0" err="1" smtClean="0">
                                    <a:latin typeface="Cambria Math" panose="02040503050406030204" pitchFamily="18" charset="0"/>
                                  </a:rPr>
                                  <m:t>,</m:t>
                                </m:r>
                                <m:r>
                                  <a:rPr lang="fr-FR" sz="2400" b="1" i="1" dirty="0" err="1" smtClean="0">
                                    <a:latin typeface="Cambria Math" panose="02040503050406030204" pitchFamily="18" charset="0"/>
                                  </a:rPr>
                                  <m:t>𝒃</m:t>
                                </m:r>
                                <m:r>
                                  <a:rPr lang="fr-FR" sz="2400" b="1" i="1" dirty="0" err="1" smtClean="0">
                                    <a:latin typeface="Cambria Math" panose="02040503050406030204" pitchFamily="18" charset="0"/>
                                  </a:rPr>
                                  <m:t>,</m:t>
                                </m:r>
                                <m:r>
                                  <a:rPr lang="fr-FR" sz="2400" b="1" i="1" dirty="0" err="1" smtClean="0">
                                    <a:latin typeface="Cambria Math" panose="02040503050406030204" pitchFamily="18" charset="0"/>
                                  </a:rPr>
                                  <m:t>𝒇</m:t>
                                </m:r>
                              </m:e>
                            </m:d>
                          </m:e>
                          <m:sub>
                            <m:r>
                              <a:rPr lang="fr-FR" sz="2400" b="0" i="1" dirty="0" smtClean="0">
                                <a:latin typeface="Cambria Math" panose="02040503050406030204" pitchFamily="18" charset="0"/>
                              </a:rPr>
                              <m:t>1</m:t>
                            </m:r>
                          </m:sub>
                        </m:sSub>
                      </m:oMath>
                    </m:oMathPara>
                  </a14:m>
                  <a:endParaRPr lang="fr-FR" sz="2400" b="1" dirty="0"/>
                </a:p>
              </p:txBody>
            </p:sp>
          </mc:Choice>
          <mc:Fallback xmlns="">
            <p:sp>
              <p:nvSpPr>
                <p:cNvPr id="3" name="Rectangle 2">
                  <a:extLst>
                    <a:ext uri="{FF2B5EF4-FFF2-40B4-BE49-F238E27FC236}">
                      <a16:creationId xmlns:a16="http://schemas.microsoft.com/office/drawing/2014/main" id="{A4A21B62-9CAF-4893-AE0D-6AE26B6A259B}"/>
                    </a:ext>
                  </a:extLst>
                </p:cNvPr>
                <p:cNvSpPr>
                  <a:spLocks noRot="1" noChangeAspect="1" noMove="1" noResize="1" noEditPoints="1" noAdjustHandles="1" noChangeArrowheads="1" noChangeShapeType="1" noTextEdit="1"/>
                </p:cNvSpPr>
                <p:nvPr/>
              </p:nvSpPr>
              <p:spPr>
                <a:xfrm>
                  <a:off x="1062239" y="3803540"/>
                  <a:ext cx="2295591" cy="465050"/>
                </a:xfrm>
                <a:prstGeom prst="rect">
                  <a:avLst/>
                </a:prstGeom>
                <a:blipFill>
                  <a:blip r:embed="rId2"/>
                  <a:stretch>
                    <a:fillRect b="-15000"/>
                  </a:stretch>
                </a:blipFill>
              </p:spPr>
              <p:txBody>
                <a:bodyPr/>
                <a:lstStyle/>
                <a:p>
                  <a:r>
                    <a:rPr lang="fr-FR">
                      <a:noFill/>
                    </a:rPr>
                    <a:t> </a:t>
                  </a:r>
                </a:p>
              </p:txBody>
            </p:sp>
          </mc:Fallback>
        </mc:AlternateContent>
        <p:sp>
          <p:nvSpPr>
            <p:cNvPr id="6" name="Rectangle 5">
              <a:extLst>
                <a:ext uri="{FF2B5EF4-FFF2-40B4-BE49-F238E27FC236}">
                  <a16:creationId xmlns:a16="http://schemas.microsoft.com/office/drawing/2014/main" id="{8FF8E16F-29B4-43F8-9F52-3351D2ED342D}"/>
                </a:ext>
              </a:extLst>
            </p:cNvPr>
            <p:cNvSpPr/>
            <p:nvPr/>
          </p:nvSpPr>
          <p:spPr>
            <a:xfrm>
              <a:off x="5042541" y="4612080"/>
              <a:ext cx="1975569" cy="68939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fr-FR" sz="2400" b="1" dirty="0"/>
                <a:t>FEM/CFD/FSI </a:t>
              </a:r>
            </a:p>
          </p:txBody>
        </p:sp>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C76973C7-A613-4702-A27C-28E4FCE43CCC}"/>
                    </a:ext>
                  </a:extLst>
                </p:cNvPr>
                <p:cNvSpPr/>
                <p:nvPr/>
              </p:nvSpPr>
              <p:spPr>
                <a:xfrm>
                  <a:off x="1062239" y="4426309"/>
                  <a:ext cx="2295591" cy="46505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fr-FR" sz="2400" b="1" i="1" dirty="0" smtClean="0">
                                <a:latin typeface="Cambria Math" panose="02040503050406030204" pitchFamily="18" charset="0"/>
                              </a:rPr>
                            </m:ctrlPr>
                          </m:sSubPr>
                          <m:e>
                            <m:d>
                              <m:dPr>
                                <m:begChr m:val="{"/>
                                <m:endChr m:val="}"/>
                                <m:ctrlPr>
                                  <a:rPr lang="fr-FR" sz="2400" b="1" i="1" dirty="0" smtClean="0">
                                    <a:latin typeface="Cambria Math" panose="02040503050406030204" pitchFamily="18" charset="0"/>
                                  </a:rPr>
                                </m:ctrlPr>
                              </m:dPr>
                              <m:e>
                                <m:r>
                                  <a:rPr lang="fr-FR" sz="2400" b="1" i="1" dirty="0" err="1" smtClean="0">
                                    <a:latin typeface="Cambria Math" panose="02040503050406030204" pitchFamily="18" charset="0"/>
                                  </a:rPr>
                                  <m:t>𝒈</m:t>
                                </m:r>
                                <m:r>
                                  <a:rPr lang="fr-FR" sz="2400" b="1" i="1" dirty="0" err="1" smtClean="0">
                                    <a:latin typeface="Cambria Math" panose="02040503050406030204" pitchFamily="18" charset="0"/>
                                  </a:rPr>
                                  <m:t>,</m:t>
                                </m:r>
                                <m:r>
                                  <a:rPr lang="fr-FR" sz="2400" b="1" i="1" dirty="0" err="1" smtClean="0">
                                    <a:latin typeface="Cambria Math" panose="02040503050406030204" pitchFamily="18" charset="0"/>
                                  </a:rPr>
                                  <m:t>𝒎</m:t>
                                </m:r>
                                <m:r>
                                  <a:rPr lang="fr-FR" sz="2400" b="1" i="1" dirty="0" err="1" smtClean="0">
                                    <a:latin typeface="Cambria Math" panose="02040503050406030204" pitchFamily="18" charset="0"/>
                                  </a:rPr>
                                  <m:t>,</m:t>
                                </m:r>
                                <m:r>
                                  <a:rPr lang="fr-FR" sz="2400" b="1" i="1" dirty="0" err="1" smtClean="0">
                                    <a:latin typeface="Cambria Math" panose="02040503050406030204" pitchFamily="18" charset="0"/>
                                  </a:rPr>
                                  <m:t>𝒃</m:t>
                                </m:r>
                                <m:r>
                                  <a:rPr lang="fr-FR" sz="2400" b="1" i="1" dirty="0" err="1" smtClean="0">
                                    <a:latin typeface="Cambria Math" panose="02040503050406030204" pitchFamily="18" charset="0"/>
                                  </a:rPr>
                                  <m:t>,</m:t>
                                </m:r>
                                <m:r>
                                  <a:rPr lang="fr-FR" sz="2400" b="1" i="1" dirty="0" err="1" smtClean="0">
                                    <a:latin typeface="Cambria Math" panose="02040503050406030204" pitchFamily="18" charset="0"/>
                                  </a:rPr>
                                  <m:t>𝒇</m:t>
                                </m:r>
                              </m:e>
                            </m:d>
                          </m:e>
                          <m:sub>
                            <m:r>
                              <a:rPr lang="fr-FR" sz="2400" b="0" i="1" dirty="0" smtClean="0">
                                <a:latin typeface="Cambria Math" panose="02040503050406030204" pitchFamily="18" charset="0"/>
                              </a:rPr>
                              <m:t>2</m:t>
                            </m:r>
                          </m:sub>
                        </m:sSub>
                      </m:oMath>
                    </m:oMathPara>
                  </a14:m>
                  <a:endParaRPr lang="fr-FR" sz="2400" b="1" dirty="0"/>
                </a:p>
              </p:txBody>
            </p:sp>
          </mc:Choice>
          <mc:Fallback xmlns="">
            <p:sp>
              <p:nvSpPr>
                <p:cNvPr id="7" name="Rectangle 6">
                  <a:extLst>
                    <a:ext uri="{FF2B5EF4-FFF2-40B4-BE49-F238E27FC236}">
                      <a16:creationId xmlns:a16="http://schemas.microsoft.com/office/drawing/2014/main" id="{C76973C7-A613-4702-A27C-28E4FCE43CCC}"/>
                    </a:ext>
                  </a:extLst>
                </p:cNvPr>
                <p:cNvSpPr>
                  <a:spLocks noRot="1" noChangeAspect="1" noMove="1" noResize="1" noEditPoints="1" noAdjustHandles="1" noChangeArrowheads="1" noChangeShapeType="1" noTextEdit="1"/>
                </p:cNvSpPr>
                <p:nvPr/>
              </p:nvSpPr>
              <p:spPr>
                <a:xfrm>
                  <a:off x="1062239" y="4426309"/>
                  <a:ext cx="2295591" cy="465050"/>
                </a:xfrm>
                <a:prstGeom prst="rect">
                  <a:avLst/>
                </a:prstGeom>
                <a:blipFill>
                  <a:blip r:embed="rId3"/>
                  <a:stretch>
                    <a:fillRect b="-15000"/>
                  </a:stretch>
                </a:blipFill>
              </p:spPr>
              <p:txBody>
                <a:bodyPr/>
                <a:lstStyle/>
                <a:p>
                  <a:r>
                    <a:rPr lang="fr-FR">
                      <a:noFill/>
                    </a:rPr>
                    <a:t> </a:t>
                  </a:r>
                </a:p>
              </p:txBody>
            </p:sp>
          </mc:Fallback>
        </mc:AlternateContent>
        <p:sp>
          <p:nvSpPr>
            <p:cNvPr id="8" name="Rectangle 7">
              <a:extLst>
                <a:ext uri="{FF2B5EF4-FFF2-40B4-BE49-F238E27FC236}">
                  <a16:creationId xmlns:a16="http://schemas.microsoft.com/office/drawing/2014/main" id="{58973F71-34FF-46D0-AC40-BFE93629AB77}"/>
                </a:ext>
              </a:extLst>
            </p:cNvPr>
            <p:cNvSpPr/>
            <p:nvPr/>
          </p:nvSpPr>
          <p:spPr>
            <a:xfrm>
              <a:off x="1062239" y="5049078"/>
              <a:ext cx="2295591" cy="46505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fr-FR" sz="2400" b="1" dirty="0"/>
                <a:t>…</a:t>
              </a:r>
            </a:p>
          </p:txBody>
        </p:sp>
        <p:sp>
          <p:nvSpPr>
            <p:cNvPr id="9" name="Rectangle 8">
              <a:extLst>
                <a:ext uri="{FF2B5EF4-FFF2-40B4-BE49-F238E27FC236}">
                  <a16:creationId xmlns:a16="http://schemas.microsoft.com/office/drawing/2014/main" id="{DF8F5181-914F-4AE5-B22C-86D4F31BA3FE}"/>
                </a:ext>
              </a:extLst>
            </p:cNvPr>
            <p:cNvSpPr/>
            <p:nvPr/>
          </p:nvSpPr>
          <p:spPr>
            <a:xfrm>
              <a:off x="938107" y="3124201"/>
              <a:ext cx="2543855" cy="46505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t>INPUTS</a:t>
              </a:r>
            </a:p>
          </p:txBody>
        </p:sp>
        <p:sp>
          <p:nvSpPr>
            <p:cNvPr id="12" name="Rectangle 11">
              <a:extLst>
                <a:ext uri="{FF2B5EF4-FFF2-40B4-BE49-F238E27FC236}">
                  <a16:creationId xmlns:a16="http://schemas.microsoft.com/office/drawing/2014/main" id="{5FCBDE40-E15C-46C4-BE7C-7083A99D7D25}"/>
                </a:ext>
              </a:extLst>
            </p:cNvPr>
            <p:cNvSpPr/>
            <p:nvPr/>
          </p:nvSpPr>
          <p:spPr>
            <a:xfrm>
              <a:off x="8834170" y="3118707"/>
              <a:ext cx="2543855" cy="46505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t>OUTPUT</a:t>
              </a:r>
            </a:p>
          </p:txBody>
        </p:sp>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37F52A47-2829-495F-B5C6-6CC1140A06E9}"/>
                    </a:ext>
                  </a:extLst>
                </p:cNvPr>
                <p:cNvSpPr/>
                <p:nvPr/>
              </p:nvSpPr>
              <p:spPr>
                <a:xfrm>
                  <a:off x="1062238" y="5671845"/>
                  <a:ext cx="2295591" cy="46505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fr-FR" sz="2400" b="1" i="1" dirty="0" smtClean="0">
                                <a:latin typeface="Cambria Math" panose="02040503050406030204" pitchFamily="18" charset="0"/>
                              </a:rPr>
                            </m:ctrlPr>
                          </m:sSubPr>
                          <m:e>
                            <m:d>
                              <m:dPr>
                                <m:begChr m:val="{"/>
                                <m:endChr m:val="}"/>
                                <m:ctrlPr>
                                  <a:rPr lang="fr-FR" sz="2400" b="1" i="1" dirty="0" smtClean="0">
                                    <a:latin typeface="Cambria Math" panose="02040503050406030204" pitchFamily="18" charset="0"/>
                                  </a:rPr>
                                </m:ctrlPr>
                              </m:dPr>
                              <m:e>
                                <m:r>
                                  <a:rPr lang="fr-FR" sz="2400" b="1" i="1" dirty="0" err="1" smtClean="0">
                                    <a:latin typeface="Cambria Math" panose="02040503050406030204" pitchFamily="18" charset="0"/>
                                  </a:rPr>
                                  <m:t>𝒈</m:t>
                                </m:r>
                                <m:r>
                                  <a:rPr lang="fr-FR" sz="2400" b="1" i="1" dirty="0" err="1" smtClean="0">
                                    <a:latin typeface="Cambria Math" panose="02040503050406030204" pitchFamily="18" charset="0"/>
                                  </a:rPr>
                                  <m:t>,</m:t>
                                </m:r>
                                <m:r>
                                  <a:rPr lang="fr-FR" sz="2400" b="1" i="1" dirty="0" err="1" smtClean="0">
                                    <a:latin typeface="Cambria Math" panose="02040503050406030204" pitchFamily="18" charset="0"/>
                                  </a:rPr>
                                  <m:t>𝒎</m:t>
                                </m:r>
                                <m:r>
                                  <a:rPr lang="fr-FR" sz="2400" b="1" i="1" dirty="0" err="1" smtClean="0">
                                    <a:latin typeface="Cambria Math" panose="02040503050406030204" pitchFamily="18" charset="0"/>
                                  </a:rPr>
                                  <m:t>,</m:t>
                                </m:r>
                                <m:r>
                                  <a:rPr lang="fr-FR" sz="2400" b="1" i="1" dirty="0" err="1" smtClean="0">
                                    <a:latin typeface="Cambria Math" panose="02040503050406030204" pitchFamily="18" charset="0"/>
                                  </a:rPr>
                                  <m:t>𝒃</m:t>
                                </m:r>
                                <m:r>
                                  <a:rPr lang="fr-FR" sz="2400" b="1" i="1" dirty="0" err="1" smtClean="0">
                                    <a:latin typeface="Cambria Math" panose="02040503050406030204" pitchFamily="18" charset="0"/>
                                  </a:rPr>
                                  <m:t>,</m:t>
                                </m:r>
                                <m:r>
                                  <a:rPr lang="fr-FR" sz="2400" b="1" i="1" dirty="0" err="1" smtClean="0">
                                    <a:latin typeface="Cambria Math" panose="02040503050406030204" pitchFamily="18" charset="0"/>
                                  </a:rPr>
                                  <m:t>𝒇</m:t>
                                </m:r>
                              </m:e>
                            </m:d>
                          </m:e>
                          <m:sub>
                            <m:sSub>
                              <m:sSubPr>
                                <m:ctrlPr>
                                  <a:rPr lang="fr-FR" sz="2400" i="1" dirty="0" smtClean="0">
                                    <a:latin typeface="Cambria Math" panose="02040503050406030204" pitchFamily="18" charset="0"/>
                                  </a:rPr>
                                </m:ctrlPr>
                              </m:sSubPr>
                              <m:e>
                                <m:r>
                                  <a:rPr lang="fr-FR" sz="2400" b="0" i="1" dirty="0" smtClean="0">
                                    <a:latin typeface="Cambria Math" panose="02040503050406030204" pitchFamily="18" charset="0"/>
                                  </a:rPr>
                                  <m:t>𝑁</m:t>
                                </m:r>
                              </m:e>
                              <m:sub>
                                <m:r>
                                  <a:rPr lang="fr-FR" sz="2400" b="0" i="1" dirty="0" smtClean="0">
                                    <a:latin typeface="Cambria Math" panose="02040503050406030204" pitchFamily="18" charset="0"/>
                                  </a:rPr>
                                  <m:t>𝑆</m:t>
                                </m:r>
                              </m:sub>
                            </m:sSub>
                          </m:sub>
                        </m:sSub>
                      </m:oMath>
                    </m:oMathPara>
                  </a14:m>
                  <a:endParaRPr lang="fr-FR" sz="2400" b="1" dirty="0"/>
                </a:p>
              </p:txBody>
            </p:sp>
          </mc:Choice>
          <mc:Fallback xmlns="">
            <p:sp>
              <p:nvSpPr>
                <p:cNvPr id="15" name="Rectangle 14">
                  <a:extLst>
                    <a:ext uri="{FF2B5EF4-FFF2-40B4-BE49-F238E27FC236}">
                      <a16:creationId xmlns:a16="http://schemas.microsoft.com/office/drawing/2014/main" id="{37F52A47-2829-495F-B5C6-6CC1140A06E9}"/>
                    </a:ext>
                  </a:extLst>
                </p:cNvPr>
                <p:cNvSpPr>
                  <a:spLocks noRot="1" noChangeAspect="1" noMove="1" noResize="1" noEditPoints="1" noAdjustHandles="1" noChangeArrowheads="1" noChangeShapeType="1" noTextEdit="1"/>
                </p:cNvSpPr>
                <p:nvPr/>
              </p:nvSpPr>
              <p:spPr>
                <a:xfrm>
                  <a:off x="1062238" y="5671845"/>
                  <a:ext cx="2295591" cy="465050"/>
                </a:xfrm>
                <a:prstGeom prst="rect">
                  <a:avLst/>
                </a:prstGeom>
                <a:blipFill>
                  <a:blip r:embed="rId4"/>
                  <a:stretch>
                    <a:fillRect b="-11111"/>
                  </a:stretch>
                </a:blipFill>
              </p:spPr>
              <p:txBody>
                <a:bodyPr/>
                <a:lstStyle/>
                <a:p>
                  <a:r>
                    <a:rPr lang="fr-FR">
                      <a:noFill/>
                    </a:rPr>
                    <a:t> </a:t>
                  </a:r>
                </a:p>
              </p:txBody>
            </p:sp>
          </mc:Fallback>
        </mc:AlternateContent>
        <p:sp>
          <p:nvSpPr>
            <p:cNvPr id="18" name="Rectangle 17">
              <a:extLst>
                <a:ext uri="{FF2B5EF4-FFF2-40B4-BE49-F238E27FC236}">
                  <a16:creationId xmlns:a16="http://schemas.microsoft.com/office/drawing/2014/main" id="{B0CA5C9C-D940-49F3-94CC-A4E3284D06AA}"/>
                </a:ext>
              </a:extLst>
            </p:cNvPr>
            <p:cNvSpPr/>
            <p:nvPr/>
          </p:nvSpPr>
          <p:spPr>
            <a:xfrm>
              <a:off x="4753254" y="3118707"/>
              <a:ext cx="2685491" cy="46505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t>GOVERNING EQUATIONS</a:t>
              </a:r>
            </a:p>
          </p:txBody>
        </p:sp>
      </p:grpSp>
      <mc:AlternateContent xmlns:mc="http://schemas.openxmlformats.org/markup-compatibility/2006" xmlns:a14="http://schemas.microsoft.com/office/drawing/2010/main">
        <mc:Choice Requires="a14">
          <p:sp>
            <p:nvSpPr>
              <p:cNvPr id="30" name="Rectangle 29">
                <a:extLst>
                  <a:ext uri="{FF2B5EF4-FFF2-40B4-BE49-F238E27FC236}">
                    <a16:creationId xmlns:a16="http://schemas.microsoft.com/office/drawing/2014/main" id="{7C62C7FD-0F27-4C61-8FB6-EF614D5D59D8}"/>
                  </a:ext>
                </a:extLst>
              </p:cNvPr>
              <p:cNvSpPr/>
              <p:nvPr/>
            </p:nvSpPr>
            <p:spPr>
              <a:xfrm>
                <a:off x="8997552" y="3562072"/>
                <a:ext cx="2295591" cy="46505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fr-FR" sz="2400" b="1" dirty="0"/>
                  <a:t>Snapshot: </a:t>
                </a:r>
                <a14:m>
                  <m:oMath xmlns:m="http://schemas.openxmlformats.org/officeDocument/2006/math">
                    <m:sSub>
                      <m:sSubPr>
                        <m:ctrlPr>
                          <a:rPr lang="fr-FR" sz="2400" i="1" dirty="0" smtClean="0">
                            <a:latin typeface="Cambria Math" panose="02040503050406030204" pitchFamily="18" charset="0"/>
                          </a:rPr>
                        </m:ctrlPr>
                      </m:sSubPr>
                      <m:e>
                        <m:r>
                          <a:rPr lang="fr-FR" sz="2400" b="0" i="1" dirty="0" smtClean="0">
                            <a:latin typeface="Cambria Math" panose="02040503050406030204" pitchFamily="18" charset="0"/>
                          </a:rPr>
                          <m:t>𝑠</m:t>
                        </m:r>
                      </m:e>
                      <m:sub>
                        <m:r>
                          <a:rPr lang="fr-FR" sz="2400" b="0" i="1" dirty="0">
                            <a:latin typeface="Cambria Math" panose="02040503050406030204" pitchFamily="18" charset="0"/>
                          </a:rPr>
                          <m:t>h𝑓</m:t>
                        </m:r>
                        <m:r>
                          <a:rPr lang="fr-FR" sz="2400" b="0" i="1" dirty="0">
                            <a:latin typeface="Cambria Math" panose="02040503050406030204" pitchFamily="18" charset="0"/>
                          </a:rPr>
                          <m:t>,1</m:t>
                        </m:r>
                      </m:sub>
                    </m:sSub>
                  </m:oMath>
                </a14:m>
                <a:endParaRPr lang="fr-FR" sz="2400" dirty="0"/>
              </a:p>
            </p:txBody>
          </p:sp>
        </mc:Choice>
        <mc:Fallback xmlns="">
          <p:sp>
            <p:nvSpPr>
              <p:cNvPr id="30" name="Rectangle 29">
                <a:extLst>
                  <a:ext uri="{FF2B5EF4-FFF2-40B4-BE49-F238E27FC236}">
                    <a16:creationId xmlns:a16="http://schemas.microsoft.com/office/drawing/2014/main" id="{7C62C7FD-0F27-4C61-8FB6-EF614D5D59D8}"/>
                  </a:ext>
                </a:extLst>
              </p:cNvPr>
              <p:cNvSpPr>
                <a:spLocks noRot="1" noChangeAspect="1" noMove="1" noResize="1" noEditPoints="1" noAdjustHandles="1" noChangeArrowheads="1" noChangeShapeType="1" noTextEdit="1"/>
              </p:cNvSpPr>
              <p:nvPr/>
            </p:nvSpPr>
            <p:spPr>
              <a:xfrm>
                <a:off x="8997552" y="3562072"/>
                <a:ext cx="2295591" cy="465050"/>
              </a:xfrm>
              <a:prstGeom prst="rect">
                <a:avLst/>
              </a:prstGeom>
              <a:blipFill>
                <a:blip r:embed="rId5"/>
                <a:stretch>
                  <a:fillRect t="-7407" b="-23457"/>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35" name="Rectangle 34">
                <a:extLst>
                  <a:ext uri="{FF2B5EF4-FFF2-40B4-BE49-F238E27FC236}">
                    <a16:creationId xmlns:a16="http://schemas.microsoft.com/office/drawing/2014/main" id="{2720180A-E74F-434E-8112-1726874D349F}"/>
                  </a:ext>
                </a:extLst>
              </p:cNvPr>
              <p:cNvSpPr/>
              <p:nvPr/>
            </p:nvSpPr>
            <p:spPr>
              <a:xfrm>
                <a:off x="8997552" y="4184841"/>
                <a:ext cx="2295591" cy="46505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fr-FR" sz="2400" b="1" i="1" dirty="0" smtClean="0">
                              <a:latin typeface="Cambria Math" panose="02040503050406030204" pitchFamily="18" charset="0"/>
                            </a:rPr>
                          </m:ctrlPr>
                        </m:sSubPr>
                        <m:e>
                          <m:r>
                            <a:rPr lang="fr-FR" sz="2400" b="1" i="1" dirty="0" smtClean="0">
                              <a:latin typeface="Cambria Math" panose="02040503050406030204" pitchFamily="18" charset="0"/>
                            </a:rPr>
                            <m:t>𝒔</m:t>
                          </m:r>
                        </m:e>
                        <m:sub>
                          <m:r>
                            <a:rPr lang="fr-FR" sz="2400" i="1" dirty="0">
                              <a:latin typeface="Cambria Math" panose="02040503050406030204" pitchFamily="18" charset="0"/>
                            </a:rPr>
                            <m:t>h𝑓</m:t>
                          </m:r>
                          <m:r>
                            <a:rPr lang="fr-FR" sz="2400" i="1" dirty="0">
                              <a:latin typeface="Cambria Math" panose="02040503050406030204" pitchFamily="18" charset="0"/>
                            </a:rPr>
                            <m:t>,2</m:t>
                          </m:r>
                        </m:sub>
                      </m:sSub>
                    </m:oMath>
                  </m:oMathPara>
                </a14:m>
                <a:endParaRPr lang="fr-FR" sz="2400" b="1" dirty="0"/>
              </a:p>
            </p:txBody>
          </p:sp>
        </mc:Choice>
        <mc:Fallback xmlns="">
          <p:sp>
            <p:nvSpPr>
              <p:cNvPr id="35" name="Rectangle 34">
                <a:extLst>
                  <a:ext uri="{FF2B5EF4-FFF2-40B4-BE49-F238E27FC236}">
                    <a16:creationId xmlns:a16="http://schemas.microsoft.com/office/drawing/2014/main" id="{2720180A-E74F-434E-8112-1726874D349F}"/>
                  </a:ext>
                </a:extLst>
              </p:cNvPr>
              <p:cNvSpPr>
                <a:spLocks noRot="1" noChangeAspect="1" noMove="1" noResize="1" noEditPoints="1" noAdjustHandles="1" noChangeArrowheads="1" noChangeShapeType="1" noTextEdit="1"/>
              </p:cNvSpPr>
              <p:nvPr/>
            </p:nvSpPr>
            <p:spPr>
              <a:xfrm>
                <a:off x="8997552" y="4184841"/>
                <a:ext cx="2295591" cy="465050"/>
              </a:xfrm>
              <a:prstGeom prst="rect">
                <a:avLst/>
              </a:prstGeom>
              <a:blipFill>
                <a:blip r:embed="rId6"/>
                <a:stretch>
                  <a:fillRect b="-12346"/>
                </a:stretch>
              </a:blipFill>
            </p:spPr>
            <p:txBody>
              <a:bodyPr/>
              <a:lstStyle/>
              <a:p>
                <a:r>
                  <a:rPr lang="fr-FR">
                    <a:noFill/>
                  </a:rPr>
                  <a:t> </a:t>
                </a:r>
              </a:p>
            </p:txBody>
          </p:sp>
        </mc:Fallback>
      </mc:AlternateContent>
      <p:sp>
        <p:nvSpPr>
          <p:cNvPr id="36" name="Rectangle 35">
            <a:extLst>
              <a:ext uri="{FF2B5EF4-FFF2-40B4-BE49-F238E27FC236}">
                <a16:creationId xmlns:a16="http://schemas.microsoft.com/office/drawing/2014/main" id="{8E6695F3-26D0-4C76-BB3B-92DF1B8DF541}"/>
              </a:ext>
            </a:extLst>
          </p:cNvPr>
          <p:cNvSpPr/>
          <p:nvPr/>
        </p:nvSpPr>
        <p:spPr>
          <a:xfrm>
            <a:off x="8997552" y="4807610"/>
            <a:ext cx="2295591" cy="46505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fr-FR" sz="2400" b="1" dirty="0"/>
              <a:t>…</a:t>
            </a:r>
          </a:p>
        </p:txBody>
      </p:sp>
      <mc:AlternateContent xmlns:mc="http://schemas.openxmlformats.org/markup-compatibility/2006" xmlns:a14="http://schemas.microsoft.com/office/drawing/2010/main">
        <mc:Choice Requires="a14">
          <p:sp>
            <p:nvSpPr>
              <p:cNvPr id="37" name="Rectangle 36">
                <a:extLst>
                  <a:ext uri="{FF2B5EF4-FFF2-40B4-BE49-F238E27FC236}">
                    <a16:creationId xmlns:a16="http://schemas.microsoft.com/office/drawing/2014/main" id="{E01F1D22-6BD2-472D-AAF2-37176677547A}"/>
                  </a:ext>
                </a:extLst>
              </p:cNvPr>
              <p:cNvSpPr/>
              <p:nvPr/>
            </p:nvSpPr>
            <p:spPr>
              <a:xfrm>
                <a:off x="8997552" y="5450596"/>
                <a:ext cx="2295591" cy="46505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fr-FR" sz="2400" b="1" i="1" dirty="0" smtClean="0">
                              <a:latin typeface="Cambria Math" panose="02040503050406030204" pitchFamily="18" charset="0"/>
                            </a:rPr>
                          </m:ctrlPr>
                        </m:sSubPr>
                        <m:e>
                          <m:r>
                            <a:rPr lang="fr-FR" sz="2400" b="1" i="1" dirty="0" smtClean="0">
                              <a:latin typeface="Cambria Math" panose="02040503050406030204" pitchFamily="18" charset="0"/>
                            </a:rPr>
                            <m:t>𝒔</m:t>
                          </m:r>
                        </m:e>
                        <m:sub>
                          <m:sSub>
                            <m:sSubPr>
                              <m:ctrlPr>
                                <a:rPr lang="fr-FR" sz="2400" i="1" dirty="0" smtClean="0">
                                  <a:latin typeface="Cambria Math" panose="02040503050406030204" pitchFamily="18" charset="0"/>
                                </a:rPr>
                              </m:ctrlPr>
                            </m:sSubPr>
                            <m:e>
                              <m:r>
                                <a:rPr lang="fr-FR" sz="2400" b="0" i="1" dirty="0">
                                  <a:latin typeface="Cambria Math" panose="02040503050406030204" pitchFamily="18" charset="0"/>
                                </a:rPr>
                                <m:t>h𝑓</m:t>
                              </m:r>
                              <m:r>
                                <a:rPr lang="fr-FR" sz="2400" b="0" i="1" dirty="0">
                                  <a:latin typeface="Cambria Math" panose="02040503050406030204" pitchFamily="18" charset="0"/>
                                </a:rPr>
                                <m:t>,</m:t>
                              </m:r>
                              <m:r>
                                <a:rPr lang="fr-FR" sz="2400" b="0" i="1" dirty="0" smtClean="0">
                                  <a:latin typeface="Cambria Math" panose="02040503050406030204" pitchFamily="18" charset="0"/>
                                </a:rPr>
                                <m:t>𝑁</m:t>
                              </m:r>
                            </m:e>
                            <m:sub>
                              <m:r>
                                <a:rPr lang="fr-FR" sz="2400" b="0" i="1" dirty="0" smtClean="0">
                                  <a:latin typeface="Cambria Math" panose="02040503050406030204" pitchFamily="18" charset="0"/>
                                </a:rPr>
                                <m:t>𝑆</m:t>
                              </m:r>
                            </m:sub>
                          </m:sSub>
                        </m:sub>
                      </m:sSub>
                    </m:oMath>
                  </m:oMathPara>
                </a14:m>
                <a:endParaRPr lang="fr-FR" sz="2400" b="1" dirty="0"/>
              </a:p>
            </p:txBody>
          </p:sp>
        </mc:Choice>
        <mc:Fallback xmlns="">
          <p:sp>
            <p:nvSpPr>
              <p:cNvPr id="37" name="Rectangle 36">
                <a:extLst>
                  <a:ext uri="{FF2B5EF4-FFF2-40B4-BE49-F238E27FC236}">
                    <a16:creationId xmlns:a16="http://schemas.microsoft.com/office/drawing/2014/main" id="{E01F1D22-6BD2-472D-AAF2-37176677547A}"/>
                  </a:ext>
                </a:extLst>
              </p:cNvPr>
              <p:cNvSpPr>
                <a:spLocks noRot="1" noChangeAspect="1" noMove="1" noResize="1" noEditPoints="1" noAdjustHandles="1" noChangeArrowheads="1" noChangeShapeType="1" noTextEdit="1"/>
              </p:cNvSpPr>
              <p:nvPr/>
            </p:nvSpPr>
            <p:spPr>
              <a:xfrm>
                <a:off x="8997552" y="5450596"/>
                <a:ext cx="2295591" cy="465050"/>
              </a:xfrm>
              <a:prstGeom prst="rect">
                <a:avLst/>
              </a:prstGeom>
              <a:blipFill>
                <a:blip r:embed="rId7"/>
                <a:stretch>
                  <a:fillRect b="-12500"/>
                </a:stretch>
              </a:blipFill>
            </p:spPr>
            <p:txBody>
              <a:bodyPr/>
              <a:lstStyle/>
              <a:p>
                <a:r>
                  <a:rPr lang="fr-FR">
                    <a:noFill/>
                  </a:rPr>
                  <a:t> </a:t>
                </a:r>
              </a:p>
            </p:txBody>
          </p:sp>
        </mc:Fallback>
      </mc:AlternateContent>
      <p:pic>
        <p:nvPicPr>
          <p:cNvPr id="5" name="Image 4">
            <a:extLst>
              <a:ext uri="{FF2B5EF4-FFF2-40B4-BE49-F238E27FC236}">
                <a16:creationId xmlns:a16="http://schemas.microsoft.com/office/drawing/2014/main" id="{67BACAFB-584C-4F70-8B4D-86012F705AF1}"/>
              </a:ext>
            </a:extLst>
          </p:cNvPr>
          <p:cNvPicPr>
            <a:picLocks noChangeAspect="1"/>
          </p:cNvPicPr>
          <p:nvPr/>
        </p:nvPicPr>
        <p:blipFill>
          <a:blip r:embed="rId8"/>
          <a:stretch>
            <a:fillRect/>
          </a:stretch>
        </p:blipFill>
        <p:spPr>
          <a:xfrm>
            <a:off x="8866986" y="3250030"/>
            <a:ext cx="607764" cy="607764"/>
          </a:xfrm>
          <a:prstGeom prst="rect">
            <a:avLst/>
          </a:prstGeom>
        </p:spPr>
      </p:pic>
      <p:cxnSp>
        <p:nvCxnSpPr>
          <p:cNvPr id="41" name="Connecteur : en angle 40">
            <a:extLst>
              <a:ext uri="{FF2B5EF4-FFF2-40B4-BE49-F238E27FC236}">
                <a16:creationId xmlns:a16="http://schemas.microsoft.com/office/drawing/2014/main" id="{44041DED-D24E-44C2-AB05-2000882E02C9}"/>
              </a:ext>
            </a:extLst>
          </p:cNvPr>
          <p:cNvCxnSpPr>
            <a:cxnSpLocks/>
            <a:stCxn id="7" idx="3"/>
            <a:endCxn id="6" idx="1"/>
          </p:cNvCxnSpPr>
          <p:nvPr/>
        </p:nvCxnSpPr>
        <p:spPr>
          <a:xfrm>
            <a:off x="3390646" y="4409206"/>
            <a:ext cx="1684711" cy="297946"/>
          </a:xfrm>
          <a:prstGeom prst="bentConnector3">
            <a:avLst/>
          </a:prstGeom>
          <a:ln w="38100">
            <a:solidFill>
              <a:schemeClr val="bg2">
                <a:lumMod val="90000"/>
              </a:schemeClr>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2" name="Connecteur : en angle 41">
            <a:extLst>
              <a:ext uri="{FF2B5EF4-FFF2-40B4-BE49-F238E27FC236}">
                <a16:creationId xmlns:a16="http://schemas.microsoft.com/office/drawing/2014/main" id="{AA83A294-4818-482D-B028-65072F82A869}"/>
              </a:ext>
            </a:extLst>
          </p:cNvPr>
          <p:cNvCxnSpPr>
            <a:cxnSpLocks/>
            <a:stCxn id="6" idx="3"/>
            <a:endCxn id="35" idx="1"/>
          </p:cNvCxnSpPr>
          <p:nvPr/>
        </p:nvCxnSpPr>
        <p:spPr>
          <a:xfrm flipV="1">
            <a:off x="7050926" y="4417366"/>
            <a:ext cx="1946626" cy="289786"/>
          </a:xfrm>
          <a:prstGeom prst="bentConnector3">
            <a:avLst>
              <a:gd name="adj1" fmla="val 50000"/>
            </a:avLst>
          </a:prstGeom>
          <a:ln w="38100">
            <a:solidFill>
              <a:schemeClr val="bg2">
                <a:lumMod val="90000"/>
              </a:schemeClr>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3" name="Connecteur : en angle 42">
            <a:extLst>
              <a:ext uri="{FF2B5EF4-FFF2-40B4-BE49-F238E27FC236}">
                <a16:creationId xmlns:a16="http://schemas.microsoft.com/office/drawing/2014/main" id="{BDF44872-67DB-4998-A0F1-329866D548D9}"/>
              </a:ext>
            </a:extLst>
          </p:cNvPr>
          <p:cNvCxnSpPr>
            <a:cxnSpLocks/>
            <a:stCxn id="6" idx="3"/>
            <a:endCxn id="36" idx="1"/>
          </p:cNvCxnSpPr>
          <p:nvPr/>
        </p:nvCxnSpPr>
        <p:spPr>
          <a:xfrm>
            <a:off x="7050926" y="4707152"/>
            <a:ext cx="1946626" cy="332983"/>
          </a:xfrm>
          <a:prstGeom prst="bentConnector3">
            <a:avLst>
              <a:gd name="adj1" fmla="val 50000"/>
            </a:avLst>
          </a:prstGeom>
          <a:ln w="38100">
            <a:solidFill>
              <a:schemeClr val="bg2">
                <a:lumMod val="90000"/>
              </a:schemeClr>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4" name="Connecteur : en angle 43">
            <a:extLst>
              <a:ext uri="{FF2B5EF4-FFF2-40B4-BE49-F238E27FC236}">
                <a16:creationId xmlns:a16="http://schemas.microsoft.com/office/drawing/2014/main" id="{6412997E-554E-4EB8-8B9B-FDB8229EC088}"/>
              </a:ext>
            </a:extLst>
          </p:cNvPr>
          <p:cNvCxnSpPr>
            <a:cxnSpLocks/>
            <a:stCxn id="6" idx="3"/>
            <a:endCxn id="37" idx="1"/>
          </p:cNvCxnSpPr>
          <p:nvPr/>
        </p:nvCxnSpPr>
        <p:spPr>
          <a:xfrm>
            <a:off x="7050926" y="4707152"/>
            <a:ext cx="1946626" cy="975969"/>
          </a:xfrm>
          <a:prstGeom prst="bentConnector3">
            <a:avLst>
              <a:gd name="adj1" fmla="val 50000"/>
            </a:avLst>
          </a:prstGeom>
          <a:ln w="38100">
            <a:solidFill>
              <a:schemeClr val="bg2">
                <a:lumMod val="90000"/>
              </a:schemeClr>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6" name="Connecteur : en angle 45">
            <a:extLst>
              <a:ext uri="{FF2B5EF4-FFF2-40B4-BE49-F238E27FC236}">
                <a16:creationId xmlns:a16="http://schemas.microsoft.com/office/drawing/2014/main" id="{B7F887F2-45B6-4C32-848D-EB91AEE460C3}"/>
              </a:ext>
            </a:extLst>
          </p:cNvPr>
          <p:cNvCxnSpPr>
            <a:cxnSpLocks/>
            <a:stCxn id="8" idx="3"/>
            <a:endCxn id="6" idx="1"/>
          </p:cNvCxnSpPr>
          <p:nvPr/>
        </p:nvCxnSpPr>
        <p:spPr>
          <a:xfrm flipV="1">
            <a:off x="3390646" y="4707152"/>
            <a:ext cx="1684711" cy="324823"/>
          </a:xfrm>
          <a:prstGeom prst="bentConnector3">
            <a:avLst>
              <a:gd name="adj1" fmla="val 50000"/>
            </a:avLst>
          </a:prstGeom>
          <a:ln w="38100">
            <a:solidFill>
              <a:schemeClr val="bg2">
                <a:lumMod val="90000"/>
              </a:schemeClr>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9" name="Connecteur : en angle 48">
            <a:extLst>
              <a:ext uri="{FF2B5EF4-FFF2-40B4-BE49-F238E27FC236}">
                <a16:creationId xmlns:a16="http://schemas.microsoft.com/office/drawing/2014/main" id="{B0D42AA5-A9A1-4817-9CA4-AB0C455F7F68}"/>
              </a:ext>
            </a:extLst>
          </p:cNvPr>
          <p:cNvCxnSpPr>
            <a:cxnSpLocks/>
            <a:stCxn id="15" idx="3"/>
          </p:cNvCxnSpPr>
          <p:nvPr/>
        </p:nvCxnSpPr>
        <p:spPr>
          <a:xfrm flipV="1">
            <a:off x="3390645" y="4707152"/>
            <a:ext cx="1684712" cy="947590"/>
          </a:xfrm>
          <a:prstGeom prst="bentConnector3">
            <a:avLst>
              <a:gd name="adj1" fmla="val 50000"/>
            </a:avLst>
          </a:prstGeom>
          <a:ln w="38100">
            <a:solidFill>
              <a:schemeClr val="bg2">
                <a:lumMod val="90000"/>
              </a:schemeClr>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Connecteur : en angle 12">
            <a:extLst>
              <a:ext uri="{FF2B5EF4-FFF2-40B4-BE49-F238E27FC236}">
                <a16:creationId xmlns:a16="http://schemas.microsoft.com/office/drawing/2014/main" id="{16E4F4EF-AB2F-463C-87DD-ADCB5DDDC0C5}"/>
              </a:ext>
            </a:extLst>
          </p:cNvPr>
          <p:cNvCxnSpPr>
            <a:endCxn id="6" idx="1"/>
          </p:cNvCxnSpPr>
          <p:nvPr/>
        </p:nvCxnSpPr>
        <p:spPr>
          <a:xfrm>
            <a:off x="3444187" y="3786437"/>
            <a:ext cx="1631170" cy="920715"/>
          </a:xfrm>
          <a:prstGeom prst="bentConnector3">
            <a:avLst>
              <a:gd name="adj1" fmla="val 48248"/>
            </a:avLst>
          </a:prstGeom>
          <a:ln w="381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Connecteur : en angle 37">
            <a:extLst>
              <a:ext uri="{FF2B5EF4-FFF2-40B4-BE49-F238E27FC236}">
                <a16:creationId xmlns:a16="http://schemas.microsoft.com/office/drawing/2014/main" id="{6FEA8CBD-B4A2-4C56-B5F5-94B108D4FA22}"/>
              </a:ext>
            </a:extLst>
          </p:cNvPr>
          <p:cNvCxnSpPr>
            <a:cxnSpLocks/>
            <a:stCxn id="6" idx="3"/>
          </p:cNvCxnSpPr>
          <p:nvPr/>
        </p:nvCxnSpPr>
        <p:spPr>
          <a:xfrm flipV="1">
            <a:off x="7050926" y="3843574"/>
            <a:ext cx="1946626" cy="863578"/>
          </a:xfrm>
          <a:prstGeom prst="bentConnector3">
            <a:avLst>
              <a:gd name="adj1" fmla="val 50000"/>
            </a:avLst>
          </a:prstGeom>
          <a:ln w="381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569849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Ellipse 46">
            <a:extLst>
              <a:ext uri="{FF2B5EF4-FFF2-40B4-BE49-F238E27FC236}">
                <a16:creationId xmlns:a16="http://schemas.microsoft.com/office/drawing/2014/main" id="{254814E6-6059-469F-8EE3-913AA516F345}"/>
              </a:ext>
            </a:extLst>
          </p:cNvPr>
          <p:cNvSpPr/>
          <p:nvPr/>
        </p:nvSpPr>
        <p:spPr>
          <a:xfrm>
            <a:off x="970922" y="1670284"/>
            <a:ext cx="660400" cy="6223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tIns="0" bIns="0" rtlCol="0" anchor="ctr"/>
          <a:lstStyle/>
          <a:p>
            <a:pPr algn="ctr"/>
            <a:r>
              <a:rPr lang="fr-FR" sz="3600" dirty="0"/>
              <a:t>2</a:t>
            </a:r>
          </a:p>
        </p:txBody>
      </p:sp>
      <p:sp>
        <p:nvSpPr>
          <p:cNvPr id="2" name="Title 2">
            <a:extLst>
              <a:ext uri="{FF2B5EF4-FFF2-40B4-BE49-F238E27FC236}">
                <a16:creationId xmlns:a16="http://schemas.microsoft.com/office/drawing/2014/main" id="{83B06755-9643-4D11-8370-CE7E9853E446}"/>
              </a:ext>
            </a:extLst>
          </p:cNvPr>
          <p:cNvSpPr txBox="1">
            <a:spLocks/>
          </p:cNvSpPr>
          <p:nvPr/>
        </p:nvSpPr>
        <p:spPr>
          <a:xfrm>
            <a:off x="0" y="565217"/>
            <a:ext cx="12192000" cy="577665"/>
          </a:xfrm>
          <a:prstGeom prst="rect">
            <a:avLst/>
          </a:prstGeom>
        </p:spPr>
        <p:txBody>
          <a:bodyPr tIns="72000" bIns="72000" anchor="ctr">
            <a:noAutofit/>
          </a:bodyPr>
          <a:lstStyle>
            <a:lvl1pPr algn="ctr" defTabSz="1219170" rtl="0" eaLnBrk="1" latinLnBrk="0" hangingPunct="1">
              <a:spcBef>
                <a:spcPct val="0"/>
              </a:spcBef>
              <a:buNone/>
              <a:defRPr sz="5867" kern="1200">
                <a:solidFill>
                  <a:schemeClr val="tx1"/>
                </a:solidFill>
                <a:latin typeface="+mj-lt"/>
                <a:ea typeface="+mj-ea"/>
                <a:cs typeface="+mj-cs"/>
              </a:defRPr>
            </a:lvl1pPr>
          </a:lstStyle>
          <a:p>
            <a:r>
              <a:rPr lang="en-US" sz="3200" b="1" dirty="0">
                <a:solidFill>
                  <a:schemeClr val="bg1"/>
                </a:solidFill>
                <a:latin typeface="Arial" panose="020B0604020202020204" pitchFamily="34" charset="0"/>
                <a:ea typeface="Calibri" panose="020F0502020204030204" pitchFamily="34" charset="0"/>
                <a:cs typeface="Arial" panose="020B0604020202020204" pitchFamily="34" charset="0"/>
              </a:rPr>
              <a:t>Offline: Preprocessing </a:t>
            </a:r>
          </a:p>
        </p:txBody>
      </p:sp>
      <p:sp>
        <p:nvSpPr>
          <p:cNvPr id="11" name="ZoneTexte 10">
            <a:extLst>
              <a:ext uri="{FF2B5EF4-FFF2-40B4-BE49-F238E27FC236}">
                <a16:creationId xmlns:a16="http://schemas.microsoft.com/office/drawing/2014/main" id="{A1F42ECC-5489-4359-9067-F65B6C65F491}"/>
              </a:ext>
            </a:extLst>
          </p:cNvPr>
          <p:cNvSpPr txBox="1"/>
          <p:nvPr/>
        </p:nvSpPr>
        <p:spPr>
          <a:xfrm>
            <a:off x="1722921" y="1560525"/>
            <a:ext cx="8746158" cy="830997"/>
          </a:xfrm>
          <a:prstGeom prst="rect">
            <a:avLst/>
          </a:prstGeom>
          <a:noFill/>
          <a:ln/>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en-US" sz="2400" b="1" dirty="0">
                <a:latin typeface="+mj-lt"/>
              </a:rPr>
              <a:t>Generate Data: </a:t>
            </a:r>
            <a:r>
              <a:rPr lang="en-US" sz="2400" dirty="0">
                <a:latin typeface="+mj-lt"/>
              </a:rPr>
              <a:t>Run high-fidelity simulations for various combinations of input parameters.</a:t>
            </a:r>
          </a:p>
        </p:txBody>
      </p:sp>
      <p:sp>
        <p:nvSpPr>
          <p:cNvPr id="24" name="Rectangle 2">
            <a:extLst>
              <a:ext uri="{FF2B5EF4-FFF2-40B4-BE49-F238E27FC236}">
                <a16:creationId xmlns:a16="http://schemas.microsoft.com/office/drawing/2014/main" id="{D5834B4F-61EA-4833-BBDB-AB229ED2B90E}"/>
              </a:ext>
            </a:extLst>
          </p:cNvPr>
          <p:cNvSpPr>
            <a:spLocks noChangeArrowheads="1"/>
          </p:cNvSpPr>
          <p:nvPr/>
        </p:nvSpPr>
        <p:spPr bwMode="auto">
          <a:xfrm>
            <a:off x="2763548" y="3602503"/>
            <a:ext cx="26481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grpSp>
        <p:nvGrpSpPr>
          <p:cNvPr id="34" name="Groupe 33">
            <a:extLst>
              <a:ext uri="{FF2B5EF4-FFF2-40B4-BE49-F238E27FC236}">
                <a16:creationId xmlns:a16="http://schemas.microsoft.com/office/drawing/2014/main" id="{60FAA103-DB59-488E-BA40-FF7A95C067E7}"/>
              </a:ext>
            </a:extLst>
          </p:cNvPr>
          <p:cNvGrpSpPr/>
          <p:nvPr/>
        </p:nvGrpSpPr>
        <p:grpSpPr>
          <a:xfrm>
            <a:off x="612725" y="2877239"/>
            <a:ext cx="10966548" cy="3194800"/>
            <a:chOff x="579910" y="3118707"/>
            <a:chExt cx="10966548" cy="3194800"/>
          </a:xfrm>
        </p:grpSpPr>
        <p:sp>
          <p:nvSpPr>
            <p:cNvPr id="33" name="Rectangle 32">
              <a:extLst>
                <a:ext uri="{FF2B5EF4-FFF2-40B4-BE49-F238E27FC236}">
                  <a16:creationId xmlns:a16="http://schemas.microsoft.com/office/drawing/2014/main" id="{4604B766-1251-4599-BD04-A5E57C49D4ED}"/>
                </a:ext>
              </a:extLst>
            </p:cNvPr>
            <p:cNvSpPr/>
            <p:nvPr/>
          </p:nvSpPr>
          <p:spPr>
            <a:xfrm>
              <a:off x="8658050" y="3275976"/>
              <a:ext cx="2888408" cy="3037531"/>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2" name="Rectangle 31">
              <a:extLst>
                <a:ext uri="{FF2B5EF4-FFF2-40B4-BE49-F238E27FC236}">
                  <a16:creationId xmlns:a16="http://schemas.microsoft.com/office/drawing/2014/main" id="{3837BC72-FED7-4DF8-93DE-1686F0456F73}"/>
                </a:ext>
              </a:extLst>
            </p:cNvPr>
            <p:cNvSpPr/>
            <p:nvPr/>
          </p:nvSpPr>
          <p:spPr>
            <a:xfrm>
              <a:off x="4651797" y="3275976"/>
              <a:ext cx="2888408" cy="3037531"/>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1" name="Rectangle 30">
              <a:extLst>
                <a:ext uri="{FF2B5EF4-FFF2-40B4-BE49-F238E27FC236}">
                  <a16:creationId xmlns:a16="http://schemas.microsoft.com/office/drawing/2014/main" id="{45FFE133-5804-4D88-B7C0-2A898AD8F474}"/>
                </a:ext>
              </a:extLst>
            </p:cNvPr>
            <p:cNvSpPr/>
            <p:nvPr/>
          </p:nvSpPr>
          <p:spPr>
            <a:xfrm>
              <a:off x="579910" y="3351232"/>
              <a:ext cx="3260246" cy="2962275"/>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A4A21B62-9CAF-4893-AE0D-6AE26B6A259B}"/>
                    </a:ext>
                  </a:extLst>
                </p:cNvPr>
                <p:cNvSpPr/>
                <p:nvPr/>
              </p:nvSpPr>
              <p:spPr>
                <a:xfrm>
                  <a:off x="1062239" y="3803540"/>
                  <a:ext cx="2295591" cy="46505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fr-FR" sz="2400" b="1" i="1" dirty="0" smtClean="0">
                                <a:latin typeface="Cambria Math" panose="02040503050406030204" pitchFamily="18" charset="0"/>
                              </a:rPr>
                            </m:ctrlPr>
                          </m:sSubPr>
                          <m:e>
                            <m:d>
                              <m:dPr>
                                <m:begChr m:val="{"/>
                                <m:endChr m:val="}"/>
                                <m:ctrlPr>
                                  <a:rPr lang="fr-FR" sz="2400" b="1" i="1" dirty="0" smtClean="0">
                                    <a:latin typeface="Cambria Math" panose="02040503050406030204" pitchFamily="18" charset="0"/>
                                  </a:rPr>
                                </m:ctrlPr>
                              </m:dPr>
                              <m:e>
                                <m:r>
                                  <a:rPr lang="fr-FR" sz="2400" b="1" i="1" dirty="0" err="1" smtClean="0">
                                    <a:latin typeface="Cambria Math" panose="02040503050406030204" pitchFamily="18" charset="0"/>
                                  </a:rPr>
                                  <m:t>𝒈</m:t>
                                </m:r>
                                <m:r>
                                  <a:rPr lang="fr-FR" sz="2400" b="1" i="1" dirty="0" err="1" smtClean="0">
                                    <a:latin typeface="Cambria Math" panose="02040503050406030204" pitchFamily="18" charset="0"/>
                                  </a:rPr>
                                  <m:t>,</m:t>
                                </m:r>
                                <m:r>
                                  <a:rPr lang="fr-FR" sz="2400" b="1" i="1" dirty="0" err="1" smtClean="0">
                                    <a:latin typeface="Cambria Math" panose="02040503050406030204" pitchFamily="18" charset="0"/>
                                  </a:rPr>
                                  <m:t>𝒎</m:t>
                                </m:r>
                                <m:r>
                                  <a:rPr lang="fr-FR" sz="2400" b="1" i="1" dirty="0" err="1" smtClean="0">
                                    <a:latin typeface="Cambria Math" panose="02040503050406030204" pitchFamily="18" charset="0"/>
                                  </a:rPr>
                                  <m:t>,</m:t>
                                </m:r>
                                <m:r>
                                  <a:rPr lang="fr-FR" sz="2400" b="1" i="1" dirty="0" err="1" smtClean="0">
                                    <a:latin typeface="Cambria Math" panose="02040503050406030204" pitchFamily="18" charset="0"/>
                                  </a:rPr>
                                  <m:t>𝒃</m:t>
                                </m:r>
                                <m:r>
                                  <a:rPr lang="fr-FR" sz="2400" b="1" i="1" dirty="0" err="1" smtClean="0">
                                    <a:latin typeface="Cambria Math" panose="02040503050406030204" pitchFamily="18" charset="0"/>
                                  </a:rPr>
                                  <m:t>,</m:t>
                                </m:r>
                                <m:r>
                                  <a:rPr lang="fr-FR" sz="2400" b="1" i="1" dirty="0" err="1" smtClean="0">
                                    <a:latin typeface="Cambria Math" panose="02040503050406030204" pitchFamily="18" charset="0"/>
                                  </a:rPr>
                                  <m:t>𝒇</m:t>
                                </m:r>
                              </m:e>
                            </m:d>
                          </m:e>
                          <m:sub>
                            <m:r>
                              <a:rPr lang="fr-FR" sz="2400" b="1" i="1" dirty="0" smtClean="0">
                                <a:latin typeface="Cambria Math" panose="02040503050406030204" pitchFamily="18" charset="0"/>
                              </a:rPr>
                              <m:t>𝟏</m:t>
                            </m:r>
                          </m:sub>
                        </m:sSub>
                      </m:oMath>
                    </m:oMathPara>
                  </a14:m>
                  <a:endParaRPr lang="fr-FR" sz="2400" b="1" dirty="0"/>
                </a:p>
              </p:txBody>
            </p:sp>
          </mc:Choice>
          <mc:Fallback xmlns="">
            <p:sp>
              <p:nvSpPr>
                <p:cNvPr id="3" name="Rectangle 2">
                  <a:extLst>
                    <a:ext uri="{FF2B5EF4-FFF2-40B4-BE49-F238E27FC236}">
                      <a16:creationId xmlns:a16="http://schemas.microsoft.com/office/drawing/2014/main" id="{A4A21B62-9CAF-4893-AE0D-6AE26B6A259B}"/>
                    </a:ext>
                  </a:extLst>
                </p:cNvPr>
                <p:cNvSpPr>
                  <a:spLocks noRot="1" noChangeAspect="1" noMove="1" noResize="1" noEditPoints="1" noAdjustHandles="1" noChangeArrowheads="1" noChangeShapeType="1" noTextEdit="1"/>
                </p:cNvSpPr>
                <p:nvPr/>
              </p:nvSpPr>
              <p:spPr>
                <a:xfrm>
                  <a:off x="1062239" y="3803540"/>
                  <a:ext cx="2295591" cy="465050"/>
                </a:xfrm>
                <a:prstGeom prst="rect">
                  <a:avLst/>
                </a:prstGeom>
                <a:blipFill>
                  <a:blip r:embed="rId2"/>
                  <a:stretch>
                    <a:fillRect b="-13580"/>
                  </a:stretch>
                </a:blipFill>
              </p:spPr>
              <p:txBody>
                <a:bodyPr/>
                <a:lstStyle/>
                <a:p>
                  <a:r>
                    <a:rPr lang="fr-FR">
                      <a:noFill/>
                    </a:rPr>
                    <a:t> </a:t>
                  </a:r>
                </a:p>
              </p:txBody>
            </p:sp>
          </mc:Fallback>
        </mc:AlternateContent>
        <p:sp>
          <p:nvSpPr>
            <p:cNvPr id="6" name="Rectangle 5">
              <a:extLst>
                <a:ext uri="{FF2B5EF4-FFF2-40B4-BE49-F238E27FC236}">
                  <a16:creationId xmlns:a16="http://schemas.microsoft.com/office/drawing/2014/main" id="{8FF8E16F-29B4-43F8-9F52-3351D2ED342D}"/>
                </a:ext>
              </a:extLst>
            </p:cNvPr>
            <p:cNvSpPr/>
            <p:nvPr/>
          </p:nvSpPr>
          <p:spPr>
            <a:xfrm>
              <a:off x="5042541" y="4612080"/>
              <a:ext cx="1975569" cy="68939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fr-FR" sz="2400" b="1" dirty="0"/>
                <a:t>FEM</a:t>
              </a:r>
            </a:p>
          </p:txBody>
        </p:sp>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C76973C7-A613-4702-A27C-28E4FCE43CCC}"/>
                    </a:ext>
                  </a:extLst>
                </p:cNvPr>
                <p:cNvSpPr/>
                <p:nvPr/>
              </p:nvSpPr>
              <p:spPr>
                <a:xfrm>
                  <a:off x="1062239" y="4426309"/>
                  <a:ext cx="2295591" cy="46505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fr-FR" sz="2400" b="1" i="1" dirty="0" smtClean="0">
                                <a:latin typeface="Cambria Math" panose="02040503050406030204" pitchFamily="18" charset="0"/>
                              </a:rPr>
                            </m:ctrlPr>
                          </m:sSubPr>
                          <m:e>
                            <m:d>
                              <m:dPr>
                                <m:begChr m:val="{"/>
                                <m:endChr m:val="}"/>
                                <m:ctrlPr>
                                  <a:rPr lang="fr-FR" sz="2400" b="1" i="1" dirty="0" smtClean="0">
                                    <a:latin typeface="Cambria Math" panose="02040503050406030204" pitchFamily="18" charset="0"/>
                                  </a:rPr>
                                </m:ctrlPr>
                              </m:dPr>
                              <m:e>
                                <m:r>
                                  <a:rPr lang="fr-FR" sz="2400" b="1" i="1" dirty="0" err="1" smtClean="0">
                                    <a:latin typeface="Cambria Math" panose="02040503050406030204" pitchFamily="18" charset="0"/>
                                  </a:rPr>
                                  <m:t>𝒈</m:t>
                                </m:r>
                                <m:r>
                                  <a:rPr lang="fr-FR" sz="2400" b="1" i="1" dirty="0" err="1" smtClean="0">
                                    <a:latin typeface="Cambria Math" panose="02040503050406030204" pitchFamily="18" charset="0"/>
                                  </a:rPr>
                                  <m:t>,</m:t>
                                </m:r>
                                <m:r>
                                  <a:rPr lang="fr-FR" sz="2400" b="1" i="1" dirty="0" err="1" smtClean="0">
                                    <a:latin typeface="Cambria Math" panose="02040503050406030204" pitchFamily="18" charset="0"/>
                                  </a:rPr>
                                  <m:t>𝒎</m:t>
                                </m:r>
                                <m:r>
                                  <a:rPr lang="fr-FR" sz="2400" b="1" i="1" dirty="0" err="1" smtClean="0">
                                    <a:latin typeface="Cambria Math" panose="02040503050406030204" pitchFamily="18" charset="0"/>
                                  </a:rPr>
                                  <m:t>,</m:t>
                                </m:r>
                                <m:r>
                                  <a:rPr lang="fr-FR" sz="2400" b="1" i="1" dirty="0" err="1" smtClean="0">
                                    <a:latin typeface="Cambria Math" panose="02040503050406030204" pitchFamily="18" charset="0"/>
                                  </a:rPr>
                                  <m:t>𝒃</m:t>
                                </m:r>
                                <m:r>
                                  <a:rPr lang="fr-FR" sz="2400" b="1" i="1" dirty="0" err="1" smtClean="0">
                                    <a:latin typeface="Cambria Math" panose="02040503050406030204" pitchFamily="18" charset="0"/>
                                  </a:rPr>
                                  <m:t>,</m:t>
                                </m:r>
                                <m:r>
                                  <a:rPr lang="fr-FR" sz="2400" b="1" i="1" dirty="0" err="1" smtClean="0">
                                    <a:latin typeface="Cambria Math" panose="02040503050406030204" pitchFamily="18" charset="0"/>
                                  </a:rPr>
                                  <m:t>𝒇</m:t>
                                </m:r>
                              </m:e>
                            </m:d>
                          </m:e>
                          <m:sub>
                            <m:r>
                              <a:rPr lang="fr-FR" sz="2400" b="1" i="1" dirty="0" smtClean="0">
                                <a:latin typeface="Cambria Math" panose="02040503050406030204" pitchFamily="18" charset="0"/>
                              </a:rPr>
                              <m:t>𝟐</m:t>
                            </m:r>
                          </m:sub>
                        </m:sSub>
                      </m:oMath>
                    </m:oMathPara>
                  </a14:m>
                  <a:endParaRPr lang="fr-FR" sz="2400" b="1" dirty="0"/>
                </a:p>
              </p:txBody>
            </p:sp>
          </mc:Choice>
          <mc:Fallback xmlns="">
            <p:sp>
              <p:nvSpPr>
                <p:cNvPr id="7" name="Rectangle 6">
                  <a:extLst>
                    <a:ext uri="{FF2B5EF4-FFF2-40B4-BE49-F238E27FC236}">
                      <a16:creationId xmlns:a16="http://schemas.microsoft.com/office/drawing/2014/main" id="{C76973C7-A613-4702-A27C-28E4FCE43CCC}"/>
                    </a:ext>
                  </a:extLst>
                </p:cNvPr>
                <p:cNvSpPr>
                  <a:spLocks noRot="1" noChangeAspect="1" noMove="1" noResize="1" noEditPoints="1" noAdjustHandles="1" noChangeArrowheads="1" noChangeShapeType="1" noTextEdit="1"/>
                </p:cNvSpPr>
                <p:nvPr/>
              </p:nvSpPr>
              <p:spPr>
                <a:xfrm>
                  <a:off x="1062239" y="4426309"/>
                  <a:ext cx="2295591" cy="465050"/>
                </a:xfrm>
                <a:prstGeom prst="rect">
                  <a:avLst/>
                </a:prstGeom>
                <a:blipFill>
                  <a:blip r:embed="rId3"/>
                  <a:stretch>
                    <a:fillRect b="-13580"/>
                  </a:stretch>
                </a:blipFill>
              </p:spPr>
              <p:txBody>
                <a:bodyPr/>
                <a:lstStyle/>
                <a:p>
                  <a:r>
                    <a:rPr lang="fr-FR">
                      <a:noFill/>
                    </a:rPr>
                    <a:t> </a:t>
                  </a:r>
                </a:p>
              </p:txBody>
            </p:sp>
          </mc:Fallback>
        </mc:AlternateContent>
        <p:sp>
          <p:nvSpPr>
            <p:cNvPr id="8" name="Rectangle 7">
              <a:extLst>
                <a:ext uri="{FF2B5EF4-FFF2-40B4-BE49-F238E27FC236}">
                  <a16:creationId xmlns:a16="http://schemas.microsoft.com/office/drawing/2014/main" id="{58973F71-34FF-46D0-AC40-BFE93629AB77}"/>
                </a:ext>
              </a:extLst>
            </p:cNvPr>
            <p:cNvSpPr/>
            <p:nvPr/>
          </p:nvSpPr>
          <p:spPr>
            <a:xfrm>
              <a:off x="1062239" y="5049078"/>
              <a:ext cx="2295591" cy="46505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fr-FR" sz="2400" b="1" dirty="0"/>
                <a:t>…</a:t>
              </a:r>
            </a:p>
          </p:txBody>
        </p:sp>
        <p:sp>
          <p:nvSpPr>
            <p:cNvPr id="9" name="Rectangle 8">
              <a:extLst>
                <a:ext uri="{FF2B5EF4-FFF2-40B4-BE49-F238E27FC236}">
                  <a16:creationId xmlns:a16="http://schemas.microsoft.com/office/drawing/2014/main" id="{DF8F5181-914F-4AE5-B22C-86D4F31BA3FE}"/>
                </a:ext>
              </a:extLst>
            </p:cNvPr>
            <p:cNvSpPr/>
            <p:nvPr/>
          </p:nvSpPr>
          <p:spPr>
            <a:xfrm>
              <a:off x="938107" y="3124201"/>
              <a:ext cx="2543855" cy="46505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t>INPUTS</a:t>
              </a:r>
            </a:p>
          </p:txBody>
        </p:sp>
        <p:sp>
          <p:nvSpPr>
            <p:cNvPr id="12" name="Rectangle 11">
              <a:extLst>
                <a:ext uri="{FF2B5EF4-FFF2-40B4-BE49-F238E27FC236}">
                  <a16:creationId xmlns:a16="http://schemas.microsoft.com/office/drawing/2014/main" id="{5FCBDE40-E15C-46C4-BE7C-7083A99D7D25}"/>
                </a:ext>
              </a:extLst>
            </p:cNvPr>
            <p:cNvSpPr/>
            <p:nvPr/>
          </p:nvSpPr>
          <p:spPr>
            <a:xfrm>
              <a:off x="8834170" y="3118707"/>
              <a:ext cx="2543855" cy="46505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t>OUTPUT</a:t>
              </a:r>
            </a:p>
          </p:txBody>
        </p:sp>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37F52A47-2829-495F-B5C6-6CC1140A06E9}"/>
                    </a:ext>
                  </a:extLst>
                </p:cNvPr>
                <p:cNvSpPr/>
                <p:nvPr/>
              </p:nvSpPr>
              <p:spPr>
                <a:xfrm>
                  <a:off x="1062238" y="5671845"/>
                  <a:ext cx="2295591" cy="46505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fr-FR" sz="2400" b="1" i="1" dirty="0" smtClean="0">
                                <a:latin typeface="Cambria Math" panose="02040503050406030204" pitchFamily="18" charset="0"/>
                              </a:rPr>
                            </m:ctrlPr>
                          </m:sSubPr>
                          <m:e>
                            <m:d>
                              <m:dPr>
                                <m:begChr m:val="{"/>
                                <m:endChr m:val="}"/>
                                <m:ctrlPr>
                                  <a:rPr lang="fr-FR" sz="2400" b="1" i="1" dirty="0" smtClean="0">
                                    <a:latin typeface="Cambria Math" panose="02040503050406030204" pitchFamily="18" charset="0"/>
                                  </a:rPr>
                                </m:ctrlPr>
                              </m:dPr>
                              <m:e>
                                <m:r>
                                  <a:rPr lang="fr-FR" sz="2400" b="1" i="1" dirty="0" err="1" smtClean="0">
                                    <a:latin typeface="Cambria Math" panose="02040503050406030204" pitchFamily="18" charset="0"/>
                                  </a:rPr>
                                  <m:t>𝒈</m:t>
                                </m:r>
                                <m:r>
                                  <a:rPr lang="fr-FR" sz="2400" b="1" i="1" dirty="0" err="1" smtClean="0">
                                    <a:latin typeface="Cambria Math" panose="02040503050406030204" pitchFamily="18" charset="0"/>
                                  </a:rPr>
                                  <m:t>,</m:t>
                                </m:r>
                                <m:r>
                                  <a:rPr lang="fr-FR" sz="2400" b="1" i="1" dirty="0" err="1" smtClean="0">
                                    <a:latin typeface="Cambria Math" panose="02040503050406030204" pitchFamily="18" charset="0"/>
                                  </a:rPr>
                                  <m:t>𝒎</m:t>
                                </m:r>
                                <m:r>
                                  <a:rPr lang="fr-FR" sz="2400" b="1" i="1" dirty="0" err="1" smtClean="0">
                                    <a:latin typeface="Cambria Math" panose="02040503050406030204" pitchFamily="18" charset="0"/>
                                  </a:rPr>
                                  <m:t>,</m:t>
                                </m:r>
                                <m:r>
                                  <a:rPr lang="fr-FR" sz="2400" b="1" i="1" dirty="0" err="1" smtClean="0">
                                    <a:latin typeface="Cambria Math" panose="02040503050406030204" pitchFamily="18" charset="0"/>
                                  </a:rPr>
                                  <m:t>𝒃</m:t>
                                </m:r>
                                <m:r>
                                  <a:rPr lang="fr-FR" sz="2400" b="1" i="1" dirty="0" err="1" smtClean="0">
                                    <a:latin typeface="Cambria Math" panose="02040503050406030204" pitchFamily="18" charset="0"/>
                                  </a:rPr>
                                  <m:t>,</m:t>
                                </m:r>
                                <m:r>
                                  <a:rPr lang="fr-FR" sz="2400" b="1" i="1" dirty="0" err="1" smtClean="0">
                                    <a:latin typeface="Cambria Math" panose="02040503050406030204" pitchFamily="18" charset="0"/>
                                  </a:rPr>
                                  <m:t>𝒇</m:t>
                                </m:r>
                              </m:e>
                            </m:d>
                          </m:e>
                          <m:sub>
                            <m:r>
                              <a:rPr lang="fr-FR" sz="2400" b="1" i="1" dirty="0" smtClean="0">
                                <a:latin typeface="Cambria Math" panose="02040503050406030204" pitchFamily="18" charset="0"/>
                              </a:rPr>
                              <m:t>𝑴</m:t>
                            </m:r>
                          </m:sub>
                        </m:sSub>
                      </m:oMath>
                    </m:oMathPara>
                  </a14:m>
                  <a:endParaRPr lang="fr-FR" sz="2400" b="1" dirty="0"/>
                </a:p>
              </p:txBody>
            </p:sp>
          </mc:Choice>
          <mc:Fallback xmlns="">
            <p:sp>
              <p:nvSpPr>
                <p:cNvPr id="15" name="Rectangle 14">
                  <a:extLst>
                    <a:ext uri="{FF2B5EF4-FFF2-40B4-BE49-F238E27FC236}">
                      <a16:creationId xmlns:a16="http://schemas.microsoft.com/office/drawing/2014/main" id="{37F52A47-2829-495F-B5C6-6CC1140A06E9}"/>
                    </a:ext>
                  </a:extLst>
                </p:cNvPr>
                <p:cNvSpPr>
                  <a:spLocks noRot="1" noChangeAspect="1" noMove="1" noResize="1" noEditPoints="1" noAdjustHandles="1" noChangeArrowheads="1" noChangeShapeType="1" noTextEdit="1"/>
                </p:cNvSpPr>
                <p:nvPr/>
              </p:nvSpPr>
              <p:spPr>
                <a:xfrm>
                  <a:off x="1062238" y="5671845"/>
                  <a:ext cx="2295591" cy="465050"/>
                </a:xfrm>
                <a:prstGeom prst="rect">
                  <a:avLst/>
                </a:prstGeom>
                <a:blipFill>
                  <a:blip r:embed="rId4"/>
                  <a:stretch>
                    <a:fillRect b="-13750"/>
                  </a:stretch>
                </a:blipFill>
              </p:spPr>
              <p:txBody>
                <a:bodyPr/>
                <a:lstStyle/>
                <a:p>
                  <a:r>
                    <a:rPr lang="fr-FR">
                      <a:noFill/>
                    </a:rPr>
                    <a:t> </a:t>
                  </a:r>
                </a:p>
              </p:txBody>
            </p:sp>
          </mc:Fallback>
        </mc:AlternateContent>
        <p:sp>
          <p:nvSpPr>
            <p:cNvPr id="18" name="Rectangle 17">
              <a:extLst>
                <a:ext uri="{FF2B5EF4-FFF2-40B4-BE49-F238E27FC236}">
                  <a16:creationId xmlns:a16="http://schemas.microsoft.com/office/drawing/2014/main" id="{B0CA5C9C-D940-49F3-94CC-A4E3284D06AA}"/>
                </a:ext>
              </a:extLst>
            </p:cNvPr>
            <p:cNvSpPr/>
            <p:nvPr/>
          </p:nvSpPr>
          <p:spPr>
            <a:xfrm>
              <a:off x="4753254" y="3118707"/>
              <a:ext cx="2685491" cy="46505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t>GOVERNING EQUATIONS</a:t>
              </a:r>
            </a:p>
          </p:txBody>
        </p:sp>
        <p:sp>
          <p:nvSpPr>
            <p:cNvPr id="22" name="Flèche : gauche 21">
              <a:extLst>
                <a:ext uri="{FF2B5EF4-FFF2-40B4-BE49-F238E27FC236}">
                  <a16:creationId xmlns:a16="http://schemas.microsoft.com/office/drawing/2014/main" id="{CB128D8B-E86F-4719-A407-54CB0285CD68}"/>
                </a:ext>
              </a:extLst>
            </p:cNvPr>
            <p:cNvSpPr/>
            <p:nvPr/>
          </p:nvSpPr>
          <p:spPr>
            <a:xfrm rot="10800000">
              <a:off x="3951487" y="4687550"/>
              <a:ext cx="801767" cy="588637"/>
            </a:xfrm>
            <a:prstGeom prst="lef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grpSp>
      <mc:AlternateContent xmlns:mc="http://schemas.openxmlformats.org/markup-compatibility/2006" xmlns:a14="http://schemas.microsoft.com/office/drawing/2010/main">
        <mc:Choice Requires="a14">
          <p:sp>
            <p:nvSpPr>
              <p:cNvPr id="30" name="Rectangle 29">
                <a:extLst>
                  <a:ext uri="{FF2B5EF4-FFF2-40B4-BE49-F238E27FC236}">
                    <a16:creationId xmlns:a16="http://schemas.microsoft.com/office/drawing/2014/main" id="{7C62C7FD-0F27-4C61-8FB6-EF614D5D59D8}"/>
                  </a:ext>
                </a:extLst>
              </p:cNvPr>
              <p:cNvSpPr/>
              <p:nvPr/>
            </p:nvSpPr>
            <p:spPr>
              <a:xfrm>
                <a:off x="8997552" y="3562072"/>
                <a:ext cx="2295591" cy="46505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fr-FR" sz="2400" b="1" dirty="0"/>
                  <a:t>Snapshot: </a:t>
                </a:r>
                <a14:m>
                  <m:oMath xmlns:m="http://schemas.openxmlformats.org/officeDocument/2006/math">
                    <m:sSub>
                      <m:sSubPr>
                        <m:ctrlPr>
                          <a:rPr lang="fr-FR" sz="2400" b="1" i="1" dirty="0" smtClean="0">
                            <a:latin typeface="Cambria Math" panose="02040503050406030204" pitchFamily="18" charset="0"/>
                          </a:rPr>
                        </m:ctrlPr>
                      </m:sSubPr>
                      <m:e>
                        <m:r>
                          <a:rPr lang="fr-FR" sz="2400" b="1" i="1" dirty="0" smtClean="0">
                            <a:latin typeface="Cambria Math" panose="02040503050406030204" pitchFamily="18" charset="0"/>
                          </a:rPr>
                          <m:t>𝒔</m:t>
                        </m:r>
                      </m:e>
                      <m:sub>
                        <m:r>
                          <a:rPr lang="fr-FR" sz="2400" b="1" i="1" dirty="0" smtClean="0">
                            <a:latin typeface="Cambria Math" panose="02040503050406030204" pitchFamily="18" charset="0"/>
                          </a:rPr>
                          <m:t>𝟏</m:t>
                        </m:r>
                      </m:sub>
                    </m:sSub>
                  </m:oMath>
                </a14:m>
                <a:endParaRPr lang="fr-FR" sz="2400" b="1" dirty="0"/>
              </a:p>
            </p:txBody>
          </p:sp>
        </mc:Choice>
        <mc:Fallback xmlns="">
          <p:sp>
            <p:nvSpPr>
              <p:cNvPr id="30" name="Rectangle 29">
                <a:extLst>
                  <a:ext uri="{FF2B5EF4-FFF2-40B4-BE49-F238E27FC236}">
                    <a16:creationId xmlns:a16="http://schemas.microsoft.com/office/drawing/2014/main" id="{7C62C7FD-0F27-4C61-8FB6-EF614D5D59D8}"/>
                  </a:ext>
                </a:extLst>
              </p:cNvPr>
              <p:cNvSpPr>
                <a:spLocks noRot="1" noChangeAspect="1" noMove="1" noResize="1" noEditPoints="1" noAdjustHandles="1" noChangeArrowheads="1" noChangeShapeType="1" noTextEdit="1"/>
              </p:cNvSpPr>
              <p:nvPr/>
            </p:nvSpPr>
            <p:spPr>
              <a:xfrm>
                <a:off x="8997552" y="3562072"/>
                <a:ext cx="2295591" cy="465050"/>
              </a:xfrm>
              <a:prstGeom prst="rect">
                <a:avLst/>
              </a:prstGeom>
              <a:blipFill>
                <a:blip r:embed="rId5"/>
                <a:stretch>
                  <a:fillRect t="-6173" b="-24691"/>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35" name="Rectangle 34">
                <a:extLst>
                  <a:ext uri="{FF2B5EF4-FFF2-40B4-BE49-F238E27FC236}">
                    <a16:creationId xmlns:a16="http://schemas.microsoft.com/office/drawing/2014/main" id="{2720180A-E74F-434E-8112-1726874D349F}"/>
                  </a:ext>
                </a:extLst>
              </p:cNvPr>
              <p:cNvSpPr/>
              <p:nvPr/>
            </p:nvSpPr>
            <p:spPr>
              <a:xfrm>
                <a:off x="8997552" y="4184841"/>
                <a:ext cx="2295591" cy="46505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fr-FR" sz="2400" b="1" i="1" dirty="0" smtClean="0">
                              <a:latin typeface="Cambria Math" panose="02040503050406030204" pitchFamily="18" charset="0"/>
                            </a:rPr>
                          </m:ctrlPr>
                        </m:sSubPr>
                        <m:e>
                          <m:r>
                            <a:rPr lang="fr-FR" sz="2400" b="1" i="1" dirty="0" smtClean="0">
                              <a:latin typeface="Cambria Math" panose="02040503050406030204" pitchFamily="18" charset="0"/>
                            </a:rPr>
                            <m:t>𝒔</m:t>
                          </m:r>
                        </m:e>
                        <m:sub>
                          <m:r>
                            <a:rPr lang="fr-FR" sz="2400" b="1" i="1" dirty="0" smtClean="0">
                              <a:latin typeface="Cambria Math" panose="02040503050406030204" pitchFamily="18" charset="0"/>
                            </a:rPr>
                            <m:t>𝟐</m:t>
                          </m:r>
                        </m:sub>
                      </m:sSub>
                    </m:oMath>
                  </m:oMathPara>
                </a14:m>
                <a:endParaRPr lang="fr-FR" sz="2400" b="1" dirty="0"/>
              </a:p>
            </p:txBody>
          </p:sp>
        </mc:Choice>
        <mc:Fallback xmlns="">
          <p:sp>
            <p:nvSpPr>
              <p:cNvPr id="35" name="Rectangle 34">
                <a:extLst>
                  <a:ext uri="{FF2B5EF4-FFF2-40B4-BE49-F238E27FC236}">
                    <a16:creationId xmlns:a16="http://schemas.microsoft.com/office/drawing/2014/main" id="{2720180A-E74F-434E-8112-1726874D349F}"/>
                  </a:ext>
                </a:extLst>
              </p:cNvPr>
              <p:cNvSpPr>
                <a:spLocks noRot="1" noChangeAspect="1" noMove="1" noResize="1" noEditPoints="1" noAdjustHandles="1" noChangeArrowheads="1" noChangeShapeType="1" noTextEdit="1"/>
              </p:cNvSpPr>
              <p:nvPr/>
            </p:nvSpPr>
            <p:spPr>
              <a:xfrm>
                <a:off x="8997552" y="4184841"/>
                <a:ext cx="2295591" cy="465050"/>
              </a:xfrm>
              <a:prstGeom prst="rect">
                <a:avLst/>
              </a:prstGeom>
              <a:blipFill>
                <a:blip r:embed="rId6"/>
                <a:stretch>
                  <a:fillRect/>
                </a:stretch>
              </a:blipFill>
            </p:spPr>
            <p:txBody>
              <a:bodyPr/>
              <a:lstStyle/>
              <a:p>
                <a:r>
                  <a:rPr lang="fr-FR">
                    <a:noFill/>
                  </a:rPr>
                  <a:t> </a:t>
                </a:r>
              </a:p>
            </p:txBody>
          </p:sp>
        </mc:Fallback>
      </mc:AlternateContent>
      <p:sp>
        <p:nvSpPr>
          <p:cNvPr id="36" name="Rectangle 35">
            <a:extLst>
              <a:ext uri="{FF2B5EF4-FFF2-40B4-BE49-F238E27FC236}">
                <a16:creationId xmlns:a16="http://schemas.microsoft.com/office/drawing/2014/main" id="{8E6695F3-26D0-4C76-BB3B-92DF1B8DF541}"/>
              </a:ext>
            </a:extLst>
          </p:cNvPr>
          <p:cNvSpPr/>
          <p:nvPr/>
        </p:nvSpPr>
        <p:spPr>
          <a:xfrm>
            <a:off x="8997552" y="4807610"/>
            <a:ext cx="2295591" cy="46505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fr-FR" sz="2400" b="1" dirty="0"/>
              <a:t>…</a:t>
            </a:r>
          </a:p>
        </p:txBody>
      </p:sp>
      <mc:AlternateContent xmlns:mc="http://schemas.openxmlformats.org/markup-compatibility/2006" xmlns:a14="http://schemas.microsoft.com/office/drawing/2010/main">
        <mc:Choice Requires="a14">
          <p:sp>
            <p:nvSpPr>
              <p:cNvPr id="37" name="Rectangle 36">
                <a:extLst>
                  <a:ext uri="{FF2B5EF4-FFF2-40B4-BE49-F238E27FC236}">
                    <a16:creationId xmlns:a16="http://schemas.microsoft.com/office/drawing/2014/main" id="{E01F1D22-6BD2-472D-AAF2-37176677547A}"/>
                  </a:ext>
                </a:extLst>
              </p:cNvPr>
              <p:cNvSpPr/>
              <p:nvPr/>
            </p:nvSpPr>
            <p:spPr>
              <a:xfrm>
                <a:off x="8997552" y="5450596"/>
                <a:ext cx="2295591" cy="46505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fr-FR" sz="2400" b="1" i="1" dirty="0" smtClean="0">
                              <a:latin typeface="Cambria Math" panose="02040503050406030204" pitchFamily="18" charset="0"/>
                            </a:rPr>
                          </m:ctrlPr>
                        </m:sSubPr>
                        <m:e>
                          <m:r>
                            <a:rPr lang="fr-FR" sz="2400" b="1" i="1" dirty="0" smtClean="0">
                              <a:latin typeface="Cambria Math" panose="02040503050406030204" pitchFamily="18" charset="0"/>
                            </a:rPr>
                            <m:t>𝒔</m:t>
                          </m:r>
                        </m:e>
                        <m:sub>
                          <m:r>
                            <a:rPr lang="fr-FR" sz="2400" b="1" i="1" dirty="0" smtClean="0">
                              <a:latin typeface="Cambria Math" panose="02040503050406030204" pitchFamily="18" charset="0"/>
                            </a:rPr>
                            <m:t>𝑴</m:t>
                          </m:r>
                        </m:sub>
                      </m:sSub>
                    </m:oMath>
                  </m:oMathPara>
                </a14:m>
                <a:endParaRPr lang="fr-FR" sz="2400" b="1" dirty="0"/>
              </a:p>
            </p:txBody>
          </p:sp>
        </mc:Choice>
        <mc:Fallback xmlns="">
          <p:sp>
            <p:nvSpPr>
              <p:cNvPr id="37" name="Rectangle 36">
                <a:extLst>
                  <a:ext uri="{FF2B5EF4-FFF2-40B4-BE49-F238E27FC236}">
                    <a16:creationId xmlns:a16="http://schemas.microsoft.com/office/drawing/2014/main" id="{E01F1D22-6BD2-472D-AAF2-37176677547A}"/>
                  </a:ext>
                </a:extLst>
              </p:cNvPr>
              <p:cNvSpPr>
                <a:spLocks noRot="1" noChangeAspect="1" noMove="1" noResize="1" noEditPoints="1" noAdjustHandles="1" noChangeArrowheads="1" noChangeShapeType="1" noTextEdit="1"/>
              </p:cNvSpPr>
              <p:nvPr/>
            </p:nvSpPr>
            <p:spPr>
              <a:xfrm>
                <a:off x="8997552" y="5450596"/>
                <a:ext cx="2295591" cy="465050"/>
              </a:xfrm>
              <a:prstGeom prst="rect">
                <a:avLst/>
              </a:prstGeom>
              <a:blipFill>
                <a:blip r:embed="rId7"/>
                <a:stretch>
                  <a:fillRect/>
                </a:stretch>
              </a:blipFill>
            </p:spPr>
            <p:txBody>
              <a:bodyPr/>
              <a:lstStyle/>
              <a:p>
                <a:r>
                  <a:rPr lang="fr-FR">
                    <a:noFill/>
                  </a:rPr>
                  <a:t> </a:t>
                </a:r>
              </a:p>
            </p:txBody>
          </p:sp>
        </mc:Fallback>
      </mc:AlternateContent>
      <p:sp>
        <p:nvSpPr>
          <p:cNvPr id="39" name="Flèche : gauche 38">
            <a:extLst>
              <a:ext uri="{FF2B5EF4-FFF2-40B4-BE49-F238E27FC236}">
                <a16:creationId xmlns:a16="http://schemas.microsoft.com/office/drawing/2014/main" id="{1239FCDB-E43E-4999-AE07-4B1B55CC2426}"/>
              </a:ext>
            </a:extLst>
          </p:cNvPr>
          <p:cNvSpPr/>
          <p:nvPr/>
        </p:nvSpPr>
        <p:spPr>
          <a:xfrm rot="10800000">
            <a:off x="7471563" y="4445250"/>
            <a:ext cx="1219301" cy="588637"/>
          </a:xfrm>
          <a:prstGeom prst="lef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dirty="0"/>
          </a:p>
        </p:txBody>
      </p:sp>
      <p:sp>
        <p:nvSpPr>
          <p:cNvPr id="23" name="Rectangle 22">
            <a:extLst>
              <a:ext uri="{FF2B5EF4-FFF2-40B4-BE49-F238E27FC236}">
                <a16:creationId xmlns:a16="http://schemas.microsoft.com/office/drawing/2014/main" id="{402339B2-E574-4087-90B8-609CAA3DD502}"/>
              </a:ext>
            </a:extLst>
          </p:cNvPr>
          <p:cNvSpPr/>
          <p:nvPr/>
        </p:nvSpPr>
        <p:spPr>
          <a:xfrm>
            <a:off x="0" y="1317855"/>
            <a:ext cx="12192000" cy="5006908"/>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mc:AlternateContent xmlns:mc="http://schemas.openxmlformats.org/markup-compatibility/2006" xmlns:a14="http://schemas.microsoft.com/office/drawing/2010/main">
        <mc:Choice Requires="a14">
          <p:sp>
            <p:nvSpPr>
              <p:cNvPr id="25" name="Rectangle 24">
                <a:extLst>
                  <a:ext uri="{FF2B5EF4-FFF2-40B4-BE49-F238E27FC236}">
                    <a16:creationId xmlns:a16="http://schemas.microsoft.com/office/drawing/2014/main" id="{B38E1468-3869-4DF5-A2B4-04CEA8BC3AC8}"/>
                  </a:ext>
                </a:extLst>
              </p:cNvPr>
              <p:cNvSpPr/>
              <p:nvPr/>
            </p:nvSpPr>
            <p:spPr>
              <a:xfrm>
                <a:off x="1095052" y="3554644"/>
                <a:ext cx="2295591" cy="46505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fr-FR" sz="2400" b="1" i="1" dirty="0" smtClean="0">
                              <a:latin typeface="Cambria Math" panose="02040503050406030204" pitchFamily="18" charset="0"/>
                            </a:rPr>
                          </m:ctrlPr>
                        </m:sSubPr>
                        <m:e>
                          <m:d>
                            <m:dPr>
                              <m:begChr m:val="{"/>
                              <m:endChr m:val="}"/>
                              <m:ctrlPr>
                                <a:rPr lang="fr-FR" sz="2400" b="1" i="1" dirty="0" smtClean="0">
                                  <a:latin typeface="Cambria Math" panose="02040503050406030204" pitchFamily="18" charset="0"/>
                                </a:rPr>
                              </m:ctrlPr>
                            </m:dPr>
                            <m:e>
                              <m:r>
                                <a:rPr lang="fr-FR" sz="2400" b="1" i="1" dirty="0" err="1" smtClean="0">
                                  <a:latin typeface="Cambria Math" panose="02040503050406030204" pitchFamily="18" charset="0"/>
                                </a:rPr>
                                <m:t>𝒈</m:t>
                              </m:r>
                              <m:r>
                                <a:rPr lang="fr-FR" sz="2400" b="1" i="1" dirty="0" err="1" smtClean="0">
                                  <a:latin typeface="Cambria Math" panose="02040503050406030204" pitchFamily="18" charset="0"/>
                                </a:rPr>
                                <m:t>,</m:t>
                              </m:r>
                              <m:r>
                                <a:rPr lang="fr-FR" sz="2400" b="1" i="1" dirty="0" err="1" smtClean="0">
                                  <a:latin typeface="Cambria Math" panose="02040503050406030204" pitchFamily="18" charset="0"/>
                                </a:rPr>
                                <m:t>𝒎</m:t>
                              </m:r>
                              <m:r>
                                <a:rPr lang="fr-FR" sz="2400" b="1" i="1" dirty="0" err="1" smtClean="0">
                                  <a:latin typeface="Cambria Math" panose="02040503050406030204" pitchFamily="18" charset="0"/>
                                </a:rPr>
                                <m:t>,</m:t>
                              </m:r>
                              <m:r>
                                <a:rPr lang="fr-FR" sz="2400" b="1" i="1" dirty="0" err="1" smtClean="0">
                                  <a:latin typeface="Cambria Math" panose="02040503050406030204" pitchFamily="18" charset="0"/>
                                </a:rPr>
                                <m:t>𝒃</m:t>
                              </m:r>
                              <m:r>
                                <a:rPr lang="fr-FR" sz="2400" b="1" i="1" dirty="0" err="1" smtClean="0">
                                  <a:latin typeface="Cambria Math" panose="02040503050406030204" pitchFamily="18" charset="0"/>
                                </a:rPr>
                                <m:t>,</m:t>
                              </m:r>
                              <m:r>
                                <a:rPr lang="fr-FR" sz="2400" b="1" i="1" dirty="0" err="1" smtClean="0">
                                  <a:latin typeface="Cambria Math" panose="02040503050406030204" pitchFamily="18" charset="0"/>
                                </a:rPr>
                                <m:t>𝒇</m:t>
                              </m:r>
                            </m:e>
                          </m:d>
                        </m:e>
                        <m:sub>
                          <m:r>
                            <a:rPr lang="fr-FR" sz="2400" b="0" i="1" dirty="0" smtClean="0">
                              <a:latin typeface="Cambria Math" panose="02040503050406030204" pitchFamily="18" charset="0"/>
                            </a:rPr>
                            <m:t>1</m:t>
                          </m:r>
                        </m:sub>
                      </m:sSub>
                    </m:oMath>
                  </m:oMathPara>
                </a14:m>
                <a:endParaRPr lang="fr-FR" sz="2400" b="1" dirty="0"/>
              </a:p>
            </p:txBody>
          </p:sp>
        </mc:Choice>
        <mc:Fallback xmlns="">
          <p:sp>
            <p:nvSpPr>
              <p:cNvPr id="25" name="Rectangle 24">
                <a:extLst>
                  <a:ext uri="{FF2B5EF4-FFF2-40B4-BE49-F238E27FC236}">
                    <a16:creationId xmlns:a16="http://schemas.microsoft.com/office/drawing/2014/main" id="{B38E1468-3869-4DF5-A2B4-04CEA8BC3AC8}"/>
                  </a:ext>
                </a:extLst>
              </p:cNvPr>
              <p:cNvSpPr>
                <a:spLocks noRot="1" noChangeAspect="1" noMove="1" noResize="1" noEditPoints="1" noAdjustHandles="1" noChangeArrowheads="1" noChangeShapeType="1" noTextEdit="1"/>
              </p:cNvSpPr>
              <p:nvPr/>
            </p:nvSpPr>
            <p:spPr>
              <a:xfrm>
                <a:off x="1095052" y="3554644"/>
                <a:ext cx="2295591" cy="465050"/>
              </a:xfrm>
              <a:prstGeom prst="rect">
                <a:avLst/>
              </a:prstGeom>
              <a:blipFill>
                <a:blip r:embed="rId8"/>
                <a:stretch>
                  <a:fillRect b="-15000"/>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26" name="Rectangle 25">
                <a:extLst>
                  <a:ext uri="{FF2B5EF4-FFF2-40B4-BE49-F238E27FC236}">
                    <a16:creationId xmlns:a16="http://schemas.microsoft.com/office/drawing/2014/main" id="{92CAA0D8-1565-4E6D-A85E-991DA52E1609}"/>
                  </a:ext>
                </a:extLst>
              </p:cNvPr>
              <p:cNvSpPr/>
              <p:nvPr/>
            </p:nvSpPr>
            <p:spPr>
              <a:xfrm>
                <a:off x="1095052" y="4177413"/>
                <a:ext cx="2295591" cy="46505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fr-FR" sz="2400" b="1" i="1" dirty="0" smtClean="0">
                              <a:latin typeface="Cambria Math" panose="02040503050406030204" pitchFamily="18" charset="0"/>
                            </a:rPr>
                          </m:ctrlPr>
                        </m:sSubPr>
                        <m:e>
                          <m:d>
                            <m:dPr>
                              <m:begChr m:val="{"/>
                              <m:endChr m:val="}"/>
                              <m:ctrlPr>
                                <a:rPr lang="fr-FR" sz="2400" b="1" i="1" dirty="0" smtClean="0">
                                  <a:latin typeface="Cambria Math" panose="02040503050406030204" pitchFamily="18" charset="0"/>
                                </a:rPr>
                              </m:ctrlPr>
                            </m:dPr>
                            <m:e>
                              <m:r>
                                <a:rPr lang="fr-FR" sz="2400" b="1" i="1" dirty="0" err="1" smtClean="0">
                                  <a:latin typeface="Cambria Math" panose="02040503050406030204" pitchFamily="18" charset="0"/>
                                </a:rPr>
                                <m:t>𝒈</m:t>
                              </m:r>
                              <m:r>
                                <a:rPr lang="fr-FR" sz="2400" b="1" i="1" dirty="0" err="1" smtClean="0">
                                  <a:latin typeface="Cambria Math" panose="02040503050406030204" pitchFamily="18" charset="0"/>
                                </a:rPr>
                                <m:t>,</m:t>
                              </m:r>
                              <m:r>
                                <a:rPr lang="fr-FR" sz="2400" b="1" i="1" dirty="0" err="1" smtClean="0">
                                  <a:latin typeface="Cambria Math" panose="02040503050406030204" pitchFamily="18" charset="0"/>
                                </a:rPr>
                                <m:t>𝒎</m:t>
                              </m:r>
                              <m:r>
                                <a:rPr lang="fr-FR" sz="2400" b="1" i="1" dirty="0" err="1" smtClean="0">
                                  <a:latin typeface="Cambria Math" panose="02040503050406030204" pitchFamily="18" charset="0"/>
                                </a:rPr>
                                <m:t>,</m:t>
                              </m:r>
                              <m:r>
                                <a:rPr lang="fr-FR" sz="2400" b="1" i="1" dirty="0" err="1" smtClean="0">
                                  <a:latin typeface="Cambria Math" panose="02040503050406030204" pitchFamily="18" charset="0"/>
                                </a:rPr>
                                <m:t>𝒃</m:t>
                              </m:r>
                              <m:r>
                                <a:rPr lang="fr-FR" sz="2400" b="1" i="1" dirty="0" err="1" smtClean="0">
                                  <a:latin typeface="Cambria Math" panose="02040503050406030204" pitchFamily="18" charset="0"/>
                                </a:rPr>
                                <m:t>,</m:t>
                              </m:r>
                              <m:r>
                                <a:rPr lang="fr-FR" sz="2400" b="1" i="1" dirty="0" err="1" smtClean="0">
                                  <a:latin typeface="Cambria Math" panose="02040503050406030204" pitchFamily="18" charset="0"/>
                                </a:rPr>
                                <m:t>𝒇</m:t>
                              </m:r>
                            </m:e>
                          </m:d>
                        </m:e>
                        <m:sub>
                          <m:r>
                            <a:rPr lang="fr-FR" sz="2400" b="0" i="1" dirty="0" smtClean="0">
                              <a:latin typeface="Cambria Math" panose="02040503050406030204" pitchFamily="18" charset="0"/>
                            </a:rPr>
                            <m:t>2</m:t>
                          </m:r>
                        </m:sub>
                      </m:sSub>
                    </m:oMath>
                  </m:oMathPara>
                </a14:m>
                <a:endParaRPr lang="fr-FR" sz="2400" b="1" dirty="0"/>
              </a:p>
            </p:txBody>
          </p:sp>
        </mc:Choice>
        <mc:Fallback xmlns="">
          <p:sp>
            <p:nvSpPr>
              <p:cNvPr id="26" name="Rectangle 25">
                <a:extLst>
                  <a:ext uri="{FF2B5EF4-FFF2-40B4-BE49-F238E27FC236}">
                    <a16:creationId xmlns:a16="http://schemas.microsoft.com/office/drawing/2014/main" id="{92CAA0D8-1565-4E6D-A85E-991DA52E1609}"/>
                  </a:ext>
                </a:extLst>
              </p:cNvPr>
              <p:cNvSpPr>
                <a:spLocks noRot="1" noChangeAspect="1" noMove="1" noResize="1" noEditPoints="1" noAdjustHandles="1" noChangeArrowheads="1" noChangeShapeType="1" noTextEdit="1"/>
              </p:cNvSpPr>
              <p:nvPr/>
            </p:nvSpPr>
            <p:spPr>
              <a:xfrm>
                <a:off x="1095052" y="4177413"/>
                <a:ext cx="2295591" cy="465050"/>
              </a:xfrm>
              <a:prstGeom prst="rect">
                <a:avLst/>
              </a:prstGeom>
              <a:blipFill>
                <a:blip r:embed="rId9"/>
                <a:stretch>
                  <a:fillRect b="-13580"/>
                </a:stretch>
              </a:blipFill>
            </p:spPr>
            <p:txBody>
              <a:bodyPr/>
              <a:lstStyle/>
              <a:p>
                <a:r>
                  <a:rPr lang="fr-FR">
                    <a:noFill/>
                  </a:rPr>
                  <a:t> </a:t>
                </a:r>
              </a:p>
            </p:txBody>
          </p:sp>
        </mc:Fallback>
      </mc:AlternateContent>
      <p:sp>
        <p:nvSpPr>
          <p:cNvPr id="27" name="Rectangle 26">
            <a:extLst>
              <a:ext uri="{FF2B5EF4-FFF2-40B4-BE49-F238E27FC236}">
                <a16:creationId xmlns:a16="http://schemas.microsoft.com/office/drawing/2014/main" id="{4A88D1A6-EFB7-423B-AD27-E58DD4238EA2}"/>
              </a:ext>
            </a:extLst>
          </p:cNvPr>
          <p:cNvSpPr/>
          <p:nvPr/>
        </p:nvSpPr>
        <p:spPr>
          <a:xfrm>
            <a:off x="1095052" y="4800182"/>
            <a:ext cx="2295591" cy="46505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fr-FR" sz="2400" b="1" dirty="0"/>
              <a:t>…</a:t>
            </a:r>
          </a:p>
        </p:txBody>
      </p:sp>
      <mc:AlternateContent xmlns:mc="http://schemas.openxmlformats.org/markup-compatibility/2006" xmlns:a14="http://schemas.microsoft.com/office/drawing/2010/main">
        <mc:Choice Requires="a14">
          <p:sp>
            <p:nvSpPr>
              <p:cNvPr id="28" name="Rectangle 27">
                <a:extLst>
                  <a:ext uri="{FF2B5EF4-FFF2-40B4-BE49-F238E27FC236}">
                    <a16:creationId xmlns:a16="http://schemas.microsoft.com/office/drawing/2014/main" id="{64E1F113-7B1C-4C02-A33E-E325FC839CA9}"/>
                  </a:ext>
                </a:extLst>
              </p:cNvPr>
              <p:cNvSpPr/>
              <p:nvPr/>
            </p:nvSpPr>
            <p:spPr>
              <a:xfrm>
                <a:off x="1095051" y="5422949"/>
                <a:ext cx="2295591" cy="46505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fr-FR" sz="2400" b="1" i="1" dirty="0" smtClean="0">
                              <a:latin typeface="Cambria Math" panose="02040503050406030204" pitchFamily="18" charset="0"/>
                            </a:rPr>
                          </m:ctrlPr>
                        </m:sSubPr>
                        <m:e>
                          <m:d>
                            <m:dPr>
                              <m:begChr m:val="{"/>
                              <m:endChr m:val="}"/>
                              <m:ctrlPr>
                                <a:rPr lang="fr-FR" sz="2400" b="1" i="1" dirty="0" smtClean="0">
                                  <a:latin typeface="Cambria Math" panose="02040503050406030204" pitchFamily="18" charset="0"/>
                                </a:rPr>
                              </m:ctrlPr>
                            </m:dPr>
                            <m:e>
                              <m:r>
                                <a:rPr lang="fr-FR" sz="2400" b="1" i="1" dirty="0" err="1" smtClean="0">
                                  <a:latin typeface="Cambria Math" panose="02040503050406030204" pitchFamily="18" charset="0"/>
                                </a:rPr>
                                <m:t>𝒈</m:t>
                              </m:r>
                              <m:r>
                                <a:rPr lang="fr-FR" sz="2400" b="1" i="1" dirty="0" err="1" smtClean="0">
                                  <a:latin typeface="Cambria Math" panose="02040503050406030204" pitchFamily="18" charset="0"/>
                                </a:rPr>
                                <m:t>,</m:t>
                              </m:r>
                              <m:r>
                                <a:rPr lang="fr-FR" sz="2400" b="1" i="1" dirty="0" err="1" smtClean="0">
                                  <a:latin typeface="Cambria Math" panose="02040503050406030204" pitchFamily="18" charset="0"/>
                                </a:rPr>
                                <m:t>𝒎</m:t>
                              </m:r>
                              <m:r>
                                <a:rPr lang="fr-FR" sz="2400" b="1" i="1" dirty="0" err="1" smtClean="0">
                                  <a:latin typeface="Cambria Math" panose="02040503050406030204" pitchFamily="18" charset="0"/>
                                </a:rPr>
                                <m:t>,</m:t>
                              </m:r>
                              <m:r>
                                <a:rPr lang="fr-FR" sz="2400" b="1" i="1" dirty="0" err="1" smtClean="0">
                                  <a:latin typeface="Cambria Math" panose="02040503050406030204" pitchFamily="18" charset="0"/>
                                </a:rPr>
                                <m:t>𝒃</m:t>
                              </m:r>
                              <m:r>
                                <a:rPr lang="fr-FR" sz="2400" b="1" i="1" dirty="0" err="1" smtClean="0">
                                  <a:latin typeface="Cambria Math" panose="02040503050406030204" pitchFamily="18" charset="0"/>
                                </a:rPr>
                                <m:t>,</m:t>
                              </m:r>
                              <m:r>
                                <a:rPr lang="fr-FR" sz="2400" b="1" i="1" dirty="0" err="1" smtClean="0">
                                  <a:latin typeface="Cambria Math" panose="02040503050406030204" pitchFamily="18" charset="0"/>
                                </a:rPr>
                                <m:t>𝒇</m:t>
                              </m:r>
                            </m:e>
                          </m:d>
                        </m:e>
                        <m:sub>
                          <m:sSub>
                            <m:sSubPr>
                              <m:ctrlPr>
                                <a:rPr lang="fr-FR" sz="2400" i="1" dirty="0" smtClean="0">
                                  <a:latin typeface="Cambria Math" panose="02040503050406030204" pitchFamily="18" charset="0"/>
                                </a:rPr>
                              </m:ctrlPr>
                            </m:sSubPr>
                            <m:e>
                              <m:r>
                                <a:rPr lang="fr-FR" sz="2400" b="0" i="1" dirty="0" smtClean="0">
                                  <a:latin typeface="Cambria Math" panose="02040503050406030204" pitchFamily="18" charset="0"/>
                                </a:rPr>
                                <m:t>𝑁</m:t>
                              </m:r>
                            </m:e>
                            <m:sub>
                              <m:r>
                                <a:rPr lang="fr-FR" sz="2400" b="0" i="1" dirty="0" smtClean="0">
                                  <a:latin typeface="Cambria Math" panose="02040503050406030204" pitchFamily="18" charset="0"/>
                                </a:rPr>
                                <m:t>𝑆</m:t>
                              </m:r>
                            </m:sub>
                          </m:sSub>
                        </m:sub>
                      </m:sSub>
                    </m:oMath>
                  </m:oMathPara>
                </a14:m>
                <a:endParaRPr lang="fr-FR" sz="2400" b="1" dirty="0"/>
              </a:p>
            </p:txBody>
          </p:sp>
        </mc:Choice>
        <mc:Fallback xmlns="">
          <p:sp>
            <p:nvSpPr>
              <p:cNvPr id="28" name="Rectangle 27">
                <a:extLst>
                  <a:ext uri="{FF2B5EF4-FFF2-40B4-BE49-F238E27FC236}">
                    <a16:creationId xmlns:a16="http://schemas.microsoft.com/office/drawing/2014/main" id="{64E1F113-7B1C-4C02-A33E-E325FC839CA9}"/>
                  </a:ext>
                </a:extLst>
              </p:cNvPr>
              <p:cNvSpPr>
                <a:spLocks noRot="1" noChangeAspect="1" noMove="1" noResize="1" noEditPoints="1" noAdjustHandles="1" noChangeArrowheads="1" noChangeShapeType="1" noTextEdit="1"/>
              </p:cNvSpPr>
              <p:nvPr/>
            </p:nvSpPr>
            <p:spPr>
              <a:xfrm>
                <a:off x="1095051" y="5422949"/>
                <a:ext cx="2295591" cy="465050"/>
              </a:xfrm>
              <a:prstGeom prst="rect">
                <a:avLst/>
              </a:prstGeom>
              <a:blipFill>
                <a:blip r:embed="rId10"/>
                <a:stretch>
                  <a:fillRect b="-11250"/>
                </a:stretch>
              </a:blipFill>
            </p:spPr>
            <p:txBody>
              <a:bodyPr/>
              <a:lstStyle/>
              <a:p>
                <a:r>
                  <a:rPr lang="fr-FR">
                    <a:noFill/>
                  </a:rPr>
                  <a:t> </a:t>
                </a:r>
              </a:p>
            </p:txBody>
          </p:sp>
        </mc:Fallback>
      </mc:AlternateContent>
      <p:sp>
        <p:nvSpPr>
          <p:cNvPr id="29" name="Rectangle 28">
            <a:extLst>
              <a:ext uri="{FF2B5EF4-FFF2-40B4-BE49-F238E27FC236}">
                <a16:creationId xmlns:a16="http://schemas.microsoft.com/office/drawing/2014/main" id="{B8815049-7E88-4CA3-BE25-C16C1835E358}"/>
              </a:ext>
            </a:extLst>
          </p:cNvPr>
          <p:cNvSpPr/>
          <p:nvPr/>
        </p:nvSpPr>
        <p:spPr>
          <a:xfrm>
            <a:off x="5041327" y="3160112"/>
            <a:ext cx="5844547" cy="711200"/>
          </a:xfrm>
          <a:prstGeom prst="rect">
            <a:avLst/>
          </a:prstGeom>
          <a:ln w="38100"/>
        </p:spPr>
        <p:style>
          <a:lnRef idx="2">
            <a:schemeClr val="accent2"/>
          </a:lnRef>
          <a:fillRef idx="1">
            <a:schemeClr val="lt1"/>
          </a:fillRef>
          <a:effectRef idx="0">
            <a:schemeClr val="accent2"/>
          </a:effectRef>
          <a:fontRef idx="minor">
            <a:schemeClr val="dk1"/>
          </a:fontRef>
        </p:style>
        <p:txBody>
          <a:bodyPr rtlCol="0" anchor="ctr"/>
          <a:lstStyle/>
          <a:p>
            <a:pPr algn="ctr"/>
            <a:r>
              <a:rPr lang="fr-FR" sz="3200" b="1" dirty="0">
                <a:solidFill>
                  <a:schemeClr val="tx1"/>
                </a:solidFill>
              </a:rPr>
              <a:t>How to </a:t>
            </a:r>
            <a:r>
              <a:rPr lang="fr-FR" sz="3200" b="1" dirty="0" err="1">
                <a:solidFill>
                  <a:schemeClr val="tx1"/>
                </a:solidFill>
              </a:rPr>
              <a:t>choose</a:t>
            </a:r>
            <a:r>
              <a:rPr lang="fr-FR" sz="3200" b="1" dirty="0">
                <a:solidFill>
                  <a:schemeClr val="tx1"/>
                </a:solidFill>
              </a:rPr>
              <a:t> </a:t>
            </a:r>
            <a:r>
              <a:rPr lang="fr-FR" sz="3200" b="1" dirty="0" err="1">
                <a:solidFill>
                  <a:schemeClr val="tx1"/>
                </a:solidFill>
              </a:rPr>
              <a:t>these</a:t>
            </a:r>
            <a:r>
              <a:rPr lang="fr-FR" sz="3200" b="1" dirty="0">
                <a:solidFill>
                  <a:schemeClr val="tx1"/>
                </a:solidFill>
              </a:rPr>
              <a:t> inputs? </a:t>
            </a:r>
          </a:p>
        </p:txBody>
      </p:sp>
      <p:sp>
        <p:nvSpPr>
          <p:cNvPr id="42" name="Rectangle : coins arrondis 41">
            <a:extLst>
              <a:ext uri="{FF2B5EF4-FFF2-40B4-BE49-F238E27FC236}">
                <a16:creationId xmlns:a16="http://schemas.microsoft.com/office/drawing/2014/main" id="{F8FB9C90-1F87-4DD7-8BCE-B95B8F57E62C}"/>
              </a:ext>
            </a:extLst>
          </p:cNvPr>
          <p:cNvSpPr/>
          <p:nvPr/>
        </p:nvSpPr>
        <p:spPr>
          <a:xfrm>
            <a:off x="5559682" y="4693311"/>
            <a:ext cx="5151499" cy="711200"/>
          </a:xfrm>
          <a:prstGeom prst="roundRect">
            <a:avLst>
              <a:gd name="adj" fmla="val 5000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b="1" dirty="0" err="1">
                <a:solidFill>
                  <a:schemeClr val="tx1"/>
                </a:solidFill>
              </a:rPr>
              <a:t>Geometrical</a:t>
            </a:r>
            <a:r>
              <a:rPr lang="fr-FR" sz="2800" b="1" dirty="0">
                <a:solidFill>
                  <a:schemeClr val="tx1"/>
                </a:solidFill>
              </a:rPr>
              <a:t> </a:t>
            </a:r>
            <a:r>
              <a:rPr lang="fr-FR" sz="2800" b="1" dirty="0" err="1">
                <a:solidFill>
                  <a:schemeClr val="tx1"/>
                </a:solidFill>
              </a:rPr>
              <a:t>approach</a:t>
            </a:r>
            <a:endParaRPr lang="fr-FR" sz="2800" b="1" dirty="0">
              <a:solidFill>
                <a:schemeClr val="tx1"/>
              </a:solidFill>
            </a:endParaRPr>
          </a:p>
        </p:txBody>
      </p:sp>
      <p:sp>
        <p:nvSpPr>
          <p:cNvPr id="43" name="Rectangle 42">
            <a:extLst>
              <a:ext uri="{FF2B5EF4-FFF2-40B4-BE49-F238E27FC236}">
                <a16:creationId xmlns:a16="http://schemas.microsoft.com/office/drawing/2014/main" id="{FD075F8F-4D32-49BD-BE42-4AEA40052A58}"/>
              </a:ext>
            </a:extLst>
          </p:cNvPr>
          <p:cNvSpPr/>
          <p:nvPr/>
        </p:nvSpPr>
        <p:spPr>
          <a:xfrm>
            <a:off x="6174377" y="4832012"/>
            <a:ext cx="3703912" cy="469336"/>
          </a:xfrm>
          <a:prstGeom prst="rect">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b="1" dirty="0">
                <a:solidFill>
                  <a:schemeClr val="tx1"/>
                </a:solidFill>
              </a:rPr>
              <a:t>Sampling</a:t>
            </a:r>
          </a:p>
        </p:txBody>
      </p:sp>
      <p:sp>
        <p:nvSpPr>
          <p:cNvPr id="44" name="Ellipse 43">
            <a:extLst>
              <a:ext uri="{FF2B5EF4-FFF2-40B4-BE49-F238E27FC236}">
                <a16:creationId xmlns:a16="http://schemas.microsoft.com/office/drawing/2014/main" id="{2EB67AD3-910B-4952-BE96-636C70F4102C}"/>
              </a:ext>
            </a:extLst>
          </p:cNvPr>
          <p:cNvSpPr/>
          <p:nvPr/>
        </p:nvSpPr>
        <p:spPr>
          <a:xfrm>
            <a:off x="5272117" y="4509453"/>
            <a:ext cx="1080000" cy="1080000"/>
          </a:xfrm>
          <a:prstGeom prst="ellipse">
            <a:avLst/>
          </a:prstGeom>
          <a:solidFill>
            <a:schemeClr val="bg1"/>
          </a:solidFill>
          <a:ln w="38100"/>
        </p:spPr>
        <p:style>
          <a:lnRef idx="2">
            <a:schemeClr val="accent2"/>
          </a:lnRef>
          <a:fillRef idx="1">
            <a:schemeClr val="lt1"/>
          </a:fillRef>
          <a:effectRef idx="0">
            <a:schemeClr val="accent2"/>
          </a:effectRef>
          <a:fontRef idx="minor">
            <a:schemeClr val="dk1"/>
          </a:fontRef>
        </p:style>
        <p:txBody>
          <a:bodyPr rtlCol="0" anchor="ctr"/>
          <a:lstStyle/>
          <a:p>
            <a:pPr algn="ctr"/>
            <a:endParaRPr lang="fr-FR"/>
          </a:p>
        </p:txBody>
      </p:sp>
      <p:pic>
        <p:nvPicPr>
          <p:cNvPr id="10" name="Image 9">
            <a:extLst>
              <a:ext uri="{FF2B5EF4-FFF2-40B4-BE49-F238E27FC236}">
                <a16:creationId xmlns:a16="http://schemas.microsoft.com/office/drawing/2014/main" id="{35B698C1-F138-4AC5-97F4-1D1BF21D03B3}"/>
              </a:ext>
            </a:extLst>
          </p:cNvPr>
          <p:cNvPicPr>
            <a:picLocks noChangeAspect="1"/>
          </p:cNvPicPr>
          <p:nvPr/>
        </p:nvPicPr>
        <p:blipFill>
          <a:blip r:embed="rId11"/>
          <a:stretch>
            <a:fillRect/>
          </a:stretch>
        </p:blipFill>
        <p:spPr>
          <a:xfrm>
            <a:off x="5403791" y="4648450"/>
            <a:ext cx="836460" cy="836460"/>
          </a:xfrm>
          <a:prstGeom prst="rect">
            <a:avLst/>
          </a:prstGeom>
        </p:spPr>
      </p:pic>
      <p:sp>
        <p:nvSpPr>
          <p:cNvPr id="46" name="Flèche : gauche 45">
            <a:extLst>
              <a:ext uri="{FF2B5EF4-FFF2-40B4-BE49-F238E27FC236}">
                <a16:creationId xmlns:a16="http://schemas.microsoft.com/office/drawing/2014/main" id="{BDA8B50D-28BD-4DD1-9729-3EF9BCCAE0DA}"/>
              </a:ext>
            </a:extLst>
          </p:cNvPr>
          <p:cNvSpPr/>
          <p:nvPr/>
        </p:nvSpPr>
        <p:spPr>
          <a:xfrm rot="5400000" flipH="1">
            <a:off x="7363397" y="4059003"/>
            <a:ext cx="801767" cy="588637"/>
          </a:xfrm>
          <a:prstGeom prst="lef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0957318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83B06755-9643-4D11-8370-CE7E9853E446}"/>
              </a:ext>
            </a:extLst>
          </p:cNvPr>
          <p:cNvSpPr txBox="1">
            <a:spLocks/>
          </p:cNvSpPr>
          <p:nvPr/>
        </p:nvSpPr>
        <p:spPr>
          <a:xfrm>
            <a:off x="0" y="565217"/>
            <a:ext cx="12192000" cy="577665"/>
          </a:xfrm>
          <a:prstGeom prst="rect">
            <a:avLst/>
          </a:prstGeom>
        </p:spPr>
        <p:txBody>
          <a:bodyPr tIns="72000" bIns="72000" anchor="ctr">
            <a:noAutofit/>
          </a:bodyPr>
          <a:lstStyle>
            <a:lvl1pPr algn="ctr" defTabSz="1219170" rtl="0" eaLnBrk="1" latinLnBrk="0" hangingPunct="1">
              <a:spcBef>
                <a:spcPct val="0"/>
              </a:spcBef>
              <a:buNone/>
              <a:defRPr sz="5867" kern="1200">
                <a:solidFill>
                  <a:schemeClr val="tx1"/>
                </a:solidFill>
                <a:latin typeface="+mj-lt"/>
                <a:ea typeface="+mj-ea"/>
                <a:cs typeface="+mj-cs"/>
              </a:defRPr>
            </a:lvl1pPr>
          </a:lstStyle>
          <a:p>
            <a:r>
              <a:rPr lang="en-US" sz="3200" b="1" dirty="0">
                <a:solidFill>
                  <a:schemeClr val="bg1"/>
                </a:solidFill>
                <a:latin typeface="Arial" panose="020B0604020202020204" pitchFamily="34" charset="0"/>
                <a:ea typeface="Calibri" panose="020F0502020204030204" pitchFamily="34" charset="0"/>
                <a:cs typeface="Arial" panose="020B0604020202020204" pitchFamily="34" charset="0"/>
              </a:rPr>
              <a:t>[Offline] Sampling  </a:t>
            </a:r>
          </a:p>
        </p:txBody>
      </p:sp>
      <p:sp>
        <p:nvSpPr>
          <p:cNvPr id="24" name="Rectangle 2">
            <a:extLst>
              <a:ext uri="{FF2B5EF4-FFF2-40B4-BE49-F238E27FC236}">
                <a16:creationId xmlns:a16="http://schemas.microsoft.com/office/drawing/2014/main" id="{D5834B4F-61EA-4833-BBDB-AB229ED2B90E}"/>
              </a:ext>
            </a:extLst>
          </p:cNvPr>
          <p:cNvSpPr>
            <a:spLocks noChangeArrowheads="1"/>
          </p:cNvSpPr>
          <p:nvPr/>
        </p:nvSpPr>
        <p:spPr bwMode="auto">
          <a:xfrm>
            <a:off x="0" y="-184666"/>
            <a:ext cx="26481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32" name="ZoneTexte 31">
            <a:extLst>
              <a:ext uri="{FF2B5EF4-FFF2-40B4-BE49-F238E27FC236}">
                <a16:creationId xmlns:a16="http://schemas.microsoft.com/office/drawing/2014/main" id="{9032A341-A55B-45F7-B845-445A33C3A4D2}"/>
              </a:ext>
            </a:extLst>
          </p:cNvPr>
          <p:cNvSpPr txBox="1"/>
          <p:nvPr/>
        </p:nvSpPr>
        <p:spPr>
          <a:xfrm>
            <a:off x="3039836" y="1414755"/>
            <a:ext cx="6110514" cy="584775"/>
          </a:xfrm>
          <a:prstGeom prst="rect">
            <a:avLst/>
          </a:prstGeom>
          <a:noFill/>
        </p:spPr>
        <p:txBody>
          <a:bodyPr wrap="square">
            <a:spAutoFit/>
          </a:bodyPr>
          <a:lstStyle/>
          <a:p>
            <a:pPr algn="ctr"/>
            <a:r>
              <a:rPr lang="fr-FR" sz="3200" b="1" dirty="0" err="1"/>
              <a:t>Why</a:t>
            </a:r>
            <a:r>
              <a:rPr lang="fr-FR" sz="3200" b="1" dirty="0"/>
              <a:t> Sampling </a:t>
            </a:r>
            <a:r>
              <a:rPr lang="fr-FR" sz="3200" b="1" dirty="0" err="1"/>
              <a:t>Matters</a:t>
            </a:r>
            <a:r>
              <a:rPr lang="fr-FR" sz="3200" b="1" dirty="0"/>
              <a:t>?</a:t>
            </a:r>
          </a:p>
        </p:txBody>
      </p:sp>
      <p:sp>
        <p:nvSpPr>
          <p:cNvPr id="34" name="ZoneTexte 33">
            <a:extLst>
              <a:ext uri="{FF2B5EF4-FFF2-40B4-BE49-F238E27FC236}">
                <a16:creationId xmlns:a16="http://schemas.microsoft.com/office/drawing/2014/main" id="{745F13B0-20B3-43F2-835D-ED55D9C37C82}"/>
              </a:ext>
            </a:extLst>
          </p:cNvPr>
          <p:cNvSpPr txBox="1"/>
          <p:nvPr/>
        </p:nvSpPr>
        <p:spPr>
          <a:xfrm>
            <a:off x="2024384" y="1999530"/>
            <a:ext cx="8141418" cy="954107"/>
          </a:xfrm>
          <a:prstGeom prst="rect">
            <a:avLst/>
          </a:prstGeom>
          <a:noFill/>
        </p:spPr>
        <p:txBody>
          <a:bodyPr wrap="square">
            <a:spAutoFit/>
          </a:bodyPr>
          <a:lstStyle/>
          <a:p>
            <a:pPr algn="ctr"/>
            <a:r>
              <a:rPr lang="en-US" sz="2800" dirty="0"/>
              <a:t>The quality of the surrogate model heavily depends on the </a:t>
            </a:r>
            <a:r>
              <a:rPr lang="en-US" sz="2800" b="1" dirty="0"/>
              <a:t>representativeness</a:t>
            </a:r>
            <a:r>
              <a:rPr lang="en-US" sz="2800" dirty="0"/>
              <a:t> of the training data.</a:t>
            </a:r>
          </a:p>
        </p:txBody>
      </p:sp>
      <p:sp>
        <p:nvSpPr>
          <p:cNvPr id="36" name="ZoneTexte 35">
            <a:extLst>
              <a:ext uri="{FF2B5EF4-FFF2-40B4-BE49-F238E27FC236}">
                <a16:creationId xmlns:a16="http://schemas.microsoft.com/office/drawing/2014/main" id="{287504A5-0227-41A9-BFA2-2792B25AB9BA}"/>
              </a:ext>
            </a:extLst>
          </p:cNvPr>
          <p:cNvSpPr txBox="1"/>
          <p:nvPr/>
        </p:nvSpPr>
        <p:spPr>
          <a:xfrm>
            <a:off x="621182" y="3108032"/>
            <a:ext cx="11003608" cy="1323439"/>
          </a:xfrm>
          <a:prstGeom prst="rect">
            <a:avLst/>
          </a:prstGeom>
          <a:solidFill>
            <a:srgbClr val="FAECFA"/>
          </a:solidFill>
          <a:ln>
            <a:solidFill>
              <a:schemeClr val="bg1"/>
            </a:solidFill>
          </a:ln>
        </p:spPr>
        <p:txBody>
          <a:bodyPr wrap="square">
            <a:spAutoFit/>
          </a:bodyPr>
          <a:lstStyle/>
          <a:p>
            <a:pPr algn="ctr"/>
            <a:r>
              <a:rPr lang="en-US" sz="2000" b="1" dirty="0"/>
              <a:t>Efficient sampling </a:t>
            </a:r>
            <a:r>
              <a:rPr lang="en-US" sz="2000" dirty="0"/>
              <a:t>ensures:</a:t>
            </a:r>
          </a:p>
          <a:p>
            <a:pPr marL="360000" lvl="1" indent="-285750" algn="ctr">
              <a:buFont typeface="Arial" panose="020B0604020202020204" pitchFamily="34" charset="0"/>
              <a:buChar char="•"/>
            </a:pPr>
            <a:r>
              <a:rPr lang="en-US" sz="2000" dirty="0"/>
              <a:t>Adequate coverage of the parameter space.</a:t>
            </a:r>
          </a:p>
          <a:p>
            <a:pPr marL="360000" lvl="1" indent="-285750" algn="ctr">
              <a:buFont typeface="Arial" panose="020B0604020202020204" pitchFamily="34" charset="0"/>
              <a:buChar char="•"/>
            </a:pPr>
            <a:r>
              <a:rPr lang="en-US" sz="2000" dirty="0"/>
              <a:t>Reduced computational cost by minimizing unnecessary high-fidelity simulations.</a:t>
            </a:r>
          </a:p>
          <a:p>
            <a:pPr marL="360000" lvl="1" indent="-285750" algn="ctr">
              <a:buFont typeface="Arial" panose="020B0604020202020204" pitchFamily="34" charset="0"/>
              <a:buChar char="•"/>
            </a:pPr>
            <a:r>
              <a:rPr lang="en-US" sz="2000" dirty="0"/>
              <a:t>Accurate predictions for unseen data.</a:t>
            </a:r>
          </a:p>
        </p:txBody>
      </p:sp>
      <p:sp>
        <p:nvSpPr>
          <p:cNvPr id="39" name="ZoneTexte 38">
            <a:extLst>
              <a:ext uri="{FF2B5EF4-FFF2-40B4-BE49-F238E27FC236}">
                <a16:creationId xmlns:a16="http://schemas.microsoft.com/office/drawing/2014/main" id="{51AD1A74-A0D5-47C7-A289-C3C3FD6817BC}"/>
              </a:ext>
            </a:extLst>
          </p:cNvPr>
          <p:cNvSpPr txBox="1"/>
          <p:nvPr/>
        </p:nvSpPr>
        <p:spPr>
          <a:xfrm>
            <a:off x="593289" y="4566480"/>
            <a:ext cx="11003608" cy="523220"/>
          </a:xfrm>
          <a:prstGeom prst="rect">
            <a:avLst/>
          </a:prstGeom>
          <a:solidFill>
            <a:schemeClr val="bg1"/>
          </a:solidFill>
        </p:spPr>
        <p:txBody>
          <a:bodyPr wrap="square">
            <a:spAutoFit/>
          </a:bodyPr>
          <a:lstStyle/>
          <a:p>
            <a:pPr algn="ctr"/>
            <a:r>
              <a:rPr lang="en-US" sz="2800" dirty="0"/>
              <a:t>Balancing</a:t>
            </a:r>
            <a:r>
              <a:rPr lang="en-US" sz="2800" b="1" dirty="0"/>
              <a:t> </a:t>
            </a:r>
            <a:r>
              <a:rPr lang="en-US" sz="2800" b="1" dirty="0">
                <a:solidFill>
                  <a:schemeClr val="accent4"/>
                </a:solidFill>
              </a:rPr>
              <a:t>exploration</a:t>
            </a:r>
            <a:r>
              <a:rPr lang="en-US" sz="2800" b="1" dirty="0"/>
              <a:t> </a:t>
            </a:r>
            <a:r>
              <a:rPr lang="en-US" sz="2800" dirty="0"/>
              <a:t>and</a:t>
            </a:r>
            <a:r>
              <a:rPr lang="en-US" sz="2800" b="1" dirty="0"/>
              <a:t> </a:t>
            </a:r>
            <a:r>
              <a:rPr lang="en-US" sz="2800" b="1" dirty="0">
                <a:solidFill>
                  <a:schemeClr val="accent6"/>
                </a:solidFill>
              </a:rPr>
              <a:t>exploitation</a:t>
            </a:r>
            <a:r>
              <a:rPr lang="en-US" sz="2800" dirty="0"/>
              <a:t>.</a:t>
            </a:r>
          </a:p>
        </p:txBody>
      </p:sp>
      <p:sp>
        <p:nvSpPr>
          <p:cNvPr id="40" name="Rectangle 3">
            <a:extLst>
              <a:ext uri="{FF2B5EF4-FFF2-40B4-BE49-F238E27FC236}">
                <a16:creationId xmlns:a16="http://schemas.microsoft.com/office/drawing/2014/main" id="{208A18A4-D132-42E3-A0CF-456AF219068F}"/>
              </a:ext>
            </a:extLst>
          </p:cNvPr>
          <p:cNvSpPr>
            <a:spLocks noChangeArrowheads="1"/>
          </p:cNvSpPr>
          <p:nvPr/>
        </p:nvSpPr>
        <p:spPr bwMode="auto">
          <a:xfrm>
            <a:off x="6545563" y="5224710"/>
            <a:ext cx="4628014" cy="923330"/>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anchor="ctr" anchorCtr="0" compatLnSpc="1">
            <a:prstTxWarp prst="textNoShape">
              <a:avLst/>
            </a:prstTxWarp>
            <a:spAutoFit/>
          </a:bodyPr>
          <a:lstStyle/>
          <a:p>
            <a:pPr marL="0" marR="0" lvl="0" indent="0" defTabSz="914400" rtl="0" eaLnBrk="0" fontAlgn="base" latinLnBrk="0" hangingPunct="0">
              <a:lnSpc>
                <a:spcPct val="100000"/>
              </a:lnSpc>
              <a:spcBef>
                <a:spcPct val="0"/>
              </a:spcBef>
              <a:spcAft>
                <a:spcPct val="0"/>
              </a:spcAft>
              <a:buClrTx/>
              <a:buSzTx/>
              <a:tabLst/>
            </a:pPr>
            <a:r>
              <a:rPr kumimoji="0" lang="fr-FR" altLang="fr-FR" sz="1800" b="0" i="0" u="none" strike="noStrike" cap="none" normalizeH="0" baseline="0" dirty="0">
                <a:ln>
                  <a:noFill/>
                </a:ln>
                <a:solidFill>
                  <a:schemeClr val="bg1"/>
                </a:solidFill>
                <a:effectLst/>
                <a:latin typeface="Arial" panose="020B0604020202020204" pitchFamily="34" charset="0"/>
              </a:rPr>
              <a:t>To </a:t>
            </a:r>
            <a:r>
              <a:rPr kumimoji="0" lang="fr-FR" altLang="fr-FR" sz="1800" b="0" i="0" u="none" strike="noStrike" cap="none" normalizeH="0" baseline="0" dirty="0" err="1">
                <a:ln>
                  <a:noFill/>
                </a:ln>
                <a:solidFill>
                  <a:schemeClr val="bg1"/>
                </a:solidFill>
                <a:effectLst/>
                <a:latin typeface="Arial" panose="020B0604020202020204" pitchFamily="34" charset="0"/>
              </a:rPr>
              <a:t>refine</a:t>
            </a:r>
            <a:r>
              <a:rPr kumimoji="0" lang="fr-FR" altLang="fr-FR" sz="1800" b="0" i="0" u="none" strike="noStrike" cap="none" normalizeH="0" baseline="0" dirty="0">
                <a:ln>
                  <a:noFill/>
                </a:ln>
                <a:solidFill>
                  <a:schemeClr val="bg1"/>
                </a:solidFill>
                <a:effectLst/>
                <a:latin typeface="Arial" panose="020B0604020202020204" pitchFamily="34" charset="0"/>
              </a:rPr>
              <a:t> the </a:t>
            </a:r>
            <a:r>
              <a:rPr kumimoji="0" lang="fr-FR" altLang="fr-FR" sz="1800" b="0" i="0" u="none" strike="noStrike" cap="none" normalizeH="0" baseline="0" dirty="0" err="1">
                <a:ln>
                  <a:noFill/>
                </a:ln>
                <a:solidFill>
                  <a:schemeClr val="bg1"/>
                </a:solidFill>
                <a:effectLst/>
                <a:latin typeface="Arial" panose="020B0604020202020204" pitchFamily="34" charset="0"/>
              </a:rPr>
              <a:t>surrogate</a:t>
            </a:r>
            <a:r>
              <a:rPr kumimoji="0" lang="fr-FR" altLang="fr-FR" sz="1800" b="0" i="0" u="none" strike="noStrike" cap="none" normalizeH="0" baseline="0" dirty="0">
                <a:ln>
                  <a:noFill/>
                </a:ln>
                <a:solidFill>
                  <a:schemeClr val="bg1"/>
                </a:solidFill>
                <a:effectLst/>
                <a:latin typeface="Arial" panose="020B0604020202020204" pitchFamily="34" charset="0"/>
              </a:rPr>
              <a:t> model in </a:t>
            </a:r>
            <a:r>
              <a:rPr kumimoji="0" lang="fr-FR" altLang="fr-FR" sz="1800" b="1" i="0" u="none" strike="noStrike" cap="none" normalizeH="0" baseline="0" dirty="0" err="1">
                <a:ln>
                  <a:noFill/>
                </a:ln>
                <a:solidFill>
                  <a:schemeClr val="bg1"/>
                </a:solidFill>
                <a:effectLst/>
                <a:latin typeface="Arial" panose="020B0604020202020204" pitchFamily="34" charset="0"/>
              </a:rPr>
              <a:t>regions</a:t>
            </a:r>
            <a:r>
              <a:rPr kumimoji="0" lang="fr-FR" altLang="fr-FR" sz="1800" b="0" i="0" u="none" strike="noStrike" cap="none" normalizeH="0" baseline="0" dirty="0">
                <a:ln>
                  <a:noFill/>
                </a:ln>
                <a:solidFill>
                  <a:schemeClr val="bg1"/>
                </a:solidFill>
                <a:effectLst/>
                <a:latin typeface="Arial" panose="020B0604020202020204" pitchFamily="34" charset="0"/>
              </a:rPr>
              <a:t> </a:t>
            </a:r>
            <a:r>
              <a:rPr kumimoji="0" lang="fr-FR" altLang="fr-FR" sz="1800" b="0" i="0" u="none" strike="noStrike" cap="none" normalizeH="0" baseline="0" dirty="0" err="1">
                <a:ln>
                  <a:noFill/>
                </a:ln>
                <a:solidFill>
                  <a:schemeClr val="bg1"/>
                </a:solidFill>
                <a:effectLst/>
                <a:latin typeface="Arial" panose="020B0604020202020204" pitchFamily="34" charset="0"/>
              </a:rPr>
              <a:t>where</a:t>
            </a:r>
            <a:r>
              <a:rPr kumimoji="0" lang="fr-FR" altLang="fr-FR" sz="1800" b="0" i="0" u="none" strike="noStrike" cap="none" normalizeH="0" baseline="0" dirty="0">
                <a:ln>
                  <a:noFill/>
                </a:ln>
                <a:solidFill>
                  <a:schemeClr val="bg1"/>
                </a:solidFill>
                <a:effectLst/>
                <a:latin typeface="Arial" panose="020B0604020202020204" pitchFamily="34" charset="0"/>
              </a:rPr>
              <a:t> the system </a:t>
            </a:r>
            <a:r>
              <a:rPr kumimoji="0" lang="fr-FR" altLang="fr-FR" sz="1800" b="0" i="0" u="none" strike="noStrike" cap="none" normalizeH="0" baseline="0" dirty="0" err="1">
                <a:ln>
                  <a:noFill/>
                </a:ln>
                <a:solidFill>
                  <a:schemeClr val="bg1"/>
                </a:solidFill>
                <a:effectLst/>
                <a:latin typeface="Arial" panose="020B0604020202020204" pitchFamily="34" charset="0"/>
              </a:rPr>
              <a:t>response</a:t>
            </a:r>
            <a:r>
              <a:rPr kumimoji="0" lang="fr-FR" altLang="fr-FR" sz="1800" b="0" i="0" u="none" strike="noStrike" cap="none" normalizeH="0" baseline="0" dirty="0">
                <a:ln>
                  <a:noFill/>
                </a:ln>
                <a:solidFill>
                  <a:schemeClr val="bg1"/>
                </a:solidFill>
                <a:effectLst/>
                <a:latin typeface="Arial" panose="020B0604020202020204" pitchFamily="34" charset="0"/>
              </a:rPr>
              <a:t> </a:t>
            </a:r>
            <a:r>
              <a:rPr kumimoji="0" lang="fr-FR" altLang="fr-FR" sz="1800" b="0" i="0" u="none" strike="noStrike" cap="none" normalizeH="0" baseline="0" dirty="0" err="1">
                <a:ln>
                  <a:noFill/>
                </a:ln>
                <a:solidFill>
                  <a:schemeClr val="bg1"/>
                </a:solidFill>
                <a:effectLst/>
                <a:latin typeface="Arial" panose="020B0604020202020204" pitchFamily="34" charset="0"/>
              </a:rPr>
              <a:t>is</a:t>
            </a:r>
            <a:r>
              <a:rPr kumimoji="0" lang="fr-FR" altLang="fr-FR" sz="1800" b="0" i="0" u="none" strike="noStrike" cap="none" normalizeH="0" baseline="0" dirty="0">
                <a:ln>
                  <a:noFill/>
                </a:ln>
                <a:solidFill>
                  <a:schemeClr val="bg1"/>
                </a:solidFill>
                <a:effectLst/>
                <a:latin typeface="Arial" panose="020B0604020202020204" pitchFamily="34" charset="0"/>
              </a:rPr>
              <a:t> </a:t>
            </a:r>
            <a:r>
              <a:rPr kumimoji="0" lang="fr-FR" altLang="fr-FR" sz="1800" b="0" i="0" u="none" strike="noStrike" cap="none" normalizeH="0" baseline="0" dirty="0" err="1">
                <a:ln>
                  <a:noFill/>
                </a:ln>
                <a:solidFill>
                  <a:schemeClr val="bg1"/>
                </a:solidFill>
                <a:effectLst/>
                <a:latin typeface="Arial" panose="020B0604020202020204" pitchFamily="34" charset="0"/>
              </a:rPr>
              <a:t>complex</a:t>
            </a:r>
            <a:r>
              <a:rPr kumimoji="0" lang="fr-FR" altLang="fr-FR" sz="1800" b="0" i="0" u="none" strike="noStrike" cap="none" normalizeH="0" baseline="0" dirty="0">
                <a:ln>
                  <a:noFill/>
                </a:ln>
                <a:solidFill>
                  <a:schemeClr val="bg1"/>
                </a:solidFill>
                <a:effectLst/>
                <a:latin typeface="Arial" panose="020B0604020202020204" pitchFamily="34" charset="0"/>
              </a:rPr>
              <a:t> or </a:t>
            </a:r>
            <a:r>
              <a:rPr kumimoji="0" lang="fr-FR" altLang="fr-FR" sz="1800" b="0" i="0" u="none" strike="noStrike" cap="none" normalizeH="0" baseline="0" dirty="0" err="1">
                <a:ln>
                  <a:noFill/>
                </a:ln>
                <a:solidFill>
                  <a:schemeClr val="bg1"/>
                </a:solidFill>
                <a:effectLst/>
                <a:latin typeface="Arial" panose="020B0604020202020204" pitchFamily="34" charset="0"/>
              </a:rPr>
              <a:t>where</a:t>
            </a:r>
            <a:r>
              <a:rPr kumimoji="0" lang="fr-FR" altLang="fr-FR" sz="1800" b="0" i="0" u="none" strike="noStrike" cap="none" normalizeH="0" baseline="0" dirty="0">
                <a:ln>
                  <a:noFill/>
                </a:ln>
                <a:solidFill>
                  <a:schemeClr val="bg1"/>
                </a:solidFill>
                <a:effectLst/>
                <a:latin typeface="Arial" panose="020B0604020202020204" pitchFamily="34" charset="0"/>
              </a:rPr>
              <a:t> high </a:t>
            </a:r>
            <a:r>
              <a:rPr kumimoji="0" lang="fr-FR" altLang="fr-FR" sz="1800" b="0" i="0" u="none" strike="noStrike" cap="none" normalizeH="0" baseline="0" dirty="0" err="1">
                <a:ln>
                  <a:noFill/>
                </a:ln>
                <a:solidFill>
                  <a:schemeClr val="bg1"/>
                </a:solidFill>
                <a:effectLst/>
                <a:latin typeface="Arial" panose="020B0604020202020204" pitchFamily="34" charset="0"/>
              </a:rPr>
              <a:t>accuracy</a:t>
            </a:r>
            <a:r>
              <a:rPr kumimoji="0" lang="fr-FR" altLang="fr-FR" sz="1800" b="0" i="0" u="none" strike="noStrike" cap="none" normalizeH="0" baseline="0" dirty="0">
                <a:ln>
                  <a:noFill/>
                </a:ln>
                <a:solidFill>
                  <a:schemeClr val="bg1"/>
                </a:solidFill>
                <a:effectLst/>
                <a:latin typeface="Arial" panose="020B0604020202020204" pitchFamily="34" charset="0"/>
              </a:rPr>
              <a:t> </a:t>
            </a:r>
            <a:r>
              <a:rPr kumimoji="0" lang="fr-FR" altLang="fr-FR" sz="1800" b="0" i="0" u="none" strike="noStrike" cap="none" normalizeH="0" baseline="0" dirty="0" err="1">
                <a:ln>
                  <a:noFill/>
                </a:ln>
                <a:solidFill>
                  <a:schemeClr val="bg1"/>
                </a:solidFill>
                <a:effectLst/>
                <a:latin typeface="Arial" panose="020B0604020202020204" pitchFamily="34" charset="0"/>
              </a:rPr>
              <a:t>is</a:t>
            </a:r>
            <a:r>
              <a:rPr kumimoji="0" lang="fr-FR" altLang="fr-FR" sz="1800" b="0" i="0" u="none" strike="noStrike" cap="none" normalizeH="0" baseline="0" dirty="0">
                <a:ln>
                  <a:noFill/>
                </a:ln>
                <a:solidFill>
                  <a:schemeClr val="bg1"/>
                </a:solidFill>
                <a:effectLst/>
                <a:latin typeface="Arial" panose="020B0604020202020204" pitchFamily="34" charset="0"/>
              </a:rPr>
              <a:t> </a:t>
            </a:r>
            <a:r>
              <a:rPr kumimoji="0" lang="fr-FR" altLang="fr-FR" sz="1800" b="0" i="0" u="none" strike="noStrike" cap="none" normalizeH="0" baseline="0" dirty="0" err="1">
                <a:ln>
                  <a:noFill/>
                </a:ln>
                <a:solidFill>
                  <a:schemeClr val="bg1"/>
                </a:solidFill>
                <a:effectLst/>
                <a:latin typeface="Arial" panose="020B0604020202020204" pitchFamily="34" charset="0"/>
              </a:rPr>
              <a:t>required</a:t>
            </a:r>
            <a:r>
              <a:rPr kumimoji="0" lang="fr-FR" altLang="fr-FR" sz="1800" b="0" i="0" u="none" strike="noStrike" cap="none" normalizeH="0" baseline="0" dirty="0">
                <a:ln>
                  <a:noFill/>
                </a:ln>
                <a:solidFill>
                  <a:schemeClr val="bg1"/>
                </a:solidFill>
                <a:effectLst/>
                <a:latin typeface="Arial" panose="020B0604020202020204" pitchFamily="34" charset="0"/>
              </a:rPr>
              <a:t>.</a:t>
            </a:r>
          </a:p>
        </p:txBody>
      </p:sp>
      <p:sp>
        <p:nvSpPr>
          <p:cNvPr id="42" name="ZoneTexte 41">
            <a:extLst>
              <a:ext uri="{FF2B5EF4-FFF2-40B4-BE49-F238E27FC236}">
                <a16:creationId xmlns:a16="http://schemas.microsoft.com/office/drawing/2014/main" id="{1D2C5C73-3AE0-4FCC-AC59-2B6D08DFFD49}"/>
              </a:ext>
            </a:extLst>
          </p:cNvPr>
          <p:cNvSpPr txBox="1"/>
          <p:nvPr/>
        </p:nvSpPr>
        <p:spPr>
          <a:xfrm>
            <a:off x="1018424" y="5224710"/>
            <a:ext cx="4628015" cy="92333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a:spAutoFit/>
          </a:bodyPr>
          <a:lstStyle/>
          <a:p>
            <a:pPr algn="r"/>
            <a:r>
              <a:rPr lang="en-US" dirty="0">
                <a:latin typeface="Arial" panose="020B0604020202020204" pitchFamily="34" charset="0"/>
              </a:rPr>
              <a:t>To ensure the surrogate model captures the </a:t>
            </a:r>
            <a:r>
              <a:rPr lang="en-US" b="1" dirty="0">
                <a:latin typeface="Arial" panose="020B0604020202020204" pitchFamily="34" charset="0"/>
              </a:rPr>
              <a:t>global behavior </a:t>
            </a:r>
            <a:r>
              <a:rPr lang="en-US" dirty="0">
                <a:latin typeface="Arial" panose="020B0604020202020204" pitchFamily="34" charset="0"/>
              </a:rPr>
              <a:t>of the system across the entire parameter space.</a:t>
            </a:r>
            <a:endParaRPr lang="fr-FR" dirty="0">
              <a:latin typeface="Arial" panose="020B0604020202020204" pitchFamily="34" charset="0"/>
            </a:endParaRPr>
          </a:p>
        </p:txBody>
      </p:sp>
      <p:pic>
        <p:nvPicPr>
          <p:cNvPr id="10" name="Image 9">
            <a:extLst>
              <a:ext uri="{FF2B5EF4-FFF2-40B4-BE49-F238E27FC236}">
                <a16:creationId xmlns:a16="http://schemas.microsoft.com/office/drawing/2014/main" id="{AD37C316-B931-432B-B2B9-9A095265CDD9}"/>
              </a:ext>
            </a:extLst>
          </p:cNvPr>
          <p:cNvPicPr>
            <a:picLocks noChangeAspect="1"/>
          </p:cNvPicPr>
          <p:nvPr/>
        </p:nvPicPr>
        <p:blipFill>
          <a:blip r:embed="rId2"/>
          <a:stretch>
            <a:fillRect/>
          </a:stretch>
        </p:blipFill>
        <p:spPr>
          <a:xfrm>
            <a:off x="2580496" y="4481936"/>
            <a:ext cx="607764" cy="607764"/>
          </a:xfrm>
          <a:prstGeom prst="rect">
            <a:avLst/>
          </a:prstGeom>
        </p:spPr>
      </p:pic>
    </p:spTree>
    <p:extLst>
      <p:ext uri="{BB962C8B-B14F-4D97-AF65-F5344CB8AC3E}">
        <p14:creationId xmlns:p14="http://schemas.microsoft.com/office/powerpoint/2010/main" val="1604470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40" grpId="0" animBg="1"/>
      <p:bldP spid="4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6" name="Tableau 12">
            <a:extLst>
              <a:ext uri="{FF2B5EF4-FFF2-40B4-BE49-F238E27FC236}">
                <a16:creationId xmlns:a16="http://schemas.microsoft.com/office/drawing/2014/main" id="{5725E504-FB59-4073-AC34-13F2BDB5173F}"/>
              </a:ext>
            </a:extLst>
          </p:cNvPr>
          <p:cNvGraphicFramePr>
            <a:graphicFrameLocks noGrp="1"/>
          </p:cNvGraphicFramePr>
          <p:nvPr>
            <p:extLst>
              <p:ext uri="{D42A27DB-BD31-4B8C-83A1-F6EECF244321}">
                <p14:modId xmlns:p14="http://schemas.microsoft.com/office/powerpoint/2010/main" val="4215687564"/>
              </p:ext>
            </p:extLst>
          </p:nvPr>
        </p:nvGraphicFramePr>
        <p:xfrm>
          <a:off x="8790222" y="1821233"/>
          <a:ext cx="2735999" cy="2735999"/>
        </p:xfrm>
        <a:graphic>
          <a:graphicData uri="http://schemas.openxmlformats.org/drawingml/2006/table">
            <a:tbl>
              <a:tblPr firstRow="1" bandRow="1">
                <a:tableStyleId>{5C22544A-7EE6-4342-B048-85BDC9FD1C3A}</a:tableStyleId>
              </a:tblPr>
              <a:tblGrid>
                <a:gridCol w="390857">
                  <a:extLst>
                    <a:ext uri="{9D8B030D-6E8A-4147-A177-3AD203B41FA5}">
                      <a16:colId xmlns:a16="http://schemas.microsoft.com/office/drawing/2014/main" val="3015951094"/>
                    </a:ext>
                  </a:extLst>
                </a:gridCol>
                <a:gridCol w="390857">
                  <a:extLst>
                    <a:ext uri="{9D8B030D-6E8A-4147-A177-3AD203B41FA5}">
                      <a16:colId xmlns:a16="http://schemas.microsoft.com/office/drawing/2014/main" val="805704292"/>
                    </a:ext>
                  </a:extLst>
                </a:gridCol>
                <a:gridCol w="390857">
                  <a:extLst>
                    <a:ext uri="{9D8B030D-6E8A-4147-A177-3AD203B41FA5}">
                      <a16:colId xmlns:a16="http://schemas.microsoft.com/office/drawing/2014/main" val="2008266489"/>
                    </a:ext>
                  </a:extLst>
                </a:gridCol>
                <a:gridCol w="390857">
                  <a:extLst>
                    <a:ext uri="{9D8B030D-6E8A-4147-A177-3AD203B41FA5}">
                      <a16:colId xmlns:a16="http://schemas.microsoft.com/office/drawing/2014/main" val="117294895"/>
                    </a:ext>
                  </a:extLst>
                </a:gridCol>
                <a:gridCol w="390857">
                  <a:extLst>
                    <a:ext uri="{9D8B030D-6E8A-4147-A177-3AD203B41FA5}">
                      <a16:colId xmlns:a16="http://schemas.microsoft.com/office/drawing/2014/main" val="921663030"/>
                    </a:ext>
                  </a:extLst>
                </a:gridCol>
                <a:gridCol w="390857">
                  <a:extLst>
                    <a:ext uri="{9D8B030D-6E8A-4147-A177-3AD203B41FA5}">
                      <a16:colId xmlns:a16="http://schemas.microsoft.com/office/drawing/2014/main" val="150721387"/>
                    </a:ext>
                  </a:extLst>
                </a:gridCol>
                <a:gridCol w="390857">
                  <a:extLst>
                    <a:ext uri="{9D8B030D-6E8A-4147-A177-3AD203B41FA5}">
                      <a16:colId xmlns:a16="http://schemas.microsoft.com/office/drawing/2014/main" val="2355449915"/>
                    </a:ext>
                  </a:extLst>
                </a:gridCol>
              </a:tblGrid>
              <a:tr h="390857">
                <a:tc>
                  <a:txBody>
                    <a:bodyPr/>
                    <a:lstStyle/>
                    <a:p>
                      <a:endParaRPr lang="fr-FR"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fr-FR"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fr-FR"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fr-FR"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fr-FR"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fr-FR"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fr-FR"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232022810"/>
                  </a:ext>
                </a:extLst>
              </a:tr>
              <a:tr h="390857">
                <a:tc>
                  <a:txBody>
                    <a:bodyPr/>
                    <a:lstStyle/>
                    <a:p>
                      <a:endParaRPr lang="fr-FR"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fr-FR"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fr-FR"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fr-FR"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fr-FR"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fr-FR"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fr-FR"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537798312"/>
                  </a:ext>
                </a:extLst>
              </a:tr>
              <a:tr h="390857">
                <a:tc>
                  <a:txBody>
                    <a:bodyPr/>
                    <a:lstStyle/>
                    <a:p>
                      <a:endParaRPr lang="fr-FR"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fr-FR"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fr-FR"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fr-FR"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fr-FR"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fr-FR"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fr-FR"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911213128"/>
                  </a:ext>
                </a:extLst>
              </a:tr>
              <a:tr h="390857">
                <a:tc>
                  <a:txBody>
                    <a:bodyPr/>
                    <a:lstStyle/>
                    <a:p>
                      <a:endParaRPr lang="fr-FR"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fr-FR"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fr-FR"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fr-FR"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fr-FR"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fr-FR"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fr-FR"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903659662"/>
                  </a:ext>
                </a:extLst>
              </a:tr>
              <a:tr h="390857">
                <a:tc>
                  <a:txBody>
                    <a:bodyPr/>
                    <a:lstStyle/>
                    <a:p>
                      <a:endParaRPr lang="fr-FR"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fr-FR"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fr-FR"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fr-FR"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fr-FR"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fr-FR"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fr-FR"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356924359"/>
                  </a:ext>
                </a:extLst>
              </a:tr>
              <a:tr h="390857">
                <a:tc>
                  <a:txBody>
                    <a:bodyPr/>
                    <a:lstStyle/>
                    <a:p>
                      <a:endParaRPr lang="fr-FR"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fr-FR"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fr-FR"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fr-FR"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fr-FR"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fr-FR"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fr-FR"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23174329"/>
                  </a:ext>
                </a:extLst>
              </a:tr>
              <a:tr h="390857">
                <a:tc>
                  <a:txBody>
                    <a:bodyPr/>
                    <a:lstStyle/>
                    <a:p>
                      <a:endParaRPr lang="fr-FR"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fr-FR"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fr-FR"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fr-FR"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fr-FR"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fr-FR"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fr-FR"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670286637"/>
                  </a:ext>
                </a:extLst>
              </a:tr>
            </a:tbl>
          </a:graphicData>
        </a:graphic>
      </p:graphicFrame>
      <p:graphicFrame>
        <p:nvGraphicFramePr>
          <p:cNvPr id="54" name="Tableau 12">
            <a:extLst>
              <a:ext uri="{FF2B5EF4-FFF2-40B4-BE49-F238E27FC236}">
                <a16:creationId xmlns:a16="http://schemas.microsoft.com/office/drawing/2014/main" id="{F4ECC603-C2E1-46BF-BD71-219614AEE585}"/>
              </a:ext>
            </a:extLst>
          </p:cNvPr>
          <p:cNvGraphicFramePr>
            <a:graphicFrameLocks noGrp="1"/>
          </p:cNvGraphicFramePr>
          <p:nvPr>
            <p:extLst>
              <p:ext uri="{D42A27DB-BD31-4B8C-83A1-F6EECF244321}">
                <p14:modId xmlns:p14="http://schemas.microsoft.com/office/powerpoint/2010/main" val="2622429307"/>
              </p:ext>
            </p:extLst>
          </p:nvPr>
        </p:nvGraphicFramePr>
        <p:xfrm>
          <a:off x="4728001" y="1829821"/>
          <a:ext cx="2735999" cy="2735999"/>
        </p:xfrm>
        <a:graphic>
          <a:graphicData uri="http://schemas.openxmlformats.org/drawingml/2006/table">
            <a:tbl>
              <a:tblPr firstRow="1" bandRow="1">
                <a:tableStyleId>{5C22544A-7EE6-4342-B048-85BDC9FD1C3A}</a:tableStyleId>
              </a:tblPr>
              <a:tblGrid>
                <a:gridCol w="390857">
                  <a:extLst>
                    <a:ext uri="{9D8B030D-6E8A-4147-A177-3AD203B41FA5}">
                      <a16:colId xmlns:a16="http://schemas.microsoft.com/office/drawing/2014/main" val="3015951094"/>
                    </a:ext>
                  </a:extLst>
                </a:gridCol>
                <a:gridCol w="390857">
                  <a:extLst>
                    <a:ext uri="{9D8B030D-6E8A-4147-A177-3AD203B41FA5}">
                      <a16:colId xmlns:a16="http://schemas.microsoft.com/office/drawing/2014/main" val="805704292"/>
                    </a:ext>
                  </a:extLst>
                </a:gridCol>
                <a:gridCol w="390857">
                  <a:extLst>
                    <a:ext uri="{9D8B030D-6E8A-4147-A177-3AD203B41FA5}">
                      <a16:colId xmlns:a16="http://schemas.microsoft.com/office/drawing/2014/main" val="2008266489"/>
                    </a:ext>
                  </a:extLst>
                </a:gridCol>
                <a:gridCol w="390857">
                  <a:extLst>
                    <a:ext uri="{9D8B030D-6E8A-4147-A177-3AD203B41FA5}">
                      <a16:colId xmlns:a16="http://schemas.microsoft.com/office/drawing/2014/main" val="117294895"/>
                    </a:ext>
                  </a:extLst>
                </a:gridCol>
                <a:gridCol w="390857">
                  <a:extLst>
                    <a:ext uri="{9D8B030D-6E8A-4147-A177-3AD203B41FA5}">
                      <a16:colId xmlns:a16="http://schemas.microsoft.com/office/drawing/2014/main" val="921663030"/>
                    </a:ext>
                  </a:extLst>
                </a:gridCol>
                <a:gridCol w="390857">
                  <a:extLst>
                    <a:ext uri="{9D8B030D-6E8A-4147-A177-3AD203B41FA5}">
                      <a16:colId xmlns:a16="http://schemas.microsoft.com/office/drawing/2014/main" val="150721387"/>
                    </a:ext>
                  </a:extLst>
                </a:gridCol>
                <a:gridCol w="390857">
                  <a:extLst>
                    <a:ext uri="{9D8B030D-6E8A-4147-A177-3AD203B41FA5}">
                      <a16:colId xmlns:a16="http://schemas.microsoft.com/office/drawing/2014/main" val="2355449915"/>
                    </a:ext>
                  </a:extLst>
                </a:gridCol>
              </a:tblGrid>
              <a:tr h="390857">
                <a:tc>
                  <a:txBody>
                    <a:bodyPr/>
                    <a:lstStyle/>
                    <a:p>
                      <a:endParaRPr lang="fr-FR"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fr-FR"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fr-FR"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fr-FR"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fr-FR"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fr-FR"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fr-FR"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232022810"/>
                  </a:ext>
                </a:extLst>
              </a:tr>
              <a:tr h="390857">
                <a:tc>
                  <a:txBody>
                    <a:bodyPr/>
                    <a:lstStyle/>
                    <a:p>
                      <a:endParaRPr lang="fr-FR"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fr-FR"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fr-FR"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fr-FR"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fr-FR"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fr-FR"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fr-FR"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537798312"/>
                  </a:ext>
                </a:extLst>
              </a:tr>
              <a:tr h="390857">
                <a:tc>
                  <a:txBody>
                    <a:bodyPr/>
                    <a:lstStyle/>
                    <a:p>
                      <a:endParaRPr lang="fr-FR"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fr-FR"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fr-FR"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fr-FR"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fr-FR"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fr-FR"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fr-FR"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911213128"/>
                  </a:ext>
                </a:extLst>
              </a:tr>
              <a:tr h="390857">
                <a:tc>
                  <a:txBody>
                    <a:bodyPr/>
                    <a:lstStyle/>
                    <a:p>
                      <a:endParaRPr lang="fr-FR"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fr-FR"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fr-FR"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fr-FR"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fr-FR"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fr-FR"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fr-FR"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903659662"/>
                  </a:ext>
                </a:extLst>
              </a:tr>
              <a:tr h="390857">
                <a:tc>
                  <a:txBody>
                    <a:bodyPr/>
                    <a:lstStyle/>
                    <a:p>
                      <a:endParaRPr lang="fr-FR"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fr-FR"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fr-FR"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fr-FR"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fr-FR"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fr-FR"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fr-FR"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356924359"/>
                  </a:ext>
                </a:extLst>
              </a:tr>
              <a:tr h="390857">
                <a:tc>
                  <a:txBody>
                    <a:bodyPr/>
                    <a:lstStyle/>
                    <a:p>
                      <a:endParaRPr lang="fr-FR"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fr-FR"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fr-FR"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fr-FR"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fr-FR"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fr-FR"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fr-FR"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23174329"/>
                  </a:ext>
                </a:extLst>
              </a:tr>
              <a:tr h="390857">
                <a:tc>
                  <a:txBody>
                    <a:bodyPr/>
                    <a:lstStyle/>
                    <a:p>
                      <a:endParaRPr lang="fr-FR"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fr-FR"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fr-FR"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fr-FR"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fr-FR"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fr-FR"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fr-FR"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670286637"/>
                  </a:ext>
                </a:extLst>
              </a:tr>
            </a:tbl>
          </a:graphicData>
        </a:graphic>
      </p:graphicFrame>
      <p:sp>
        <p:nvSpPr>
          <p:cNvPr id="2" name="Title 2">
            <a:extLst>
              <a:ext uri="{FF2B5EF4-FFF2-40B4-BE49-F238E27FC236}">
                <a16:creationId xmlns:a16="http://schemas.microsoft.com/office/drawing/2014/main" id="{83B06755-9643-4D11-8370-CE7E9853E446}"/>
              </a:ext>
            </a:extLst>
          </p:cNvPr>
          <p:cNvSpPr txBox="1">
            <a:spLocks/>
          </p:cNvSpPr>
          <p:nvPr/>
        </p:nvSpPr>
        <p:spPr>
          <a:xfrm>
            <a:off x="0" y="565217"/>
            <a:ext cx="12192000" cy="577665"/>
          </a:xfrm>
          <a:prstGeom prst="rect">
            <a:avLst/>
          </a:prstGeom>
        </p:spPr>
        <p:txBody>
          <a:bodyPr tIns="72000" bIns="72000" anchor="ctr">
            <a:noAutofit/>
          </a:bodyPr>
          <a:lstStyle>
            <a:lvl1pPr algn="ctr" defTabSz="1219170" rtl="0" eaLnBrk="1" latinLnBrk="0" hangingPunct="1">
              <a:spcBef>
                <a:spcPct val="0"/>
              </a:spcBef>
              <a:buNone/>
              <a:defRPr sz="5867" kern="1200">
                <a:solidFill>
                  <a:schemeClr val="tx1"/>
                </a:solidFill>
                <a:latin typeface="+mj-lt"/>
                <a:ea typeface="+mj-ea"/>
                <a:cs typeface="+mj-cs"/>
              </a:defRPr>
            </a:lvl1pPr>
          </a:lstStyle>
          <a:p>
            <a:r>
              <a:rPr lang="en-US" sz="3200" b="1" dirty="0">
                <a:solidFill>
                  <a:schemeClr val="bg1"/>
                </a:solidFill>
                <a:latin typeface="Arial" panose="020B0604020202020204" pitchFamily="34" charset="0"/>
                <a:ea typeface="Calibri" panose="020F0502020204030204" pitchFamily="34" charset="0"/>
                <a:cs typeface="Arial" panose="020B0604020202020204" pitchFamily="34" charset="0"/>
              </a:rPr>
              <a:t>[Offline] Common Sampling Techniques</a:t>
            </a:r>
          </a:p>
        </p:txBody>
      </p:sp>
      <p:sp>
        <p:nvSpPr>
          <p:cNvPr id="24" name="Rectangle 2">
            <a:extLst>
              <a:ext uri="{FF2B5EF4-FFF2-40B4-BE49-F238E27FC236}">
                <a16:creationId xmlns:a16="http://schemas.microsoft.com/office/drawing/2014/main" id="{D5834B4F-61EA-4833-BBDB-AB229ED2B90E}"/>
              </a:ext>
            </a:extLst>
          </p:cNvPr>
          <p:cNvSpPr>
            <a:spLocks noChangeArrowheads="1"/>
          </p:cNvSpPr>
          <p:nvPr/>
        </p:nvSpPr>
        <p:spPr bwMode="auto">
          <a:xfrm>
            <a:off x="0" y="-184666"/>
            <a:ext cx="26481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0" name="ZoneTexte 9">
            <a:extLst>
              <a:ext uri="{FF2B5EF4-FFF2-40B4-BE49-F238E27FC236}">
                <a16:creationId xmlns:a16="http://schemas.microsoft.com/office/drawing/2014/main" id="{1FFC8FCB-FD47-4D27-876A-1B10401BBD10}"/>
              </a:ext>
            </a:extLst>
          </p:cNvPr>
          <p:cNvSpPr txBox="1"/>
          <p:nvPr/>
        </p:nvSpPr>
        <p:spPr>
          <a:xfrm>
            <a:off x="863374" y="4884773"/>
            <a:ext cx="2304143" cy="523220"/>
          </a:xfrm>
          <a:prstGeom prst="rect">
            <a:avLst/>
          </a:prstGeom>
          <a:noFill/>
        </p:spPr>
        <p:txBody>
          <a:bodyPr wrap="square">
            <a:spAutoFit/>
          </a:bodyPr>
          <a:lstStyle/>
          <a:p>
            <a:r>
              <a:rPr lang="en-US" sz="2800" b="1" u="sng" dirty="0">
                <a:solidFill>
                  <a:schemeClr val="accent2"/>
                </a:solidFill>
              </a:rPr>
              <a:t>Grid Sampling</a:t>
            </a:r>
          </a:p>
        </p:txBody>
      </p:sp>
      <p:sp>
        <p:nvSpPr>
          <p:cNvPr id="12" name="ZoneTexte 11">
            <a:extLst>
              <a:ext uri="{FF2B5EF4-FFF2-40B4-BE49-F238E27FC236}">
                <a16:creationId xmlns:a16="http://schemas.microsoft.com/office/drawing/2014/main" id="{D1DEA0C0-FD6B-4FD9-BBEC-61A09A2C2A52}"/>
              </a:ext>
            </a:extLst>
          </p:cNvPr>
          <p:cNvSpPr txBox="1"/>
          <p:nvPr/>
        </p:nvSpPr>
        <p:spPr>
          <a:xfrm>
            <a:off x="4635311" y="4884773"/>
            <a:ext cx="2884714" cy="523220"/>
          </a:xfrm>
          <a:prstGeom prst="rect">
            <a:avLst/>
          </a:prstGeom>
          <a:noFill/>
        </p:spPr>
        <p:txBody>
          <a:bodyPr wrap="square">
            <a:spAutoFit/>
          </a:bodyPr>
          <a:lstStyle/>
          <a:p>
            <a:r>
              <a:rPr lang="en-US" sz="2800" b="1" u="sng" dirty="0">
                <a:solidFill>
                  <a:schemeClr val="accent2"/>
                </a:solidFill>
              </a:rPr>
              <a:t>Random Sampling</a:t>
            </a:r>
          </a:p>
        </p:txBody>
      </p:sp>
      <p:sp>
        <p:nvSpPr>
          <p:cNvPr id="14" name="ZoneTexte 13">
            <a:extLst>
              <a:ext uri="{FF2B5EF4-FFF2-40B4-BE49-F238E27FC236}">
                <a16:creationId xmlns:a16="http://schemas.microsoft.com/office/drawing/2014/main" id="{171D68BD-CC91-4CD5-B9B0-F87C593405E3}"/>
              </a:ext>
            </a:extLst>
          </p:cNvPr>
          <p:cNvSpPr txBox="1"/>
          <p:nvPr/>
        </p:nvSpPr>
        <p:spPr>
          <a:xfrm>
            <a:off x="8063127" y="4843741"/>
            <a:ext cx="4187525" cy="523220"/>
          </a:xfrm>
          <a:prstGeom prst="rect">
            <a:avLst/>
          </a:prstGeom>
          <a:noFill/>
        </p:spPr>
        <p:txBody>
          <a:bodyPr wrap="square">
            <a:spAutoFit/>
          </a:bodyPr>
          <a:lstStyle/>
          <a:p>
            <a:pPr algn="ctr"/>
            <a:r>
              <a:rPr lang="en-US" sz="2800" b="1" u="sng" dirty="0">
                <a:solidFill>
                  <a:schemeClr val="accent2"/>
                </a:solidFill>
              </a:rPr>
              <a:t>Latin Hypercube Sampling</a:t>
            </a:r>
          </a:p>
        </p:txBody>
      </p:sp>
      <p:sp>
        <p:nvSpPr>
          <p:cNvPr id="55" name="Ellipse 54">
            <a:extLst>
              <a:ext uri="{FF2B5EF4-FFF2-40B4-BE49-F238E27FC236}">
                <a16:creationId xmlns:a16="http://schemas.microsoft.com/office/drawing/2014/main" id="{77DCE868-4399-4B8C-82D7-A5A917DCFC37}"/>
              </a:ext>
            </a:extLst>
          </p:cNvPr>
          <p:cNvSpPr/>
          <p:nvPr/>
        </p:nvSpPr>
        <p:spPr>
          <a:xfrm>
            <a:off x="4773281" y="1881416"/>
            <a:ext cx="288000" cy="288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56" name="Ellipse 55">
            <a:extLst>
              <a:ext uri="{FF2B5EF4-FFF2-40B4-BE49-F238E27FC236}">
                <a16:creationId xmlns:a16="http://schemas.microsoft.com/office/drawing/2014/main" id="{D6EA389E-714F-42F2-8A4D-AF421E49BDCF}"/>
              </a:ext>
            </a:extLst>
          </p:cNvPr>
          <p:cNvSpPr/>
          <p:nvPr/>
        </p:nvSpPr>
        <p:spPr>
          <a:xfrm>
            <a:off x="5200660" y="2692799"/>
            <a:ext cx="288000" cy="288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57" name="Ellipse 56">
            <a:extLst>
              <a:ext uri="{FF2B5EF4-FFF2-40B4-BE49-F238E27FC236}">
                <a16:creationId xmlns:a16="http://schemas.microsoft.com/office/drawing/2014/main" id="{489CEAF9-F185-47BC-896A-5D7DCDEC0BCC}"/>
              </a:ext>
            </a:extLst>
          </p:cNvPr>
          <p:cNvSpPr/>
          <p:nvPr/>
        </p:nvSpPr>
        <p:spPr>
          <a:xfrm>
            <a:off x="5524169" y="3068293"/>
            <a:ext cx="288000" cy="288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58" name="Ellipse 57">
            <a:extLst>
              <a:ext uri="{FF2B5EF4-FFF2-40B4-BE49-F238E27FC236}">
                <a16:creationId xmlns:a16="http://schemas.microsoft.com/office/drawing/2014/main" id="{5F3DBB85-F44C-4067-9003-880E138AE57D}"/>
              </a:ext>
            </a:extLst>
          </p:cNvPr>
          <p:cNvSpPr/>
          <p:nvPr/>
        </p:nvSpPr>
        <p:spPr>
          <a:xfrm>
            <a:off x="6376559" y="3834000"/>
            <a:ext cx="288000" cy="288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59" name="Ellipse 58">
            <a:extLst>
              <a:ext uri="{FF2B5EF4-FFF2-40B4-BE49-F238E27FC236}">
                <a16:creationId xmlns:a16="http://schemas.microsoft.com/office/drawing/2014/main" id="{8685B7F2-61D2-43C8-8101-F3602F46C47D}"/>
              </a:ext>
            </a:extLst>
          </p:cNvPr>
          <p:cNvSpPr/>
          <p:nvPr/>
        </p:nvSpPr>
        <p:spPr>
          <a:xfrm>
            <a:off x="7116469" y="4229679"/>
            <a:ext cx="288000" cy="288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60" name="Ellipse 59">
            <a:extLst>
              <a:ext uri="{FF2B5EF4-FFF2-40B4-BE49-F238E27FC236}">
                <a16:creationId xmlns:a16="http://schemas.microsoft.com/office/drawing/2014/main" id="{7915DA5E-A98A-4986-8815-C7F03C16ED78}"/>
              </a:ext>
            </a:extLst>
          </p:cNvPr>
          <p:cNvSpPr/>
          <p:nvPr/>
        </p:nvSpPr>
        <p:spPr>
          <a:xfrm>
            <a:off x="5940387" y="3097668"/>
            <a:ext cx="288000" cy="288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61" name="Ellipse 60">
            <a:extLst>
              <a:ext uri="{FF2B5EF4-FFF2-40B4-BE49-F238E27FC236}">
                <a16:creationId xmlns:a16="http://schemas.microsoft.com/office/drawing/2014/main" id="{A2D8B237-B599-4291-A4AC-467CAAF107EE}"/>
              </a:ext>
            </a:extLst>
          </p:cNvPr>
          <p:cNvSpPr/>
          <p:nvPr/>
        </p:nvSpPr>
        <p:spPr>
          <a:xfrm>
            <a:off x="6350892" y="2305884"/>
            <a:ext cx="288000" cy="288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62" name="Ellipse 61">
            <a:extLst>
              <a:ext uri="{FF2B5EF4-FFF2-40B4-BE49-F238E27FC236}">
                <a16:creationId xmlns:a16="http://schemas.microsoft.com/office/drawing/2014/main" id="{53C05961-9EE0-40F9-89E3-0DB7C557904D}"/>
              </a:ext>
            </a:extLst>
          </p:cNvPr>
          <p:cNvSpPr/>
          <p:nvPr/>
        </p:nvSpPr>
        <p:spPr>
          <a:xfrm>
            <a:off x="6744864" y="2620242"/>
            <a:ext cx="288000" cy="288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63" name="Ellipse 62">
            <a:extLst>
              <a:ext uri="{FF2B5EF4-FFF2-40B4-BE49-F238E27FC236}">
                <a16:creationId xmlns:a16="http://schemas.microsoft.com/office/drawing/2014/main" id="{307A5EB9-B891-455B-8A09-C7215F0C0EC4}"/>
              </a:ext>
            </a:extLst>
          </p:cNvPr>
          <p:cNvSpPr/>
          <p:nvPr/>
        </p:nvSpPr>
        <p:spPr>
          <a:xfrm>
            <a:off x="5179912" y="4239506"/>
            <a:ext cx="288000" cy="288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67" name="Ellipse 66">
            <a:extLst>
              <a:ext uri="{FF2B5EF4-FFF2-40B4-BE49-F238E27FC236}">
                <a16:creationId xmlns:a16="http://schemas.microsoft.com/office/drawing/2014/main" id="{44B5258E-3946-4059-8E0D-A954693C8794}"/>
              </a:ext>
            </a:extLst>
          </p:cNvPr>
          <p:cNvSpPr/>
          <p:nvPr/>
        </p:nvSpPr>
        <p:spPr>
          <a:xfrm>
            <a:off x="8835502" y="1872828"/>
            <a:ext cx="288000" cy="288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68" name="Ellipse 67">
            <a:extLst>
              <a:ext uri="{FF2B5EF4-FFF2-40B4-BE49-F238E27FC236}">
                <a16:creationId xmlns:a16="http://schemas.microsoft.com/office/drawing/2014/main" id="{9D798542-1433-4710-9794-6D9A3130CB08}"/>
              </a:ext>
            </a:extLst>
          </p:cNvPr>
          <p:cNvSpPr/>
          <p:nvPr/>
        </p:nvSpPr>
        <p:spPr>
          <a:xfrm>
            <a:off x="9593465" y="3857150"/>
            <a:ext cx="288000" cy="288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69" name="Ellipse 68">
            <a:extLst>
              <a:ext uri="{FF2B5EF4-FFF2-40B4-BE49-F238E27FC236}">
                <a16:creationId xmlns:a16="http://schemas.microsoft.com/office/drawing/2014/main" id="{D0F03050-8898-417B-9DC8-9552F873804E}"/>
              </a:ext>
            </a:extLst>
          </p:cNvPr>
          <p:cNvSpPr/>
          <p:nvPr/>
        </p:nvSpPr>
        <p:spPr>
          <a:xfrm>
            <a:off x="10771886" y="4189523"/>
            <a:ext cx="288000" cy="288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70" name="Ellipse 69">
            <a:extLst>
              <a:ext uri="{FF2B5EF4-FFF2-40B4-BE49-F238E27FC236}">
                <a16:creationId xmlns:a16="http://schemas.microsoft.com/office/drawing/2014/main" id="{70F84F61-0202-470F-870E-B1E295F7279C}"/>
              </a:ext>
            </a:extLst>
          </p:cNvPr>
          <p:cNvSpPr/>
          <p:nvPr/>
        </p:nvSpPr>
        <p:spPr>
          <a:xfrm>
            <a:off x="10438780" y="2306393"/>
            <a:ext cx="288000" cy="288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71" name="Ellipse 70">
            <a:extLst>
              <a:ext uri="{FF2B5EF4-FFF2-40B4-BE49-F238E27FC236}">
                <a16:creationId xmlns:a16="http://schemas.microsoft.com/office/drawing/2014/main" id="{3E86651B-0676-4F15-ABFD-4CA59A11720D}"/>
              </a:ext>
            </a:extLst>
          </p:cNvPr>
          <p:cNvSpPr/>
          <p:nvPr/>
        </p:nvSpPr>
        <p:spPr>
          <a:xfrm>
            <a:off x="10771886" y="3053820"/>
            <a:ext cx="288000" cy="288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72" name="Ellipse 71">
            <a:extLst>
              <a:ext uri="{FF2B5EF4-FFF2-40B4-BE49-F238E27FC236}">
                <a16:creationId xmlns:a16="http://schemas.microsoft.com/office/drawing/2014/main" id="{8B422BFA-613A-48B8-B15D-FB0925FD4A4A}"/>
              </a:ext>
            </a:extLst>
          </p:cNvPr>
          <p:cNvSpPr/>
          <p:nvPr/>
        </p:nvSpPr>
        <p:spPr>
          <a:xfrm>
            <a:off x="9221079" y="2305884"/>
            <a:ext cx="288000" cy="288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73" name="Ellipse 72">
            <a:extLst>
              <a:ext uri="{FF2B5EF4-FFF2-40B4-BE49-F238E27FC236}">
                <a16:creationId xmlns:a16="http://schemas.microsoft.com/office/drawing/2014/main" id="{742F81D6-5651-434F-B456-8CD158CA0267}"/>
              </a:ext>
            </a:extLst>
          </p:cNvPr>
          <p:cNvSpPr/>
          <p:nvPr/>
        </p:nvSpPr>
        <p:spPr>
          <a:xfrm>
            <a:off x="10012890" y="3051774"/>
            <a:ext cx="288000" cy="288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74" name="Ellipse 73">
            <a:extLst>
              <a:ext uri="{FF2B5EF4-FFF2-40B4-BE49-F238E27FC236}">
                <a16:creationId xmlns:a16="http://schemas.microsoft.com/office/drawing/2014/main" id="{A9CD24B3-C157-4EF4-BBB3-5D01BAD391D1}"/>
              </a:ext>
            </a:extLst>
          </p:cNvPr>
          <p:cNvSpPr/>
          <p:nvPr/>
        </p:nvSpPr>
        <p:spPr>
          <a:xfrm>
            <a:off x="8816009" y="3856441"/>
            <a:ext cx="288000" cy="288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75" name="Ellipse 74">
            <a:extLst>
              <a:ext uri="{FF2B5EF4-FFF2-40B4-BE49-F238E27FC236}">
                <a16:creationId xmlns:a16="http://schemas.microsoft.com/office/drawing/2014/main" id="{26F3EA7F-56BC-4D80-95C6-0E3A37C744A9}"/>
              </a:ext>
            </a:extLst>
          </p:cNvPr>
          <p:cNvSpPr/>
          <p:nvPr/>
        </p:nvSpPr>
        <p:spPr>
          <a:xfrm>
            <a:off x="11182734" y="1872828"/>
            <a:ext cx="288000" cy="288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77" name="ZoneTexte 76">
            <a:extLst>
              <a:ext uri="{FF2B5EF4-FFF2-40B4-BE49-F238E27FC236}">
                <a16:creationId xmlns:a16="http://schemas.microsoft.com/office/drawing/2014/main" id="{C6748DB8-8F59-49D3-A72C-A8FDCB6A4C57}"/>
              </a:ext>
            </a:extLst>
          </p:cNvPr>
          <p:cNvSpPr txBox="1"/>
          <p:nvPr/>
        </p:nvSpPr>
        <p:spPr>
          <a:xfrm>
            <a:off x="468140" y="5520849"/>
            <a:ext cx="3118628" cy="707886"/>
          </a:xfrm>
          <a:prstGeom prst="rect">
            <a:avLst/>
          </a:prstGeom>
          <a:noFill/>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tabLst/>
            </a:pPr>
            <a:r>
              <a:rPr kumimoji="0" lang="fr-FR" altLang="fr-FR" sz="2000" b="0" i="0" u="none" strike="noStrike" cap="none" normalizeH="0" baseline="0" dirty="0" err="1">
                <a:ln>
                  <a:noFill/>
                </a:ln>
                <a:solidFill>
                  <a:schemeClr val="tx1"/>
                </a:solidFill>
                <a:effectLst/>
                <a:latin typeface="+mj-lt"/>
              </a:rPr>
              <a:t>Divides</a:t>
            </a:r>
            <a:r>
              <a:rPr kumimoji="0" lang="fr-FR" altLang="fr-FR" sz="2000" b="0" i="0" u="none" strike="noStrike" cap="none" normalizeH="0" baseline="0" dirty="0">
                <a:ln>
                  <a:noFill/>
                </a:ln>
                <a:solidFill>
                  <a:schemeClr val="tx1"/>
                </a:solidFill>
                <a:effectLst/>
                <a:latin typeface="+mj-lt"/>
              </a:rPr>
              <a:t> the </a:t>
            </a:r>
            <a:r>
              <a:rPr kumimoji="0" lang="fr-FR" altLang="fr-FR" sz="2000" b="0" i="0" u="none" strike="noStrike" cap="none" normalizeH="0" baseline="0" dirty="0" err="1">
                <a:ln>
                  <a:noFill/>
                </a:ln>
                <a:solidFill>
                  <a:schemeClr val="tx1"/>
                </a:solidFill>
                <a:effectLst/>
                <a:latin typeface="+mj-lt"/>
              </a:rPr>
              <a:t>parameter</a:t>
            </a:r>
            <a:r>
              <a:rPr kumimoji="0" lang="fr-FR" altLang="fr-FR" sz="2000" b="0" i="0" u="none" strike="noStrike" cap="none" normalizeH="0" baseline="0" dirty="0">
                <a:ln>
                  <a:noFill/>
                </a:ln>
                <a:solidFill>
                  <a:schemeClr val="tx1"/>
                </a:solidFill>
                <a:effectLst/>
                <a:latin typeface="+mj-lt"/>
              </a:rPr>
              <a:t> </a:t>
            </a:r>
            <a:r>
              <a:rPr kumimoji="0" lang="fr-FR" altLang="fr-FR" sz="2000" b="0" i="0" u="none" strike="noStrike" cap="none" normalizeH="0" baseline="0" dirty="0" err="1">
                <a:ln>
                  <a:noFill/>
                </a:ln>
                <a:solidFill>
                  <a:schemeClr val="tx1"/>
                </a:solidFill>
                <a:effectLst/>
                <a:latin typeface="+mj-lt"/>
              </a:rPr>
              <a:t>space</a:t>
            </a:r>
            <a:r>
              <a:rPr kumimoji="0" lang="fr-FR" altLang="fr-FR" sz="2000" b="0" i="0" u="none" strike="noStrike" cap="none" normalizeH="0" baseline="0" dirty="0">
                <a:ln>
                  <a:noFill/>
                </a:ln>
                <a:solidFill>
                  <a:schemeClr val="tx1"/>
                </a:solidFill>
                <a:effectLst/>
                <a:latin typeface="+mj-lt"/>
              </a:rPr>
              <a:t> </a:t>
            </a:r>
            <a:r>
              <a:rPr kumimoji="0" lang="fr-FR" altLang="fr-FR" sz="2000" b="0" i="0" u="none" strike="noStrike" cap="none" normalizeH="0" baseline="0" dirty="0" err="1">
                <a:ln>
                  <a:noFill/>
                </a:ln>
                <a:solidFill>
                  <a:schemeClr val="tx1"/>
                </a:solidFill>
                <a:effectLst/>
                <a:latin typeface="+mj-lt"/>
              </a:rPr>
              <a:t>into</a:t>
            </a:r>
            <a:r>
              <a:rPr kumimoji="0" lang="fr-FR" altLang="fr-FR" sz="2000" b="0" i="0" u="none" strike="noStrike" cap="none" normalizeH="0" baseline="0" dirty="0">
                <a:ln>
                  <a:noFill/>
                </a:ln>
                <a:solidFill>
                  <a:schemeClr val="tx1"/>
                </a:solidFill>
                <a:effectLst/>
                <a:latin typeface="+mj-lt"/>
              </a:rPr>
              <a:t> a </a:t>
            </a:r>
            <a:r>
              <a:rPr kumimoji="0" lang="fr-FR" altLang="fr-FR" sz="2000" b="0" i="0" u="none" strike="noStrike" cap="none" normalizeH="0" baseline="0" dirty="0" err="1">
                <a:ln>
                  <a:noFill/>
                </a:ln>
                <a:solidFill>
                  <a:schemeClr val="tx1"/>
                </a:solidFill>
                <a:effectLst/>
                <a:latin typeface="+mj-lt"/>
              </a:rPr>
              <a:t>uniform</a:t>
            </a:r>
            <a:r>
              <a:rPr kumimoji="0" lang="fr-FR" altLang="fr-FR" sz="2000" b="0" i="0" u="none" strike="noStrike" cap="none" normalizeH="0" baseline="0" dirty="0">
                <a:ln>
                  <a:noFill/>
                </a:ln>
                <a:solidFill>
                  <a:schemeClr val="tx1"/>
                </a:solidFill>
                <a:effectLst/>
                <a:latin typeface="+mj-lt"/>
              </a:rPr>
              <a:t> </a:t>
            </a:r>
            <a:r>
              <a:rPr kumimoji="0" lang="fr-FR" altLang="fr-FR" sz="2000" b="0" i="0" u="none" strike="noStrike" cap="none" normalizeH="0" baseline="0" dirty="0" err="1">
                <a:ln>
                  <a:noFill/>
                </a:ln>
                <a:solidFill>
                  <a:schemeClr val="tx1"/>
                </a:solidFill>
                <a:effectLst/>
                <a:latin typeface="+mj-lt"/>
              </a:rPr>
              <a:t>grid</a:t>
            </a:r>
            <a:r>
              <a:rPr kumimoji="0" lang="fr-FR" altLang="fr-FR" sz="2000" b="0" i="0" u="none" strike="noStrike" cap="none" normalizeH="0" baseline="0" dirty="0">
                <a:ln>
                  <a:noFill/>
                </a:ln>
                <a:solidFill>
                  <a:schemeClr val="tx1"/>
                </a:solidFill>
                <a:effectLst/>
                <a:latin typeface="+mj-lt"/>
              </a:rPr>
              <a:t>.</a:t>
            </a:r>
          </a:p>
        </p:txBody>
      </p:sp>
      <p:sp>
        <p:nvSpPr>
          <p:cNvPr id="79" name="ZoneTexte 78">
            <a:extLst>
              <a:ext uri="{FF2B5EF4-FFF2-40B4-BE49-F238E27FC236}">
                <a16:creationId xmlns:a16="http://schemas.microsoft.com/office/drawing/2014/main" id="{08A9C8A0-372A-4108-A342-150BF4B4C8A0}"/>
              </a:ext>
            </a:extLst>
          </p:cNvPr>
          <p:cNvSpPr txBox="1"/>
          <p:nvPr/>
        </p:nvSpPr>
        <p:spPr>
          <a:xfrm>
            <a:off x="4536686" y="5520849"/>
            <a:ext cx="3118628" cy="707886"/>
          </a:xfrm>
          <a:prstGeom prst="rect">
            <a:avLst/>
          </a:prstGeom>
          <a:noFill/>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tabLst/>
            </a:pPr>
            <a:r>
              <a:rPr kumimoji="0" lang="en-US" altLang="fr-FR" sz="2000" b="0" i="0" u="none" strike="noStrike" cap="none" normalizeH="0" baseline="0" dirty="0">
                <a:ln>
                  <a:noFill/>
                </a:ln>
                <a:solidFill>
                  <a:schemeClr val="tx1"/>
                </a:solidFill>
                <a:effectLst/>
                <a:latin typeface="+mj-lt"/>
              </a:rPr>
              <a:t>Selects points randomly in the parameter space.</a:t>
            </a:r>
          </a:p>
        </p:txBody>
      </p:sp>
      <p:sp>
        <p:nvSpPr>
          <p:cNvPr id="80" name="ZoneTexte 79">
            <a:extLst>
              <a:ext uri="{FF2B5EF4-FFF2-40B4-BE49-F238E27FC236}">
                <a16:creationId xmlns:a16="http://schemas.microsoft.com/office/drawing/2014/main" id="{BBDCEF7E-069C-43FB-9278-D94CE6CFA07E}"/>
              </a:ext>
            </a:extLst>
          </p:cNvPr>
          <p:cNvSpPr txBox="1"/>
          <p:nvPr/>
        </p:nvSpPr>
        <p:spPr>
          <a:xfrm>
            <a:off x="8580577" y="5366961"/>
            <a:ext cx="3118628" cy="1015663"/>
          </a:xfrm>
          <a:prstGeom prst="rect">
            <a:avLst/>
          </a:prstGeom>
          <a:noFill/>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tabLst/>
            </a:pPr>
            <a:r>
              <a:rPr kumimoji="0" lang="en-US" altLang="fr-FR" sz="2000" b="0" i="0" u="none" strike="noStrike" cap="none" normalizeH="0" baseline="0" dirty="0">
                <a:ln>
                  <a:noFill/>
                </a:ln>
                <a:solidFill>
                  <a:schemeClr val="tx1"/>
                </a:solidFill>
                <a:effectLst/>
                <a:latin typeface="+mj-lt"/>
              </a:rPr>
              <a:t>Divides the parameter space into strata and samples from each stratum.</a:t>
            </a:r>
          </a:p>
        </p:txBody>
      </p:sp>
      <p:sp>
        <p:nvSpPr>
          <p:cNvPr id="82" name="ZoneTexte 81">
            <a:extLst>
              <a:ext uri="{FF2B5EF4-FFF2-40B4-BE49-F238E27FC236}">
                <a16:creationId xmlns:a16="http://schemas.microsoft.com/office/drawing/2014/main" id="{1AF5D949-2CB1-48D6-9872-2BFDC7BA9DB0}"/>
              </a:ext>
            </a:extLst>
          </p:cNvPr>
          <p:cNvSpPr txBox="1"/>
          <p:nvPr/>
        </p:nvSpPr>
        <p:spPr>
          <a:xfrm>
            <a:off x="653018" y="4548500"/>
            <a:ext cx="6148386" cy="276999"/>
          </a:xfrm>
          <a:prstGeom prst="rect">
            <a:avLst/>
          </a:prstGeom>
          <a:noFill/>
        </p:spPr>
        <p:txBody>
          <a:bodyPr wrap="square" lIns="0" tIns="0" rIns="0" bIns="0">
            <a:spAutoFit/>
          </a:bodyPr>
          <a:lstStyle/>
          <a:p>
            <a:r>
              <a:rPr kumimoji="0" lang="fr-FR" altLang="fr-FR" sz="1800" b="0" i="0" u="none" strike="noStrike" cap="none" normalizeH="0" baseline="0" dirty="0" err="1">
                <a:ln>
                  <a:noFill/>
                </a:ln>
                <a:solidFill>
                  <a:schemeClr val="tx1"/>
                </a:solidFill>
                <a:effectLst/>
                <a:latin typeface="+mj-lt"/>
              </a:rPr>
              <a:t>Parameter</a:t>
            </a:r>
            <a:r>
              <a:rPr kumimoji="0" lang="fr-FR" altLang="fr-FR" sz="1800" b="0" i="0" u="none" strike="noStrike" cap="none" normalizeH="0" baseline="0" dirty="0">
                <a:ln>
                  <a:noFill/>
                </a:ln>
                <a:solidFill>
                  <a:schemeClr val="tx1"/>
                </a:solidFill>
                <a:effectLst/>
                <a:latin typeface="+mj-lt"/>
              </a:rPr>
              <a:t> 1</a:t>
            </a:r>
            <a:endParaRPr lang="fr-FR" dirty="0"/>
          </a:p>
        </p:txBody>
      </p:sp>
      <p:sp>
        <p:nvSpPr>
          <p:cNvPr id="83" name="ZoneTexte 82">
            <a:extLst>
              <a:ext uri="{FF2B5EF4-FFF2-40B4-BE49-F238E27FC236}">
                <a16:creationId xmlns:a16="http://schemas.microsoft.com/office/drawing/2014/main" id="{F25E1FA3-36EF-4722-89D6-773D71A10BA0}"/>
              </a:ext>
            </a:extLst>
          </p:cNvPr>
          <p:cNvSpPr txBox="1"/>
          <p:nvPr/>
        </p:nvSpPr>
        <p:spPr>
          <a:xfrm rot="16200000">
            <a:off x="-494064" y="3436678"/>
            <a:ext cx="1904658" cy="276999"/>
          </a:xfrm>
          <a:prstGeom prst="rect">
            <a:avLst/>
          </a:prstGeom>
          <a:noFill/>
        </p:spPr>
        <p:txBody>
          <a:bodyPr wrap="square" lIns="0" tIns="0" rIns="0" bIns="0">
            <a:spAutoFit/>
          </a:bodyPr>
          <a:lstStyle/>
          <a:p>
            <a:r>
              <a:rPr kumimoji="0" lang="fr-FR" altLang="fr-FR" sz="1800" b="0" i="0" u="none" strike="noStrike" cap="none" normalizeH="0" baseline="0" dirty="0" err="1">
                <a:ln>
                  <a:noFill/>
                </a:ln>
                <a:solidFill>
                  <a:schemeClr val="tx1"/>
                </a:solidFill>
                <a:effectLst/>
                <a:latin typeface="+mj-lt"/>
              </a:rPr>
              <a:t>Parameter</a:t>
            </a:r>
            <a:r>
              <a:rPr kumimoji="0" lang="fr-FR" altLang="fr-FR" sz="1800" b="0" i="0" u="none" strike="noStrike" cap="none" normalizeH="0" baseline="0" dirty="0">
                <a:ln>
                  <a:noFill/>
                </a:ln>
                <a:solidFill>
                  <a:schemeClr val="tx1"/>
                </a:solidFill>
                <a:effectLst/>
                <a:latin typeface="+mj-lt"/>
              </a:rPr>
              <a:t> 2</a:t>
            </a:r>
            <a:endParaRPr lang="fr-FR" dirty="0"/>
          </a:p>
        </p:txBody>
      </p:sp>
      <p:cxnSp>
        <p:nvCxnSpPr>
          <p:cNvPr id="86" name="Connecteur droit avec flèche 85">
            <a:extLst>
              <a:ext uri="{FF2B5EF4-FFF2-40B4-BE49-F238E27FC236}">
                <a16:creationId xmlns:a16="http://schemas.microsoft.com/office/drawing/2014/main" id="{D628EFAF-3A2C-4915-BE6A-21C7FF7FB4D4}"/>
              </a:ext>
            </a:extLst>
          </p:cNvPr>
          <p:cNvCxnSpPr>
            <a:cxnSpLocks/>
          </p:cNvCxnSpPr>
          <p:nvPr/>
        </p:nvCxnSpPr>
        <p:spPr>
          <a:xfrm rot="5400000" flipV="1">
            <a:off x="2632218" y="3932370"/>
            <a:ext cx="0" cy="1526472"/>
          </a:xfrm>
          <a:prstGeom prst="straightConnector1">
            <a:avLst/>
          </a:prstGeom>
          <a:ln w="25400">
            <a:headEnd type="none" w="med" len="med"/>
            <a:tailEnd type="arrow" w="med" len="med"/>
          </a:ln>
        </p:spPr>
        <p:style>
          <a:lnRef idx="1">
            <a:schemeClr val="dk1"/>
          </a:lnRef>
          <a:fillRef idx="0">
            <a:schemeClr val="dk1"/>
          </a:fillRef>
          <a:effectRef idx="0">
            <a:schemeClr val="dk1"/>
          </a:effectRef>
          <a:fontRef idx="minor">
            <a:schemeClr val="tx1"/>
          </a:fontRef>
        </p:style>
      </p:cxnSp>
      <p:graphicFrame>
        <p:nvGraphicFramePr>
          <p:cNvPr id="52" name="Tableau 12">
            <a:extLst>
              <a:ext uri="{FF2B5EF4-FFF2-40B4-BE49-F238E27FC236}">
                <a16:creationId xmlns:a16="http://schemas.microsoft.com/office/drawing/2014/main" id="{7922F957-E7D1-48C9-9A01-80B06C5CE0E8}"/>
              </a:ext>
            </a:extLst>
          </p:cNvPr>
          <p:cNvGraphicFramePr>
            <a:graphicFrameLocks noGrp="1"/>
          </p:cNvGraphicFramePr>
          <p:nvPr>
            <p:extLst>
              <p:ext uri="{D42A27DB-BD31-4B8C-83A1-F6EECF244321}">
                <p14:modId xmlns:p14="http://schemas.microsoft.com/office/powerpoint/2010/main" val="3097871422"/>
              </p:ext>
            </p:extLst>
          </p:nvPr>
        </p:nvGraphicFramePr>
        <p:xfrm>
          <a:off x="659455" y="1809047"/>
          <a:ext cx="2735999" cy="2735999"/>
        </p:xfrm>
        <a:graphic>
          <a:graphicData uri="http://schemas.openxmlformats.org/drawingml/2006/table">
            <a:tbl>
              <a:tblPr firstRow="1" bandRow="1">
                <a:tableStyleId>{5C22544A-7EE6-4342-B048-85BDC9FD1C3A}</a:tableStyleId>
              </a:tblPr>
              <a:tblGrid>
                <a:gridCol w="390857">
                  <a:extLst>
                    <a:ext uri="{9D8B030D-6E8A-4147-A177-3AD203B41FA5}">
                      <a16:colId xmlns:a16="http://schemas.microsoft.com/office/drawing/2014/main" val="3015951094"/>
                    </a:ext>
                  </a:extLst>
                </a:gridCol>
                <a:gridCol w="390857">
                  <a:extLst>
                    <a:ext uri="{9D8B030D-6E8A-4147-A177-3AD203B41FA5}">
                      <a16:colId xmlns:a16="http://schemas.microsoft.com/office/drawing/2014/main" val="805704292"/>
                    </a:ext>
                  </a:extLst>
                </a:gridCol>
                <a:gridCol w="390857">
                  <a:extLst>
                    <a:ext uri="{9D8B030D-6E8A-4147-A177-3AD203B41FA5}">
                      <a16:colId xmlns:a16="http://schemas.microsoft.com/office/drawing/2014/main" val="2008266489"/>
                    </a:ext>
                  </a:extLst>
                </a:gridCol>
                <a:gridCol w="390857">
                  <a:extLst>
                    <a:ext uri="{9D8B030D-6E8A-4147-A177-3AD203B41FA5}">
                      <a16:colId xmlns:a16="http://schemas.microsoft.com/office/drawing/2014/main" val="117294895"/>
                    </a:ext>
                  </a:extLst>
                </a:gridCol>
                <a:gridCol w="390857">
                  <a:extLst>
                    <a:ext uri="{9D8B030D-6E8A-4147-A177-3AD203B41FA5}">
                      <a16:colId xmlns:a16="http://schemas.microsoft.com/office/drawing/2014/main" val="921663030"/>
                    </a:ext>
                  </a:extLst>
                </a:gridCol>
                <a:gridCol w="390857">
                  <a:extLst>
                    <a:ext uri="{9D8B030D-6E8A-4147-A177-3AD203B41FA5}">
                      <a16:colId xmlns:a16="http://schemas.microsoft.com/office/drawing/2014/main" val="150721387"/>
                    </a:ext>
                  </a:extLst>
                </a:gridCol>
                <a:gridCol w="390857">
                  <a:extLst>
                    <a:ext uri="{9D8B030D-6E8A-4147-A177-3AD203B41FA5}">
                      <a16:colId xmlns:a16="http://schemas.microsoft.com/office/drawing/2014/main" val="2355449915"/>
                    </a:ext>
                  </a:extLst>
                </a:gridCol>
              </a:tblGrid>
              <a:tr h="390857">
                <a:tc>
                  <a:txBody>
                    <a:bodyPr/>
                    <a:lstStyle/>
                    <a:p>
                      <a:endParaRPr lang="fr-FR"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fr-FR"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fr-FR"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fr-FR"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fr-FR"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fr-FR"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fr-FR"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232022810"/>
                  </a:ext>
                </a:extLst>
              </a:tr>
              <a:tr h="390857">
                <a:tc>
                  <a:txBody>
                    <a:bodyPr/>
                    <a:lstStyle/>
                    <a:p>
                      <a:endParaRPr lang="fr-FR"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fr-FR"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fr-FR"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fr-FR"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fr-FR"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fr-FR"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fr-FR"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537798312"/>
                  </a:ext>
                </a:extLst>
              </a:tr>
              <a:tr h="390857">
                <a:tc>
                  <a:txBody>
                    <a:bodyPr/>
                    <a:lstStyle/>
                    <a:p>
                      <a:endParaRPr lang="fr-FR"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fr-FR"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fr-FR"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fr-FR"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fr-FR"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fr-FR"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fr-FR"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911213128"/>
                  </a:ext>
                </a:extLst>
              </a:tr>
              <a:tr h="390857">
                <a:tc>
                  <a:txBody>
                    <a:bodyPr/>
                    <a:lstStyle/>
                    <a:p>
                      <a:endParaRPr lang="fr-FR"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fr-FR"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fr-FR"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fr-FR"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fr-FR"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fr-FR"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fr-FR"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903659662"/>
                  </a:ext>
                </a:extLst>
              </a:tr>
              <a:tr h="390857">
                <a:tc>
                  <a:txBody>
                    <a:bodyPr/>
                    <a:lstStyle/>
                    <a:p>
                      <a:endParaRPr lang="fr-FR"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fr-FR"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fr-FR"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fr-FR"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fr-FR"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fr-FR"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fr-FR"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356924359"/>
                  </a:ext>
                </a:extLst>
              </a:tr>
              <a:tr h="390857">
                <a:tc>
                  <a:txBody>
                    <a:bodyPr/>
                    <a:lstStyle/>
                    <a:p>
                      <a:endParaRPr lang="fr-FR"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fr-FR"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fr-FR"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fr-FR"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fr-FR"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fr-FR"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fr-FR"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23174329"/>
                  </a:ext>
                </a:extLst>
              </a:tr>
              <a:tr h="390857">
                <a:tc>
                  <a:txBody>
                    <a:bodyPr/>
                    <a:lstStyle/>
                    <a:p>
                      <a:endParaRPr lang="fr-FR"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fr-FR"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fr-FR"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fr-FR"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fr-FR"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fr-FR"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fr-FR"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670286637"/>
                  </a:ext>
                </a:extLst>
              </a:tr>
            </a:tbl>
          </a:graphicData>
        </a:graphic>
      </p:graphicFrame>
      <p:sp>
        <p:nvSpPr>
          <p:cNvPr id="53" name="Ellipse 52">
            <a:extLst>
              <a:ext uri="{FF2B5EF4-FFF2-40B4-BE49-F238E27FC236}">
                <a16:creationId xmlns:a16="http://schemas.microsoft.com/office/drawing/2014/main" id="{8AD8B38A-20B6-4D3F-907E-1FF3DAD00A45}"/>
              </a:ext>
            </a:extLst>
          </p:cNvPr>
          <p:cNvSpPr/>
          <p:nvPr/>
        </p:nvSpPr>
        <p:spPr>
          <a:xfrm>
            <a:off x="704735" y="1860642"/>
            <a:ext cx="288000" cy="288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64" name="Ellipse 63">
            <a:extLst>
              <a:ext uri="{FF2B5EF4-FFF2-40B4-BE49-F238E27FC236}">
                <a16:creationId xmlns:a16="http://schemas.microsoft.com/office/drawing/2014/main" id="{6141880B-F401-4D18-A77F-D9661EA7ED59}"/>
              </a:ext>
            </a:extLst>
          </p:cNvPr>
          <p:cNvSpPr/>
          <p:nvPr/>
        </p:nvSpPr>
        <p:spPr>
          <a:xfrm>
            <a:off x="704735" y="3045233"/>
            <a:ext cx="288000" cy="288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65" name="Ellipse 64">
            <a:extLst>
              <a:ext uri="{FF2B5EF4-FFF2-40B4-BE49-F238E27FC236}">
                <a16:creationId xmlns:a16="http://schemas.microsoft.com/office/drawing/2014/main" id="{87BD81F8-C9D2-4FE0-A0ED-2B07B3C00F65}"/>
              </a:ext>
            </a:extLst>
          </p:cNvPr>
          <p:cNvSpPr/>
          <p:nvPr/>
        </p:nvSpPr>
        <p:spPr>
          <a:xfrm>
            <a:off x="704769" y="4221047"/>
            <a:ext cx="288000" cy="288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76" name="Ellipse 75">
            <a:extLst>
              <a:ext uri="{FF2B5EF4-FFF2-40B4-BE49-F238E27FC236}">
                <a16:creationId xmlns:a16="http://schemas.microsoft.com/office/drawing/2014/main" id="{9EFFBF4D-8873-4015-A0D3-A2CC98452457}"/>
              </a:ext>
            </a:extLst>
          </p:cNvPr>
          <p:cNvSpPr/>
          <p:nvPr/>
        </p:nvSpPr>
        <p:spPr>
          <a:xfrm>
            <a:off x="1874605" y="4221659"/>
            <a:ext cx="288000" cy="288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78" name="Ellipse 77">
            <a:extLst>
              <a:ext uri="{FF2B5EF4-FFF2-40B4-BE49-F238E27FC236}">
                <a16:creationId xmlns:a16="http://schemas.microsoft.com/office/drawing/2014/main" id="{EAF07274-A466-451D-A4BE-87A84299016A}"/>
              </a:ext>
            </a:extLst>
          </p:cNvPr>
          <p:cNvSpPr/>
          <p:nvPr/>
        </p:nvSpPr>
        <p:spPr>
          <a:xfrm>
            <a:off x="3047923" y="4208905"/>
            <a:ext cx="288000" cy="288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81" name="Ellipse 80">
            <a:extLst>
              <a:ext uri="{FF2B5EF4-FFF2-40B4-BE49-F238E27FC236}">
                <a16:creationId xmlns:a16="http://schemas.microsoft.com/office/drawing/2014/main" id="{056AF65D-4ADF-4507-B899-D9A9FE1BA273}"/>
              </a:ext>
            </a:extLst>
          </p:cNvPr>
          <p:cNvSpPr/>
          <p:nvPr/>
        </p:nvSpPr>
        <p:spPr>
          <a:xfrm>
            <a:off x="1874605" y="3045233"/>
            <a:ext cx="288000" cy="288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84" name="Ellipse 83">
            <a:extLst>
              <a:ext uri="{FF2B5EF4-FFF2-40B4-BE49-F238E27FC236}">
                <a16:creationId xmlns:a16="http://schemas.microsoft.com/office/drawing/2014/main" id="{948B1CF5-1F44-467D-B9B3-93953AEBE90D}"/>
              </a:ext>
            </a:extLst>
          </p:cNvPr>
          <p:cNvSpPr/>
          <p:nvPr/>
        </p:nvSpPr>
        <p:spPr>
          <a:xfrm>
            <a:off x="1871841" y="1842348"/>
            <a:ext cx="288000" cy="288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87" name="Ellipse 86">
            <a:extLst>
              <a:ext uri="{FF2B5EF4-FFF2-40B4-BE49-F238E27FC236}">
                <a16:creationId xmlns:a16="http://schemas.microsoft.com/office/drawing/2014/main" id="{7EA14A24-0D4B-4AC7-A81E-2BA3FC69DFD9}"/>
              </a:ext>
            </a:extLst>
          </p:cNvPr>
          <p:cNvSpPr/>
          <p:nvPr/>
        </p:nvSpPr>
        <p:spPr>
          <a:xfrm>
            <a:off x="3051967" y="3033046"/>
            <a:ext cx="288000" cy="288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88" name="Ellipse 87">
            <a:extLst>
              <a:ext uri="{FF2B5EF4-FFF2-40B4-BE49-F238E27FC236}">
                <a16:creationId xmlns:a16="http://schemas.microsoft.com/office/drawing/2014/main" id="{BD72EC9F-D979-4072-A3ED-5A399E0A7EEE}"/>
              </a:ext>
            </a:extLst>
          </p:cNvPr>
          <p:cNvSpPr/>
          <p:nvPr/>
        </p:nvSpPr>
        <p:spPr>
          <a:xfrm>
            <a:off x="3051967" y="1860642"/>
            <a:ext cx="288000" cy="288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cxnSp>
        <p:nvCxnSpPr>
          <p:cNvPr id="89" name="Connecteur droit avec flèche 88">
            <a:extLst>
              <a:ext uri="{FF2B5EF4-FFF2-40B4-BE49-F238E27FC236}">
                <a16:creationId xmlns:a16="http://schemas.microsoft.com/office/drawing/2014/main" id="{462B717C-6821-4FD6-A04E-33D20E9A1F2C}"/>
              </a:ext>
            </a:extLst>
          </p:cNvPr>
          <p:cNvCxnSpPr/>
          <p:nvPr/>
        </p:nvCxnSpPr>
        <p:spPr>
          <a:xfrm flipV="1">
            <a:off x="468140" y="1829821"/>
            <a:ext cx="0" cy="1526472"/>
          </a:xfrm>
          <a:prstGeom prst="straightConnector1">
            <a:avLst/>
          </a:prstGeom>
          <a:ln w="25400">
            <a:headEnd type="none" w="med" len="med"/>
            <a:tailEnd type="arrow" w="med" len="med"/>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571888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8"/>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60"/>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61"/>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62"/>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63"/>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79"/>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66"/>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4"/>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67"/>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68"/>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69"/>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70"/>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71"/>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72"/>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73"/>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74"/>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75"/>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8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4" grpId="0"/>
      <p:bldP spid="55" grpId="0" animBg="1"/>
      <p:bldP spid="56" grpId="0" animBg="1"/>
      <p:bldP spid="57" grpId="0" animBg="1"/>
      <p:bldP spid="58" grpId="0" animBg="1"/>
      <p:bldP spid="59" grpId="0" animBg="1"/>
      <p:bldP spid="60" grpId="0" animBg="1"/>
      <p:bldP spid="61" grpId="0" animBg="1"/>
      <p:bldP spid="62" grpId="0" animBg="1"/>
      <p:bldP spid="63" grpId="0" animBg="1"/>
      <p:bldP spid="67" grpId="0" animBg="1"/>
      <p:bldP spid="68" grpId="0" animBg="1"/>
      <p:bldP spid="69" grpId="0" animBg="1"/>
      <p:bldP spid="70" grpId="0" animBg="1"/>
      <p:bldP spid="71" grpId="0" animBg="1"/>
      <p:bldP spid="72" grpId="0" animBg="1"/>
      <p:bldP spid="73" grpId="0" animBg="1"/>
      <p:bldP spid="74" grpId="0" animBg="1"/>
      <p:bldP spid="75" grpId="0" animBg="1"/>
      <p:bldP spid="77" grpId="0"/>
      <p:bldP spid="79" grpId="0"/>
      <p:bldP spid="80" grpId="0"/>
      <p:bldP spid="53" grpId="0" animBg="1"/>
      <p:bldP spid="64" grpId="0" animBg="1"/>
      <p:bldP spid="65" grpId="0" animBg="1"/>
      <p:bldP spid="76" grpId="0" animBg="1"/>
      <p:bldP spid="78" grpId="0" animBg="1"/>
      <p:bldP spid="81" grpId="0" animBg="1"/>
      <p:bldP spid="84" grpId="0" animBg="1"/>
      <p:bldP spid="87" grpId="0" animBg="1"/>
      <p:bldP spid="88"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83B06755-9643-4D11-8370-CE7E9853E446}"/>
              </a:ext>
            </a:extLst>
          </p:cNvPr>
          <p:cNvSpPr txBox="1">
            <a:spLocks/>
          </p:cNvSpPr>
          <p:nvPr/>
        </p:nvSpPr>
        <p:spPr>
          <a:xfrm>
            <a:off x="0" y="565217"/>
            <a:ext cx="12192000" cy="577665"/>
          </a:xfrm>
          <a:prstGeom prst="rect">
            <a:avLst/>
          </a:prstGeom>
        </p:spPr>
        <p:txBody>
          <a:bodyPr tIns="72000" bIns="72000" anchor="ctr">
            <a:noAutofit/>
          </a:bodyPr>
          <a:lstStyle>
            <a:lvl1pPr algn="ctr" defTabSz="1219170" rtl="0" eaLnBrk="1" latinLnBrk="0" hangingPunct="1">
              <a:spcBef>
                <a:spcPct val="0"/>
              </a:spcBef>
              <a:buNone/>
              <a:defRPr sz="5867" kern="1200">
                <a:solidFill>
                  <a:schemeClr val="tx1"/>
                </a:solidFill>
                <a:latin typeface="+mj-lt"/>
                <a:ea typeface="+mj-ea"/>
                <a:cs typeface="+mj-cs"/>
              </a:defRPr>
            </a:lvl1pPr>
          </a:lstStyle>
          <a:p>
            <a:r>
              <a:rPr lang="en-US" sz="3200" b="1" dirty="0">
                <a:solidFill>
                  <a:schemeClr val="bg1"/>
                </a:solidFill>
                <a:latin typeface="Arial" panose="020B0604020202020204" pitchFamily="34" charset="0"/>
                <a:ea typeface="Calibri" panose="020F0502020204030204" pitchFamily="34" charset="0"/>
                <a:cs typeface="Arial" panose="020B0604020202020204" pitchFamily="34" charset="0"/>
              </a:rPr>
              <a:t>[Offline] Common Sampling Techniques</a:t>
            </a:r>
          </a:p>
        </p:txBody>
      </p:sp>
      <p:sp>
        <p:nvSpPr>
          <p:cNvPr id="24" name="Rectangle 2">
            <a:extLst>
              <a:ext uri="{FF2B5EF4-FFF2-40B4-BE49-F238E27FC236}">
                <a16:creationId xmlns:a16="http://schemas.microsoft.com/office/drawing/2014/main" id="{D5834B4F-61EA-4833-BBDB-AB229ED2B90E}"/>
              </a:ext>
            </a:extLst>
          </p:cNvPr>
          <p:cNvSpPr>
            <a:spLocks noChangeArrowheads="1"/>
          </p:cNvSpPr>
          <p:nvPr/>
        </p:nvSpPr>
        <p:spPr bwMode="auto">
          <a:xfrm>
            <a:off x="0" y="-184666"/>
            <a:ext cx="26481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8" name="Rectangle 5">
            <a:extLst>
              <a:ext uri="{FF2B5EF4-FFF2-40B4-BE49-F238E27FC236}">
                <a16:creationId xmlns:a16="http://schemas.microsoft.com/office/drawing/2014/main" id="{6D2FBBB0-D4C8-4903-A391-92F88EEEC681}"/>
              </a:ext>
            </a:extLst>
          </p:cNvPr>
          <p:cNvSpPr>
            <a:spLocks noChangeArrowheads="1"/>
          </p:cNvSpPr>
          <p:nvPr/>
        </p:nvSpPr>
        <p:spPr bwMode="auto">
          <a:xfrm>
            <a:off x="66205" y="1287125"/>
            <a:ext cx="12059592" cy="2554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2400" b="1" i="0" u="sng" strike="noStrike" cap="none" normalizeH="0" baseline="0" dirty="0" err="1">
                <a:ln>
                  <a:noFill/>
                </a:ln>
                <a:solidFill>
                  <a:schemeClr val="accent2"/>
                </a:solidFill>
                <a:effectLst/>
                <a:latin typeface="+mj-lt"/>
              </a:rPr>
              <a:t>Grid</a:t>
            </a:r>
            <a:r>
              <a:rPr kumimoji="0" lang="fr-FR" altLang="fr-FR" sz="2400" b="1" i="0" u="sng" strike="noStrike" cap="none" normalizeH="0" baseline="0" dirty="0">
                <a:ln>
                  <a:noFill/>
                </a:ln>
                <a:solidFill>
                  <a:schemeClr val="accent2"/>
                </a:solidFill>
                <a:effectLst/>
                <a:latin typeface="+mj-lt"/>
              </a:rPr>
              <a:t> Sampling</a:t>
            </a:r>
          </a:p>
          <a:p>
            <a:pPr marL="0" marR="0" lvl="0" indent="0" algn="l" defTabSz="914400" rtl="0" eaLnBrk="0" fontAlgn="base" latinLnBrk="0" hangingPunct="0">
              <a:lnSpc>
                <a:spcPct val="100000"/>
              </a:lnSpc>
              <a:spcBef>
                <a:spcPct val="0"/>
              </a:spcBef>
              <a:spcAft>
                <a:spcPct val="0"/>
              </a:spcAft>
              <a:buClrTx/>
              <a:buSzTx/>
              <a:tabLst/>
            </a:pPr>
            <a:r>
              <a:rPr kumimoji="0" lang="fr-FR" altLang="fr-FR" sz="2000" b="1" i="0" u="none" strike="noStrike" cap="none" normalizeH="0" baseline="0" dirty="0" err="1">
                <a:ln>
                  <a:noFill/>
                </a:ln>
                <a:solidFill>
                  <a:schemeClr val="tx1"/>
                </a:solidFill>
                <a:effectLst/>
                <a:latin typeface="+mj-lt"/>
              </a:rPr>
              <a:t>Advantages</a:t>
            </a:r>
            <a:r>
              <a:rPr kumimoji="0" lang="fr-FR" altLang="fr-FR" sz="2000" b="1" i="0" u="none" strike="noStrike" cap="none" normalizeH="0" baseline="0" dirty="0">
                <a:ln>
                  <a:noFill/>
                </a:ln>
                <a:solidFill>
                  <a:schemeClr val="tx1"/>
                </a:solidFill>
                <a:effectLst/>
                <a:latin typeface="+mj-lt"/>
              </a:rPr>
              <a:t>:</a:t>
            </a:r>
            <a:r>
              <a:rPr kumimoji="0" lang="fr-FR" altLang="fr-FR" sz="2000" b="0" i="0" u="none" strike="noStrike" cap="none" normalizeH="0" baseline="0" dirty="0">
                <a:ln>
                  <a:noFill/>
                </a:ln>
                <a:solidFill>
                  <a:schemeClr val="tx1"/>
                </a:solidFill>
                <a:effectLst/>
                <a:latin typeface="+mj-lt"/>
              </a:rPr>
              <a:t> Simple and </a:t>
            </a:r>
            <a:r>
              <a:rPr kumimoji="0" lang="fr-FR" altLang="fr-FR" sz="2000" b="0" i="0" u="none" strike="noStrike" cap="none" normalizeH="0" baseline="0" dirty="0" err="1">
                <a:ln>
                  <a:noFill/>
                </a:ln>
                <a:solidFill>
                  <a:schemeClr val="tx1"/>
                </a:solidFill>
                <a:effectLst/>
                <a:latin typeface="+mj-lt"/>
              </a:rPr>
              <a:t>systematic</a:t>
            </a:r>
            <a:r>
              <a:rPr kumimoji="0" lang="fr-FR" altLang="fr-FR" sz="2000" b="0" i="0" u="none" strike="noStrike" cap="none" normalizeH="0" baseline="0" dirty="0">
                <a:ln>
                  <a:noFill/>
                </a:ln>
                <a:solidFill>
                  <a:schemeClr val="tx1"/>
                </a:solidFill>
                <a:effectLst/>
                <a:latin typeface="+mj-lt"/>
              </a:rPr>
              <a:t>.</a:t>
            </a:r>
          </a:p>
          <a:p>
            <a:pPr marL="0" marR="0" lvl="0" indent="0" algn="l" defTabSz="914400" rtl="0" eaLnBrk="0" fontAlgn="base" latinLnBrk="0" hangingPunct="0">
              <a:lnSpc>
                <a:spcPct val="100000"/>
              </a:lnSpc>
              <a:spcBef>
                <a:spcPct val="0"/>
              </a:spcBef>
              <a:spcAft>
                <a:spcPct val="0"/>
              </a:spcAft>
              <a:buClrTx/>
              <a:buSzTx/>
              <a:tabLst/>
            </a:pPr>
            <a:r>
              <a:rPr kumimoji="0" lang="fr-FR" altLang="fr-FR" sz="2000" b="1" i="0" u="none" strike="noStrike" cap="none" normalizeH="0" baseline="0" dirty="0" err="1">
                <a:ln>
                  <a:noFill/>
                </a:ln>
                <a:solidFill>
                  <a:schemeClr val="tx1"/>
                </a:solidFill>
                <a:effectLst/>
                <a:latin typeface="+mj-lt"/>
              </a:rPr>
              <a:t>Disadvantages</a:t>
            </a:r>
            <a:r>
              <a:rPr kumimoji="0" lang="fr-FR" altLang="fr-FR" sz="2000" b="1" i="0" u="none" strike="noStrike" cap="none" normalizeH="0" baseline="0" dirty="0">
                <a:ln>
                  <a:noFill/>
                </a:ln>
                <a:solidFill>
                  <a:schemeClr val="tx1"/>
                </a:solidFill>
                <a:effectLst/>
                <a:latin typeface="+mj-lt"/>
              </a:rPr>
              <a:t>:</a:t>
            </a:r>
            <a:r>
              <a:rPr kumimoji="0" lang="fr-FR" altLang="fr-FR" sz="2000" b="0" i="0" u="none" strike="noStrike" cap="none" normalizeH="0" baseline="0" dirty="0">
                <a:ln>
                  <a:noFill/>
                </a:ln>
                <a:solidFill>
                  <a:schemeClr val="tx1"/>
                </a:solidFill>
                <a:effectLst/>
                <a:latin typeface="+mj-lt"/>
              </a:rPr>
              <a:t> </a:t>
            </a:r>
            <a:r>
              <a:rPr kumimoji="0" lang="fr-FR" altLang="fr-FR" sz="2000" b="0" i="0" u="none" strike="noStrike" cap="none" normalizeH="0" baseline="0" dirty="0" err="1">
                <a:ln>
                  <a:noFill/>
                </a:ln>
                <a:solidFill>
                  <a:schemeClr val="tx1"/>
                </a:solidFill>
                <a:effectLst/>
                <a:latin typeface="+mj-lt"/>
              </a:rPr>
              <a:t>Computationally</a:t>
            </a:r>
            <a:r>
              <a:rPr kumimoji="0" lang="fr-FR" altLang="fr-FR" sz="2000" b="0" i="0" u="none" strike="noStrike" cap="none" normalizeH="0" baseline="0" dirty="0">
                <a:ln>
                  <a:noFill/>
                </a:ln>
                <a:solidFill>
                  <a:schemeClr val="tx1"/>
                </a:solidFill>
                <a:effectLst/>
                <a:latin typeface="+mj-lt"/>
              </a:rPr>
              <a:t> </a:t>
            </a:r>
            <a:r>
              <a:rPr kumimoji="0" lang="fr-FR" altLang="fr-FR" sz="2000" b="0" i="0" u="none" strike="noStrike" cap="none" normalizeH="0" baseline="0" dirty="0" err="1">
                <a:ln>
                  <a:noFill/>
                </a:ln>
                <a:solidFill>
                  <a:schemeClr val="tx1"/>
                </a:solidFill>
                <a:effectLst/>
                <a:latin typeface="+mj-lt"/>
              </a:rPr>
              <a:t>expensive</a:t>
            </a:r>
            <a:r>
              <a:rPr kumimoji="0" lang="fr-FR" altLang="fr-FR" sz="2000" b="0" i="0" u="none" strike="noStrike" cap="none" normalizeH="0" baseline="0" dirty="0">
                <a:ln>
                  <a:noFill/>
                </a:ln>
                <a:solidFill>
                  <a:schemeClr val="tx1"/>
                </a:solidFill>
                <a:effectLst/>
                <a:latin typeface="+mj-lt"/>
              </a:rPr>
              <a:t> in high-</a:t>
            </a:r>
            <a:r>
              <a:rPr kumimoji="0" lang="fr-FR" altLang="fr-FR" sz="2000" b="0" i="0" u="none" strike="noStrike" cap="none" normalizeH="0" baseline="0" dirty="0" err="1">
                <a:ln>
                  <a:noFill/>
                </a:ln>
                <a:solidFill>
                  <a:schemeClr val="tx1"/>
                </a:solidFill>
                <a:effectLst/>
                <a:latin typeface="+mj-lt"/>
              </a:rPr>
              <a:t>dimensional</a:t>
            </a:r>
            <a:r>
              <a:rPr kumimoji="0" lang="fr-FR" altLang="fr-FR" sz="2000" b="0" i="0" u="none" strike="noStrike" cap="none" normalizeH="0" baseline="0" dirty="0">
                <a:ln>
                  <a:noFill/>
                </a:ln>
                <a:solidFill>
                  <a:schemeClr val="tx1"/>
                </a:solidFill>
                <a:effectLst/>
                <a:latin typeface="+mj-lt"/>
              </a:rPr>
              <a:t> </a:t>
            </a:r>
            <a:r>
              <a:rPr kumimoji="0" lang="fr-FR" altLang="fr-FR" sz="2000" b="0" i="0" u="none" strike="noStrike" cap="none" normalizeH="0" baseline="0" dirty="0" err="1">
                <a:ln>
                  <a:noFill/>
                </a:ln>
                <a:solidFill>
                  <a:schemeClr val="tx1"/>
                </a:solidFill>
                <a:effectLst/>
                <a:latin typeface="+mj-lt"/>
              </a:rPr>
              <a:t>spaces</a:t>
            </a:r>
            <a:r>
              <a:rPr kumimoji="0" lang="fr-FR" altLang="fr-FR" sz="2000" b="0" i="0" u="none" strike="noStrike" cap="none" normalizeH="0" baseline="0" dirty="0">
                <a:ln>
                  <a:noFill/>
                </a:ln>
                <a:solidFill>
                  <a:schemeClr val="tx1"/>
                </a:solidFill>
                <a:effectLst/>
                <a:latin typeface="+mj-lt"/>
              </a:rPr>
              <a:t> due to the </a:t>
            </a:r>
            <a:r>
              <a:rPr kumimoji="0" lang="fr-FR" altLang="fr-FR" sz="2000" b="0" i="0" u="sng" strike="noStrike" cap="none" normalizeH="0" baseline="0" dirty="0" err="1">
                <a:ln>
                  <a:noFill/>
                </a:ln>
                <a:solidFill>
                  <a:schemeClr val="tx1"/>
                </a:solidFill>
                <a:effectLst/>
                <a:latin typeface="+mj-lt"/>
              </a:rPr>
              <a:t>curse</a:t>
            </a:r>
            <a:r>
              <a:rPr kumimoji="0" lang="fr-FR" altLang="fr-FR" sz="2000" b="0" i="0" u="sng" strike="noStrike" cap="none" normalizeH="0" baseline="0" dirty="0">
                <a:ln>
                  <a:noFill/>
                </a:ln>
                <a:solidFill>
                  <a:schemeClr val="tx1"/>
                </a:solidFill>
                <a:effectLst/>
                <a:latin typeface="+mj-lt"/>
              </a:rPr>
              <a:t> of </a:t>
            </a:r>
            <a:r>
              <a:rPr kumimoji="0" lang="fr-FR" altLang="fr-FR" sz="2000" b="0" i="0" u="sng" strike="noStrike" cap="none" normalizeH="0" baseline="0" dirty="0" err="1">
                <a:ln>
                  <a:noFill/>
                </a:ln>
                <a:solidFill>
                  <a:schemeClr val="tx1"/>
                </a:solidFill>
                <a:effectLst/>
                <a:latin typeface="+mj-lt"/>
              </a:rPr>
              <a:t>dimensionality</a:t>
            </a:r>
            <a:r>
              <a:rPr kumimoji="0" lang="fr-FR" altLang="fr-FR" sz="2000" b="0" i="0" u="sng" strike="noStrike" cap="none" normalizeH="0" baseline="0" dirty="0">
                <a:ln>
                  <a:noFill/>
                </a:ln>
                <a:solidFill>
                  <a:schemeClr val="tx1"/>
                </a:solidFill>
                <a:effectLst/>
                <a:latin typeface="+mj-lt"/>
              </a:rPr>
              <a:t>.</a:t>
            </a:r>
          </a:p>
          <a:p>
            <a:pPr marL="0" marR="0" lvl="0" indent="0" algn="l" defTabSz="914400" rtl="0" eaLnBrk="0" fontAlgn="base" latinLnBrk="0" hangingPunct="0">
              <a:lnSpc>
                <a:spcPct val="100000"/>
              </a:lnSpc>
              <a:spcBef>
                <a:spcPct val="0"/>
              </a:spcBef>
              <a:spcAft>
                <a:spcPct val="0"/>
              </a:spcAft>
              <a:buClrTx/>
              <a:buSzTx/>
              <a:tabLst/>
            </a:pPr>
            <a:endParaRPr kumimoji="0" lang="fr-FR" altLang="fr-FR" sz="2400" b="0" i="0" u="sng" strike="noStrike" cap="none" normalizeH="0" baseline="0" dirty="0">
              <a:ln>
                <a:noFill/>
              </a:ln>
              <a:solidFill>
                <a:schemeClr val="tx1"/>
              </a:solidFill>
              <a:effectLst/>
              <a:latin typeface="+mj-lt"/>
            </a:endParaRPr>
          </a:p>
          <a:p>
            <a:pPr marL="0" marR="0" lvl="0" indent="0" algn="l" defTabSz="914400" rtl="0" eaLnBrk="0" fontAlgn="base" latinLnBrk="0" hangingPunct="0">
              <a:lnSpc>
                <a:spcPct val="100000"/>
              </a:lnSpc>
              <a:spcBef>
                <a:spcPct val="0"/>
              </a:spcBef>
              <a:spcAft>
                <a:spcPct val="0"/>
              </a:spcAft>
              <a:buClrTx/>
              <a:buSzTx/>
              <a:tabLst/>
            </a:pPr>
            <a:endParaRPr kumimoji="0" lang="fr-FR" altLang="fr-FR" sz="2400" b="0" i="0" u="sng" strike="noStrike" cap="none" normalizeH="0" baseline="0" dirty="0">
              <a:ln>
                <a:noFill/>
              </a:ln>
              <a:solidFill>
                <a:schemeClr val="tx1"/>
              </a:solidFill>
              <a:effectLst/>
              <a:latin typeface="+mj-lt"/>
            </a:endParaRPr>
          </a:p>
          <a:p>
            <a:pPr marL="0" marR="0" lvl="0" indent="0" algn="l" defTabSz="914400" rtl="0" eaLnBrk="0" fontAlgn="base" latinLnBrk="0" hangingPunct="0">
              <a:lnSpc>
                <a:spcPct val="100000"/>
              </a:lnSpc>
              <a:spcBef>
                <a:spcPct val="0"/>
              </a:spcBef>
              <a:spcAft>
                <a:spcPct val="0"/>
              </a:spcAft>
              <a:buClrTx/>
              <a:buSzTx/>
              <a:tabLst/>
            </a:pPr>
            <a:endParaRPr kumimoji="0" lang="fr-FR" altLang="fr-FR" sz="2400" b="0" i="0" u="none" strike="noStrike" cap="none" normalizeH="0" baseline="0" dirty="0">
              <a:ln>
                <a:noFill/>
              </a:ln>
              <a:solidFill>
                <a:schemeClr val="tx1"/>
              </a:solidFill>
              <a:effectLst/>
              <a:latin typeface="+mj-l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2400" b="0" i="0" u="none" strike="noStrike" cap="none" normalizeH="0" baseline="0" dirty="0">
              <a:ln>
                <a:noFill/>
              </a:ln>
              <a:solidFill>
                <a:schemeClr val="tx1"/>
              </a:solidFill>
              <a:effectLst/>
              <a:latin typeface="+mj-lt"/>
            </a:endParaRPr>
          </a:p>
        </p:txBody>
      </p:sp>
      <p:pic>
        <p:nvPicPr>
          <p:cNvPr id="11" name="Image 10">
            <a:extLst>
              <a:ext uri="{FF2B5EF4-FFF2-40B4-BE49-F238E27FC236}">
                <a16:creationId xmlns:a16="http://schemas.microsoft.com/office/drawing/2014/main" id="{D240DC8E-F480-4A0C-97FB-1C94D9A4DF49}"/>
              </a:ext>
            </a:extLst>
          </p:cNvPr>
          <p:cNvPicPr>
            <a:picLocks noChangeAspect="1"/>
          </p:cNvPicPr>
          <p:nvPr/>
        </p:nvPicPr>
        <p:blipFill>
          <a:blip r:embed="rId2"/>
          <a:stretch>
            <a:fillRect/>
          </a:stretch>
        </p:blipFill>
        <p:spPr>
          <a:xfrm>
            <a:off x="5677052" y="2684936"/>
            <a:ext cx="837895" cy="837895"/>
          </a:xfrm>
          <a:prstGeom prst="rect">
            <a:avLst/>
          </a:prstGeom>
        </p:spPr>
      </p:pic>
      <p:sp>
        <p:nvSpPr>
          <p:cNvPr id="52" name="ZoneTexte 51">
            <a:extLst>
              <a:ext uri="{FF2B5EF4-FFF2-40B4-BE49-F238E27FC236}">
                <a16:creationId xmlns:a16="http://schemas.microsoft.com/office/drawing/2014/main" id="{1BE6D10E-B4AC-473A-BAC3-9CB1D9FE1FD6}"/>
              </a:ext>
            </a:extLst>
          </p:cNvPr>
          <p:cNvSpPr txBox="1"/>
          <p:nvPr/>
        </p:nvSpPr>
        <p:spPr>
          <a:xfrm>
            <a:off x="6581151" y="2642218"/>
            <a:ext cx="5544644" cy="92333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a:spAutoFit/>
          </a:bodyPr>
          <a:lstStyle/>
          <a:p>
            <a:pPr algn="ctr"/>
            <a:r>
              <a:rPr lang="en-US" dirty="0"/>
              <a:t>As the number of dimensions increases, the amount of data required to represent or sample the space effectively grows exponentially.</a:t>
            </a:r>
            <a:endParaRPr lang="fr-FR" dirty="0"/>
          </a:p>
        </p:txBody>
      </p:sp>
      <p:sp>
        <p:nvSpPr>
          <p:cNvPr id="10" name="ZoneTexte 9">
            <a:extLst>
              <a:ext uri="{FF2B5EF4-FFF2-40B4-BE49-F238E27FC236}">
                <a16:creationId xmlns:a16="http://schemas.microsoft.com/office/drawing/2014/main" id="{5235B625-D1B1-498D-884A-0BD4CAE0C860}"/>
              </a:ext>
            </a:extLst>
          </p:cNvPr>
          <p:cNvSpPr txBox="1"/>
          <p:nvPr/>
        </p:nvSpPr>
        <p:spPr>
          <a:xfrm>
            <a:off x="132405" y="3813424"/>
            <a:ext cx="9614824" cy="1077218"/>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2400" b="1" i="0" u="sng" strike="noStrike" cap="none" normalizeH="0" baseline="0" dirty="0" err="1">
                <a:ln>
                  <a:noFill/>
                </a:ln>
                <a:solidFill>
                  <a:schemeClr val="accent2"/>
                </a:solidFill>
                <a:effectLst/>
                <a:latin typeface="+mj-lt"/>
              </a:rPr>
              <a:t>Random</a:t>
            </a:r>
            <a:r>
              <a:rPr kumimoji="0" lang="fr-FR" altLang="fr-FR" sz="2400" b="1" i="0" u="sng" strike="noStrike" cap="none" normalizeH="0" baseline="0" dirty="0">
                <a:ln>
                  <a:noFill/>
                </a:ln>
                <a:solidFill>
                  <a:schemeClr val="accent2"/>
                </a:solidFill>
                <a:effectLst/>
                <a:latin typeface="+mj-lt"/>
              </a:rPr>
              <a:t> Sampling</a:t>
            </a:r>
          </a:p>
          <a:p>
            <a:pPr marL="0" marR="0" lvl="0" indent="0" algn="l" defTabSz="914400" rtl="0" eaLnBrk="0" fontAlgn="base" latinLnBrk="0" hangingPunct="0">
              <a:lnSpc>
                <a:spcPct val="100000"/>
              </a:lnSpc>
              <a:spcBef>
                <a:spcPct val="0"/>
              </a:spcBef>
              <a:spcAft>
                <a:spcPct val="0"/>
              </a:spcAft>
              <a:buClrTx/>
              <a:buSzTx/>
              <a:tabLst/>
            </a:pPr>
            <a:r>
              <a:rPr kumimoji="0" lang="fr-FR" altLang="fr-FR" sz="2000" b="1" i="0" u="none" strike="noStrike" cap="none" normalizeH="0" baseline="0" dirty="0" err="1">
                <a:ln>
                  <a:noFill/>
                </a:ln>
                <a:solidFill>
                  <a:schemeClr val="tx1"/>
                </a:solidFill>
                <a:effectLst/>
                <a:latin typeface="+mj-lt"/>
              </a:rPr>
              <a:t>Advantages</a:t>
            </a:r>
            <a:r>
              <a:rPr kumimoji="0" lang="fr-FR" altLang="fr-FR" sz="2000" b="1" i="0" u="none" strike="noStrike" cap="none" normalizeH="0" baseline="0" dirty="0">
                <a:ln>
                  <a:noFill/>
                </a:ln>
                <a:solidFill>
                  <a:schemeClr val="tx1"/>
                </a:solidFill>
                <a:effectLst/>
                <a:latin typeface="+mj-lt"/>
              </a:rPr>
              <a:t>:</a:t>
            </a:r>
            <a:r>
              <a:rPr kumimoji="0" lang="fr-FR" altLang="fr-FR" sz="2000" b="0" i="0" u="none" strike="noStrike" cap="none" normalizeH="0" baseline="0" dirty="0">
                <a:ln>
                  <a:noFill/>
                </a:ln>
                <a:solidFill>
                  <a:schemeClr val="tx1"/>
                </a:solidFill>
                <a:effectLst/>
                <a:latin typeface="+mj-lt"/>
              </a:rPr>
              <a:t> </a:t>
            </a:r>
            <a:r>
              <a:rPr kumimoji="0" lang="fr-FR" altLang="fr-FR" sz="2000" b="0" i="0" u="none" strike="noStrike" cap="none" normalizeH="0" baseline="0" dirty="0" err="1">
                <a:ln>
                  <a:noFill/>
                </a:ln>
                <a:solidFill>
                  <a:schemeClr val="tx1"/>
                </a:solidFill>
                <a:effectLst/>
                <a:latin typeface="+mj-lt"/>
              </a:rPr>
              <a:t>Easy</a:t>
            </a:r>
            <a:r>
              <a:rPr kumimoji="0" lang="fr-FR" altLang="fr-FR" sz="2000" b="0" i="0" u="none" strike="noStrike" cap="none" normalizeH="0" baseline="0" dirty="0">
                <a:ln>
                  <a:noFill/>
                </a:ln>
                <a:solidFill>
                  <a:schemeClr val="tx1"/>
                </a:solidFill>
                <a:effectLst/>
                <a:latin typeface="+mj-lt"/>
              </a:rPr>
              <a:t> to </a:t>
            </a:r>
            <a:r>
              <a:rPr kumimoji="0" lang="fr-FR" altLang="fr-FR" sz="2000" b="0" i="0" u="none" strike="noStrike" cap="none" normalizeH="0" baseline="0" dirty="0" err="1">
                <a:ln>
                  <a:noFill/>
                </a:ln>
                <a:solidFill>
                  <a:schemeClr val="tx1"/>
                </a:solidFill>
                <a:effectLst/>
                <a:latin typeface="+mj-lt"/>
              </a:rPr>
              <a:t>implement</a:t>
            </a:r>
            <a:r>
              <a:rPr kumimoji="0" lang="fr-FR" altLang="fr-FR" sz="2000" b="0" i="0" u="none" strike="noStrike" cap="none" normalizeH="0" baseline="0" dirty="0">
                <a:ln>
                  <a:noFill/>
                </a:ln>
                <a:solidFill>
                  <a:schemeClr val="tx1"/>
                </a:solidFill>
                <a:effectLst/>
                <a:latin typeface="+mj-lt"/>
              </a:rPr>
              <a:t>, </a:t>
            </a:r>
            <a:r>
              <a:rPr kumimoji="0" lang="fr-FR" altLang="fr-FR" sz="2000" b="0" i="0" u="none" strike="noStrike" cap="none" normalizeH="0" baseline="0" dirty="0" err="1">
                <a:ln>
                  <a:noFill/>
                </a:ln>
                <a:solidFill>
                  <a:schemeClr val="tx1"/>
                </a:solidFill>
                <a:effectLst/>
                <a:latin typeface="+mj-lt"/>
              </a:rPr>
              <a:t>avoids</a:t>
            </a:r>
            <a:r>
              <a:rPr kumimoji="0" lang="fr-FR" altLang="fr-FR" sz="2000" b="0" i="0" u="none" strike="noStrike" cap="none" normalizeH="0" baseline="0" dirty="0">
                <a:ln>
                  <a:noFill/>
                </a:ln>
                <a:solidFill>
                  <a:schemeClr val="tx1"/>
                </a:solidFill>
                <a:effectLst/>
                <a:latin typeface="+mj-lt"/>
              </a:rPr>
              <a:t> </a:t>
            </a:r>
            <a:r>
              <a:rPr kumimoji="0" lang="fr-FR" altLang="fr-FR" sz="2000" b="0" i="0" u="none" strike="noStrike" cap="none" normalizeH="0" baseline="0" dirty="0" err="1">
                <a:ln>
                  <a:noFill/>
                </a:ln>
                <a:solidFill>
                  <a:schemeClr val="tx1"/>
                </a:solidFill>
                <a:effectLst/>
                <a:latin typeface="+mj-lt"/>
              </a:rPr>
              <a:t>bias</a:t>
            </a:r>
            <a:r>
              <a:rPr kumimoji="0" lang="fr-FR" altLang="fr-FR" sz="2000" b="0" i="0" u="none" strike="noStrike" cap="none" normalizeH="0" baseline="0" dirty="0">
                <a:ln>
                  <a:noFill/>
                </a:ln>
                <a:solidFill>
                  <a:schemeClr val="tx1"/>
                </a:solidFill>
                <a:effectLst/>
                <a:latin typeface="+mj-lt"/>
              </a:rPr>
              <a:t>.</a:t>
            </a:r>
          </a:p>
          <a:p>
            <a:pPr marL="0" marR="0" lvl="0" indent="0" algn="l" defTabSz="914400" rtl="0" eaLnBrk="0" fontAlgn="base" latinLnBrk="0" hangingPunct="0">
              <a:lnSpc>
                <a:spcPct val="100000"/>
              </a:lnSpc>
              <a:spcBef>
                <a:spcPct val="0"/>
              </a:spcBef>
              <a:spcAft>
                <a:spcPct val="0"/>
              </a:spcAft>
              <a:buClrTx/>
              <a:buSzTx/>
              <a:tabLst/>
            </a:pPr>
            <a:r>
              <a:rPr kumimoji="0" lang="fr-FR" altLang="fr-FR" sz="2000" b="1" i="0" u="none" strike="noStrike" cap="none" normalizeH="0" baseline="0" dirty="0" err="1">
                <a:ln>
                  <a:noFill/>
                </a:ln>
                <a:solidFill>
                  <a:schemeClr val="tx1"/>
                </a:solidFill>
                <a:effectLst/>
                <a:latin typeface="+mj-lt"/>
              </a:rPr>
              <a:t>Disadvantages</a:t>
            </a:r>
            <a:r>
              <a:rPr kumimoji="0" lang="fr-FR" altLang="fr-FR" sz="2000" b="1" i="0" u="none" strike="noStrike" cap="none" normalizeH="0" baseline="0" dirty="0">
                <a:ln>
                  <a:noFill/>
                </a:ln>
                <a:solidFill>
                  <a:schemeClr val="tx1"/>
                </a:solidFill>
                <a:effectLst/>
                <a:latin typeface="+mj-lt"/>
              </a:rPr>
              <a:t>:</a:t>
            </a:r>
            <a:r>
              <a:rPr kumimoji="0" lang="fr-FR" altLang="fr-FR" sz="2000" b="0" i="0" u="none" strike="noStrike" cap="none" normalizeH="0" baseline="0" dirty="0">
                <a:ln>
                  <a:noFill/>
                </a:ln>
                <a:solidFill>
                  <a:schemeClr val="tx1"/>
                </a:solidFill>
                <a:effectLst/>
                <a:latin typeface="+mj-lt"/>
              </a:rPr>
              <a:t> May </a:t>
            </a:r>
            <a:r>
              <a:rPr kumimoji="0" lang="fr-FR" altLang="fr-FR" sz="2000" b="0" i="0" u="none" strike="noStrike" cap="none" normalizeH="0" baseline="0" dirty="0" err="1">
                <a:ln>
                  <a:noFill/>
                </a:ln>
                <a:solidFill>
                  <a:schemeClr val="tx1"/>
                </a:solidFill>
                <a:effectLst/>
                <a:latin typeface="+mj-lt"/>
              </a:rPr>
              <a:t>leave</a:t>
            </a:r>
            <a:r>
              <a:rPr kumimoji="0" lang="fr-FR" altLang="fr-FR" sz="2000" b="0" i="0" u="none" strike="noStrike" cap="none" normalizeH="0" baseline="0" dirty="0">
                <a:ln>
                  <a:noFill/>
                </a:ln>
                <a:solidFill>
                  <a:schemeClr val="tx1"/>
                </a:solidFill>
                <a:effectLst/>
                <a:latin typeface="+mj-lt"/>
              </a:rPr>
              <a:t> gaps or </a:t>
            </a:r>
            <a:r>
              <a:rPr kumimoji="0" lang="fr-FR" altLang="fr-FR" sz="2000" b="0" i="0" u="none" strike="noStrike" cap="none" normalizeH="0" baseline="0" dirty="0" err="1">
                <a:ln>
                  <a:noFill/>
                </a:ln>
                <a:solidFill>
                  <a:schemeClr val="tx1"/>
                </a:solidFill>
                <a:effectLst/>
                <a:latin typeface="+mj-lt"/>
              </a:rPr>
              <a:t>clumps</a:t>
            </a:r>
            <a:r>
              <a:rPr kumimoji="0" lang="fr-FR" altLang="fr-FR" sz="2000" b="0" i="0" u="none" strike="noStrike" cap="none" normalizeH="0" baseline="0" dirty="0">
                <a:ln>
                  <a:noFill/>
                </a:ln>
                <a:solidFill>
                  <a:schemeClr val="tx1"/>
                </a:solidFill>
                <a:effectLst/>
                <a:latin typeface="+mj-lt"/>
              </a:rPr>
              <a:t> in the </a:t>
            </a:r>
            <a:r>
              <a:rPr kumimoji="0" lang="fr-FR" altLang="fr-FR" sz="2000" b="0" i="0" u="none" strike="noStrike" cap="none" normalizeH="0" baseline="0" dirty="0" err="1">
                <a:ln>
                  <a:noFill/>
                </a:ln>
                <a:solidFill>
                  <a:schemeClr val="tx1"/>
                </a:solidFill>
                <a:effectLst/>
                <a:latin typeface="+mj-lt"/>
              </a:rPr>
              <a:t>parameter</a:t>
            </a:r>
            <a:r>
              <a:rPr kumimoji="0" lang="fr-FR" altLang="fr-FR" sz="2000" b="0" i="0" u="none" strike="noStrike" cap="none" normalizeH="0" baseline="0" dirty="0">
                <a:ln>
                  <a:noFill/>
                </a:ln>
                <a:solidFill>
                  <a:schemeClr val="tx1"/>
                </a:solidFill>
                <a:effectLst/>
                <a:latin typeface="+mj-lt"/>
              </a:rPr>
              <a:t> </a:t>
            </a:r>
            <a:r>
              <a:rPr kumimoji="0" lang="fr-FR" altLang="fr-FR" sz="2000" b="0" i="0" u="none" strike="noStrike" cap="none" normalizeH="0" baseline="0" dirty="0" err="1">
                <a:ln>
                  <a:noFill/>
                </a:ln>
                <a:solidFill>
                  <a:schemeClr val="tx1"/>
                </a:solidFill>
                <a:effectLst/>
                <a:latin typeface="+mj-lt"/>
              </a:rPr>
              <a:t>space</a:t>
            </a:r>
            <a:r>
              <a:rPr kumimoji="0" lang="fr-FR" altLang="fr-FR" sz="2000" b="0" i="0" u="none" strike="noStrike" cap="none" normalizeH="0" baseline="0" dirty="0">
                <a:ln>
                  <a:noFill/>
                </a:ln>
                <a:solidFill>
                  <a:schemeClr val="tx1"/>
                </a:solidFill>
                <a:effectLst/>
                <a:latin typeface="+mj-lt"/>
              </a:rPr>
              <a:t>.</a:t>
            </a:r>
          </a:p>
        </p:txBody>
      </p:sp>
      <p:sp>
        <p:nvSpPr>
          <p:cNvPr id="14" name="ZoneTexte 13">
            <a:extLst>
              <a:ext uri="{FF2B5EF4-FFF2-40B4-BE49-F238E27FC236}">
                <a16:creationId xmlns:a16="http://schemas.microsoft.com/office/drawing/2014/main" id="{F169F294-CF67-40DE-9658-76DCFB7B5B12}"/>
              </a:ext>
            </a:extLst>
          </p:cNvPr>
          <p:cNvSpPr txBox="1"/>
          <p:nvPr/>
        </p:nvSpPr>
        <p:spPr>
          <a:xfrm>
            <a:off x="132405" y="4846233"/>
            <a:ext cx="9751821" cy="1446550"/>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fr-FR" altLang="fr-FR" sz="24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fr-FR" altLang="fr-FR" sz="2400" b="1" i="0" u="sng" strike="noStrike" kern="1200" cap="none" spc="0" normalizeH="0" baseline="0" noProof="0" dirty="0">
                <a:ln>
                  <a:noFill/>
                </a:ln>
                <a:solidFill>
                  <a:srgbClr val="C830CC"/>
                </a:solidFill>
                <a:effectLst/>
                <a:uLnTx/>
                <a:uFillTx/>
                <a:latin typeface="Calibri"/>
                <a:ea typeface="+mn-ea"/>
                <a:cs typeface="+mn-cs"/>
              </a:rPr>
              <a:t>Latin Hypercube Sampling (LHS)</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fr-FR" altLang="fr-FR" sz="2000" b="1" i="0" u="none" strike="noStrike" kern="1200" cap="none" spc="0" normalizeH="0" baseline="0" noProof="0" dirty="0" err="1">
                <a:ln>
                  <a:noFill/>
                </a:ln>
                <a:solidFill>
                  <a:prstClr val="black"/>
                </a:solidFill>
                <a:effectLst/>
                <a:uLnTx/>
                <a:uFillTx/>
                <a:latin typeface="Calibri"/>
                <a:ea typeface="+mn-ea"/>
                <a:cs typeface="+mn-cs"/>
              </a:rPr>
              <a:t>Advantages</a:t>
            </a:r>
            <a:r>
              <a:rPr kumimoji="0" lang="fr-FR" altLang="fr-FR" sz="2000" b="1" i="0" u="none" strike="noStrike" kern="1200" cap="none" spc="0" normalizeH="0" baseline="0" noProof="0" dirty="0">
                <a:ln>
                  <a:noFill/>
                </a:ln>
                <a:solidFill>
                  <a:prstClr val="black"/>
                </a:solidFill>
                <a:effectLst/>
                <a:uLnTx/>
                <a:uFillTx/>
                <a:latin typeface="Calibri"/>
                <a:ea typeface="+mn-ea"/>
                <a:cs typeface="+mn-cs"/>
              </a:rPr>
              <a:t>:</a:t>
            </a:r>
            <a:r>
              <a:rPr kumimoji="0" lang="fr-FR" altLang="fr-FR" sz="2000" b="0" i="0" u="none" strike="noStrike" kern="1200" cap="none" spc="0" normalizeH="0" baseline="0" noProof="0" dirty="0">
                <a:ln>
                  <a:noFill/>
                </a:ln>
                <a:solidFill>
                  <a:prstClr val="black"/>
                </a:solidFill>
                <a:effectLst/>
                <a:uLnTx/>
                <a:uFillTx/>
                <a:latin typeface="Calibri"/>
                <a:ea typeface="+mn-ea"/>
                <a:cs typeface="+mn-cs"/>
              </a:rPr>
              <a:t> </a:t>
            </a:r>
            <a:r>
              <a:rPr kumimoji="0" lang="fr-FR" altLang="fr-FR" sz="2000" b="0" i="0" u="none" strike="noStrike" kern="1200" cap="none" spc="0" normalizeH="0" baseline="0" noProof="0" dirty="0" err="1">
                <a:ln>
                  <a:noFill/>
                </a:ln>
                <a:solidFill>
                  <a:prstClr val="black"/>
                </a:solidFill>
                <a:effectLst/>
                <a:uLnTx/>
                <a:uFillTx/>
                <a:latin typeface="Calibri"/>
                <a:ea typeface="+mn-ea"/>
                <a:cs typeface="+mn-cs"/>
              </a:rPr>
              <a:t>Ensures</a:t>
            </a:r>
            <a:r>
              <a:rPr kumimoji="0" lang="fr-FR" altLang="fr-FR" sz="2000" b="0" i="0" u="none" strike="noStrike" kern="1200" cap="none" spc="0" normalizeH="0" baseline="0" noProof="0" dirty="0">
                <a:ln>
                  <a:noFill/>
                </a:ln>
                <a:solidFill>
                  <a:prstClr val="black"/>
                </a:solidFill>
                <a:effectLst/>
                <a:uLnTx/>
                <a:uFillTx/>
                <a:latin typeface="Calibri"/>
                <a:ea typeface="+mn-ea"/>
                <a:cs typeface="+mn-cs"/>
              </a:rPr>
              <a:t> </a:t>
            </a:r>
            <a:r>
              <a:rPr kumimoji="0" lang="fr-FR" altLang="fr-FR" sz="2000" b="0" i="0" u="none" strike="noStrike" kern="1200" cap="none" spc="0" normalizeH="0" baseline="0" noProof="0" dirty="0" err="1">
                <a:ln>
                  <a:noFill/>
                </a:ln>
                <a:solidFill>
                  <a:prstClr val="black"/>
                </a:solidFill>
                <a:effectLst/>
                <a:uLnTx/>
                <a:uFillTx/>
                <a:latin typeface="Calibri"/>
                <a:ea typeface="+mn-ea"/>
                <a:cs typeface="+mn-cs"/>
              </a:rPr>
              <a:t>uniform</a:t>
            </a:r>
            <a:r>
              <a:rPr kumimoji="0" lang="fr-FR" altLang="fr-FR" sz="2000" b="0" i="0" u="none" strike="noStrike" kern="1200" cap="none" spc="0" normalizeH="0" baseline="0" noProof="0" dirty="0">
                <a:ln>
                  <a:noFill/>
                </a:ln>
                <a:solidFill>
                  <a:prstClr val="black"/>
                </a:solidFill>
                <a:effectLst/>
                <a:uLnTx/>
                <a:uFillTx/>
                <a:latin typeface="Calibri"/>
                <a:ea typeface="+mn-ea"/>
                <a:cs typeface="+mn-cs"/>
              </a:rPr>
              <a:t> </a:t>
            </a:r>
            <a:r>
              <a:rPr kumimoji="0" lang="fr-FR" altLang="fr-FR" sz="2000" b="0" i="0" u="none" strike="noStrike" kern="1200" cap="none" spc="0" normalizeH="0" baseline="0" noProof="0" dirty="0" err="1">
                <a:ln>
                  <a:noFill/>
                </a:ln>
                <a:solidFill>
                  <a:prstClr val="black"/>
                </a:solidFill>
                <a:effectLst/>
                <a:uLnTx/>
                <a:uFillTx/>
                <a:latin typeface="Calibri"/>
                <a:ea typeface="+mn-ea"/>
                <a:cs typeface="+mn-cs"/>
              </a:rPr>
              <a:t>coverage</a:t>
            </a:r>
            <a:r>
              <a:rPr kumimoji="0" lang="fr-FR" altLang="fr-FR" sz="2000" b="0" i="0" u="none" strike="noStrike" kern="1200" cap="none" spc="0" normalizeH="0" baseline="0" noProof="0" dirty="0">
                <a:ln>
                  <a:noFill/>
                </a:ln>
                <a:solidFill>
                  <a:prstClr val="black"/>
                </a:solidFill>
                <a:effectLst/>
                <a:uLnTx/>
                <a:uFillTx/>
                <a:latin typeface="Calibri"/>
                <a:ea typeface="+mn-ea"/>
                <a:cs typeface="+mn-cs"/>
              </a:rPr>
              <a:t>.</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fr-FR" altLang="fr-FR" sz="2000" b="1" i="0" u="none" strike="noStrike" kern="1200" cap="none" spc="0" normalizeH="0" baseline="0" noProof="0" dirty="0" err="1">
                <a:ln>
                  <a:noFill/>
                </a:ln>
                <a:solidFill>
                  <a:prstClr val="black"/>
                </a:solidFill>
                <a:effectLst/>
                <a:uLnTx/>
                <a:uFillTx/>
                <a:latin typeface="Calibri"/>
                <a:ea typeface="+mn-ea"/>
                <a:cs typeface="+mn-cs"/>
              </a:rPr>
              <a:t>Disadvantages</a:t>
            </a:r>
            <a:r>
              <a:rPr kumimoji="0" lang="fr-FR" altLang="fr-FR" sz="2000" b="1" i="0" u="none" strike="noStrike" kern="1200" cap="none" spc="0" normalizeH="0" baseline="0" noProof="0" dirty="0">
                <a:ln>
                  <a:noFill/>
                </a:ln>
                <a:solidFill>
                  <a:prstClr val="black"/>
                </a:solidFill>
                <a:effectLst/>
                <a:uLnTx/>
                <a:uFillTx/>
                <a:latin typeface="Calibri"/>
                <a:ea typeface="+mn-ea"/>
                <a:cs typeface="+mn-cs"/>
              </a:rPr>
              <a:t>:</a:t>
            </a:r>
            <a:r>
              <a:rPr kumimoji="0" lang="fr-FR" altLang="fr-FR" sz="2000" b="0" i="0" u="none" strike="noStrike" kern="1200" cap="none" spc="0" normalizeH="0" baseline="0" noProof="0" dirty="0">
                <a:ln>
                  <a:noFill/>
                </a:ln>
                <a:solidFill>
                  <a:prstClr val="black"/>
                </a:solidFill>
                <a:effectLst/>
                <a:uLnTx/>
                <a:uFillTx/>
                <a:latin typeface="Calibri"/>
                <a:ea typeface="+mn-ea"/>
                <a:cs typeface="+mn-cs"/>
              </a:rPr>
              <a:t> May not </a:t>
            </a:r>
            <a:r>
              <a:rPr kumimoji="0" lang="fr-FR" altLang="fr-FR" sz="2000" b="0" i="0" u="none" strike="noStrike" kern="1200" cap="none" spc="0" normalizeH="0" baseline="0" noProof="0" dirty="0" err="1">
                <a:ln>
                  <a:noFill/>
                </a:ln>
                <a:solidFill>
                  <a:prstClr val="black"/>
                </a:solidFill>
                <a:effectLst/>
                <a:uLnTx/>
                <a:uFillTx/>
                <a:latin typeface="Calibri"/>
                <a:ea typeface="+mn-ea"/>
                <a:cs typeface="+mn-cs"/>
              </a:rPr>
              <a:t>be</a:t>
            </a:r>
            <a:r>
              <a:rPr kumimoji="0" lang="fr-FR" altLang="fr-FR" sz="2000" b="0" i="0" u="none" strike="noStrike" kern="1200" cap="none" spc="0" normalizeH="0" baseline="0" noProof="0" dirty="0">
                <a:ln>
                  <a:noFill/>
                </a:ln>
                <a:solidFill>
                  <a:prstClr val="black"/>
                </a:solidFill>
                <a:effectLst/>
                <a:uLnTx/>
                <a:uFillTx/>
                <a:latin typeface="Calibri"/>
                <a:ea typeface="+mn-ea"/>
                <a:cs typeface="+mn-cs"/>
              </a:rPr>
              <a:t> optimal for </a:t>
            </a:r>
            <a:r>
              <a:rPr kumimoji="0" lang="fr-FR" altLang="fr-FR" sz="2000" b="0" i="0" u="none" strike="noStrike" kern="1200" cap="none" spc="0" normalizeH="0" baseline="0" noProof="0" dirty="0" err="1">
                <a:ln>
                  <a:noFill/>
                </a:ln>
                <a:solidFill>
                  <a:prstClr val="black"/>
                </a:solidFill>
                <a:effectLst/>
                <a:uLnTx/>
                <a:uFillTx/>
                <a:latin typeface="Calibri"/>
                <a:ea typeface="+mn-ea"/>
                <a:cs typeface="+mn-cs"/>
              </a:rPr>
              <a:t>complex</a:t>
            </a:r>
            <a:r>
              <a:rPr kumimoji="0" lang="fr-FR" altLang="fr-FR" sz="2000" b="0" i="0" u="none" strike="noStrike" kern="1200" cap="none" spc="0" normalizeH="0" baseline="0" noProof="0" dirty="0">
                <a:ln>
                  <a:noFill/>
                </a:ln>
                <a:solidFill>
                  <a:prstClr val="black"/>
                </a:solidFill>
                <a:effectLst/>
                <a:uLnTx/>
                <a:uFillTx/>
                <a:latin typeface="Calibri"/>
                <a:ea typeface="+mn-ea"/>
                <a:cs typeface="+mn-cs"/>
              </a:rPr>
              <a:t> </a:t>
            </a:r>
            <a:r>
              <a:rPr kumimoji="0" lang="fr-FR" altLang="fr-FR" sz="2000" b="0" i="0" u="none" strike="noStrike" kern="1200" cap="none" spc="0" normalizeH="0" baseline="0" noProof="0" dirty="0" err="1">
                <a:ln>
                  <a:noFill/>
                </a:ln>
                <a:solidFill>
                  <a:prstClr val="black"/>
                </a:solidFill>
                <a:effectLst/>
                <a:uLnTx/>
                <a:uFillTx/>
                <a:latin typeface="Calibri"/>
                <a:ea typeface="+mn-ea"/>
                <a:cs typeface="+mn-cs"/>
              </a:rPr>
              <a:t>parameter</a:t>
            </a:r>
            <a:r>
              <a:rPr kumimoji="0" lang="fr-FR" altLang="fr-FR" sz="2000" b="0" i="0" u="none" strike="noStrike" kern="1200" cap="none" spc="0" normalizeH="0" baseline="0" noProof="0" dirty="0">
                <a:ln>
                  <a:noFill/>
                </a:ln>
                <a:solidFill>
                  <a:prstClr val="black"/>
                </a:solidFill>
                <a:effectLst/>
                <a:uLnTx/>
                <a:uFillTx/>
                <a:latin typeface="Calibri"/>
                <a:ea typeface="+mn-ea"/>
                <a:cs typeface="+mn-cs"/>
              </a:rPr>
              <a:t> distributions.</a:t>
            </a:r>
          </a:p>
        </p:txBody>
      </p:sp>
    </p:spTree>
    <p:extLst>
      <p:ext uri="{BB962C8B-B14F-4D97-AF65-F5344CB8AC3E}">
        <p14:creationId xmlns:p14="http://schemas.microsoft.com/office/powerpoint/2010/main" val="3767102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10" grpId="0"/>
      <p:bldP spid="1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9" name="Tableau 12">
            <a:extLst>
              <a:ext uri="{FF2B5EF4-FFF2-40B4-BE49-F238E27FC236}">
                <a16:creationId xmlns:a16="http://schemas.microsoft.com/office/drawing/2014/main" id="{2AD931B5-E07A-4307-AA76-E4CD2CE42B2D}"/>
              </a:ext>
            </a:extLst>
          </p:cNvPr>
          <p:cNvGraphicFramePr>
            <a:graphicFrameLocks noGrp="1"/>
          </p:cNvGraphicFramePr>
          <p:nvPr>
            <p:extLst>
              <p:ext uri="{D42A27DB-BD31-4B8C-83A1-F6EECF244321}">
                <p14:modId xmlns:p14="http://schemas.microsoft.com/office/powerpoint/2010/main" val="993977507"/>
              </p:ext>
            </p:extLst>
          </p:nvPr>
        </p:nvGraphicFramePr>
        <p:xfrm>
          <a:off x="4618448" y="2338413"/>
          <a:ext cx="2735999" cy="2745946"/>
        </p:xfrm>
        <a:graphic>
          <a:graphicData uri="http://schemas.openxmlformats.org/drawingml/2006/table">
            <a:tbl>
              <a:tblPr firstRow="1" bandRow="1">
                <a:tableStyleId>{5C22544A-7EE6-4342-B048-85BDC9FD1C3A}</a:tableStyleId>
              </a:tblPr>
              <a:tblGrid>
                <a:gridCol w="390857">
                  <a:extLst>
                    <a:ext uri="{9D8B030D-6E8A-4147-A177-3AD203B41FA5}">
                      <a16:colId xmlns:a16="http://schemas.microsoft.com/office/drawing/2014/main" val="3015951094"/>
                    </a:ext>
                  </a:extLst>
                </a:gridCol>
                <a:gridCol w="390857">
                  <a:extLst>
                    <a:ext uri="{9D8B030D-6E8A-4147-A177-3AD203B41FA5}">
                      <a16:colId xmlns:a16="http://schemas.microsoft.com/office/drawing/2014/main" val="805704292"/>
                    </a:ext>
                  </a:extLst>
                </a:gridCol>
                <a:gridCol w="390857">
                  <a:extLst>
                    <a:ext uri="{9D8B030D-6E8A-4147-A177-3AD203B41FA5}">
                      <a16:colId xmlns:a16="http://schemas.microsoft.com/office/drawing/2014/main" val="2008266489"/>
                    </a:ext>
                  </a:extLst>
                </a:gridCol>
                <a:gridCol w="390857">
                  <a:extLst>
                    <a:ext uri="{9D8B030D-6E8A-4147-A177-3AD203B41FA5}">
                      <a16:colId xmlns:a16="http://schemas.microsoft.com/office/drawing/2014/main" val="117294895"/>
                    </a:ext>
                  </a:extLst>
                </a:gridCol>
                <a:gridCol w="390857">
                  <a:extLst>
                    <a:ext uri="{9D8B030D-6E8A-4147-A177-3AD203B41FA5}">
                      <a16:colId xmlns:a16="http://schemas.microsoft.com/office/drawing/2014/main" val="921663030"/>
                    </a:ext>
                  </a:extLst>
                </a:gridCol>
                <a:gridCol w="390857">
                  <a:extLst>
                    <a:ext uri="{9D8B030D-6E8A-4147-A177-3AD203B41FA5}">
                      <a16:colId xmlns:a16="http://schemas.microsoft.com/office/drawing/2014/main" val="150721387"/>
                    </a:ext>
                  </a:extLst>
                </a:gridCol>
                <a:gridCol w="390857">
                  <a:extLst>
                    <a:ext uri="{9D8B030D-6E8A-4147-A177-3AD203B41FA5}">
                      <a16:colId xmlns:a16="http://schemas.microsoft.com/office/drawing/2014/main" val="2355449915"/>
                    </a:ext>
                  </a:extLst>
                </a:gridCol>
              </a:tblGrid>
              <a:tr h="392278">
                <a:tc>
                  <a:txBody>
                    <a:bodyPr/>
                    <a:lstStyle/>
                    <a:p>
                      <a:endParaRPr lang="fr-FR"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fr-FR"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fr-FR"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fr-FR"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fr-FR"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fr-FR"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fr-FR"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32022810"/>
                  </a:ext>
                </a:extLst>
              </a:tr>
              <a:tr h="392278">
                <a:tc>
                  <a:txBody>
                    <a:bodyPr/>
                    <a:lstStyle/>
                    <a:p>
                      <a:endParaRPr lang="fr-FR"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fr-FR"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fr-FR"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fr-FR"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fr-FR"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fr-FR"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fr-FR"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37798312"/>
                  </a:ext>
                </a:extLst>
              </a:tr>
              <a:tr h="392278">
                <a:tc>
                  <a:txBody>
                    <a:bodyPr/>
                    <a:lstStyle/>
                    <a:p>
                      <a:endParaRPr lang="fr-FR"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fr-FR"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fr-FR"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fr-FR"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fr-FR"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fr-FR"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fr-FR"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11213128"/>
                  </a:ext>
                </a:extLst>
              </a:tr>
              <a:tr h="392278">
                <a:tc>
                  <a:txBody>
                    <a:bodyPr/>
                    <a:lstStyle/>
                    <a:p>
                      <a:endParaRPr lang="fr-FR"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fr-FR"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fr-FR"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fr-FR"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fr-FR"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fr-FR"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fr-FR"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03659662"/>
                  </a:ext>
                </a:extLst>
              </a:tr>
              <a:tr h="392278">
                <a:tc>
                  <a:txBody>
                    <a:bodyPr/>
                    <a:lstStyle/>
                    <a:p>
                      <a:endParaRPr lang="fr-FR"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fr-FR"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fr-FR"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fr-FR"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fr-FR"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fr-FR"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fr-FR"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56924359"/>
                  </a:ext>
                </a:extLst>
              </a:tr>
              <a:tr h="392278">
                <a:tc>
                  <a:txBody>
                    <a:bodyPr/>
                    <a:lstStyle/>
                    <a:p>
                      <a:endParaRPr lang="fr-FR"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fr-FR"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fr-FR"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fr-FR"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fr-FR"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fr-FR"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fr-FR"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23174329"/>
                  </a:ext>
                </a:extLst>
              </a:tr>
              <a:tr h="392278">
                <a:tc>
                  <a:txBody>
                    <a:bodyPr/>
                    <a:lstStyle/>
                    <a:p>
                      <a:endParaRPr lang="fr-FR"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fr-FR"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fr-FR"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fr-FR"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fr-FR"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fr-FR"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fr-FR"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70286637"/>
                  </a:ext>
                </a:extLst>
              </a:tr>
            </a:tbl>
          </a:graphicData>
        </a:graphic>
      </p:graphicFrame>
      <p:sp>
        <p:nvSpPr>
          <p:cNvPr id="2" name="Title 2">
            <a:extLst>
              <a:ext uri="{FF2B5EF4-FFF2-40B4-BE49-F238E27FC236}">
                <a16:creationId xmlns:a16="http://schemas.microsoft.com/office/drawing/2014/main" id="{83B06755-9643-4D11-8370-CE7E9853E446}"/>
              </a:ext>
            </a:extLst>
          </p:cNvPr>
          <p:cNvSpPr txBox="1">
            <a:spLocks/>
          </p:cNvSpPr>
          <p:nvPr/>
        </p:nvSpPr>
        <p:spPr>
          <a:xfrm>
            <a:off x="0" y="565217"/>
            <a:ext cx="12192000" cy="577665"/>
          </a:xfrm>
          <a:prstGeom prst="rect">
            <a:avLst/>
          </a:prstGeom>
        </p:spPr>
        <p:txBody>
          <a:bodyPr tIns="72000" bIns="72000" anchor="ctr">
            <a:noAutofit/>
          </a:bodyPr>
          <a:lstStyle>
            <a:lvl1pPr algn="ctr" defTabSz="1219170" rtl="0" eaLnBrk="1" latinLnBrk="0" hangingPunct="1">
              <a:spcBef>
                <a:spcPct val="0"/>
              </a:spcBef>
              <a:buNone/>
              <a:defRPr sz="5867" kern="1200">
                <a:solidFill>
                  <a:schemeClr val="tx1"/>
                </a:solidFill>
                <a:latin typeface="+mj-lt"/>
                <a:ea typeface="+mj-ea"/>
                <a:cs typeface="+mj-cs"/>
              </a:defRPr>
            </a:lvl1pPr>
          </a:lstStyle>
          <a:p>
            <a:r>
              <a:rPr lang="en-US" sz="3200" b="1" dirty="0">
                <a:solidFill>
                  <a:schemeClr val="bg1"/>
                </a:solidFill>
                <a:latin typeface="Arial" panose="020B0604020202020204" pitchFamily="34" charset="0"/>
                <a:ea typeface="Calibri" panose="020F0502020204030204" pitchFamily="34" charset="0"/>
                <a:cs typeface="Arial" panose="020B0604020202020204" pitchFamily="34" charset="0"/>
              </a:rPr>
              <a:t>[Offline] More Advanced Sampling Techniques</a:t>
            </a:r>
          </a:p>
        </p:txBody>
      </p:sp>
      <p:sp>
        <p:nvSpPr>
          <p:cNvPr id="24" name="Rectangle 2">
            <a:extLst>
              <a:ext uri="{FF2B5EF4-FFF2-40B4-BE49-F238E27FC236}">
                <a16:creationId xmlns:a16="http://schemas.microsoft.com/office/drawing/2014/main" id="{D5834B4F-61EA-4833-BBDB-AB229ED2B90E}"/>
              </a:ext>
            </a:extLst>
          </p:cNvPr>
          <p:cNvSpPr>
            <a:spLocks noChangeArrowheads="1"/>
          </p:cNvSpPr>
          <p:nvPr/>
        </p:nvSpPr>
        <p:spPr bwMode="auto">
          <a:xfrm>
            <a:off x="0" y="-184666"/>
            <a:ext cx="26481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33" name="ZoneTexte 32">
            <a:extLst>
              <a:ext uri="{FF2B5EF4-FFF2-40B4-BE49-F238E27FC236}">
                <a16:creationId xmlns:a16="http://schemas.microsoft.com/office/drawing/2014/main" id="{3AA2685F-6643-4ED4-82C3-F5E87468D815}"/>
              </a:ext>
            </a:extLst>
          </p:cNvPr>
          <p:cNvSpPr txBox="1"/>
          <p:nvPr/>
        </p:nvSpPr>
        <p:spPr>
          <a:xfrm>
            <a:off x="594196" y="1292600"/>
            <a:ext cx="11003608" cy="461665"/>
          </a:xfrm>
          <a:prstGeom prst="rect">
            <a:avLst/>
          </a:prstGeom>
          <a:solidFill>
            <a:schemeClr val="bg1"/>
          </a:solidFill>
        </p:spPr>
        <p:txBody>
          <a:bodyPr wrap="square">
            <a:spAutoFit/>
          </a:bodyPr>
          <a:lstStyle/>
          <a:p>
            <a:pPr algn="ctr"/>
            <a:r>
              <a:rPr lang="en-US" sz="2400" dirty="0"/>
              <a:t>These techniques only focus on</a:t>
            </a:r>
            <a:r>
              <a:rPr lang="en-US" sz="2400" b="1" dirty="0"/>
              <a:t> </a:t>
            </a:r>
            <a:r>
              <a:rPr lang="en-US" sz="2400" b="1" dirty="0">
                <a:solidFill>
                  <a:schemeClr val="accent4"/>
                </a:solidFill>
              </a:rPr>
              <a:t>exploration</a:t>
            </a:r>
            <a:r>
              <a:rPr lang="en-US" sz="2400" dirty="0"/>
              <a:t>: how to take into account </a:t>
            </a:r>
            <a:r>
              <a:rPr lang="en-US" sz="2400" b="1" dirty="0">
                <a:solidFill>
                  <a:schemeClr val="accent6"/>
                </a:solidFill>
              </a:rPr>
              <a:t>exploitation</a:t>
            </a:r>
            <a:r>
              <a:rPr lang="en-US" sz="2400" dirty="0"/>
              <a:t>?</a:t>
            </a:r>
          </a:p>
        </p:txBody>
      </p:sp>
      <p:sp>
        <p:nvSpPr>
          <p:cNvPr id="57" name="ZoneTexte 56">
            <a:extLst>
              <a:ext uri="{FF2B5EF4-FFF2-40B4-BE49-F238E27FC236}">
                <a16:creationId xmlns:a16="http://schemas.microsoft.com/office/drawing/2014/main" id="{DFF759D3-9973-4B42-ADFB-C82A71A0F413}"/>
              </a:ext>
            </a:extLst>
          </p:cNvPr>
          <p:cNvSpPr txBox="1"/>
          <p:nvPr/>
        </p:nvSpPr>
        <p:spPr>
          <a:xfrm>
            <a:off x="3041650" y="1716685"/>
            <a:ext cx="6108700" cy="523220"/>
          </a:xfrm>
          <a:prstGeom prst="rect">
            <a:avLst/>
          </a:prstGeom>
          <a:noFill/>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fr-FR" altLang="fr-FR" sz="2800" b="1" i="0" u="sng" strike="noStrike" cap="none" normalizeH="0" baseline="0" dirty="0">
                <a:ln>
                  <a:noFill/>
                </a:ln>
                <a:solidFill>
                  <a:schemeClr val="accent2"/>
                </a:solidFill>
                <a:effectLst/>
                <a:latin typeface="+mj-lt"/>
              </a:rPr>
              <a:t>Adaptive Sampling</a:t>
            </a:r>
          </a:p>
        </p:txBody>
      </p:sp>
      <p:graphicFrame>
        <p:nvGraphicFramePr>
          <p:cNvPr id="59" name="Tableau 12">
            <a:extLst>
              <a:ext uri="{FF2B5EF4-FFF2-40B4-BE49-F238E27FC236}">
                <a16:creationId xmlns:a16="http://schemas.microsoft.com/office/drawing/2014/main" id="{54D96E30-6D61-4CF3-B02E-4CA41097DFD9}"/>
              </a:ext>
            </a:extLst>
          </p:cNvPr>
          <p:cNvGraphicFramePr>
            <a:graphicFrameLocks noGrp="1"/>
          </p:cNvGraphicFramePr>
          <p:nvPr>
            <p:extLst>
              <p:ext uri="{D42A27DB-BD31-4B8C-83A1-F6EECF244321}">
                <p14:modId xmlns:p14="http://schemas.microsoft.com/office/powerpoint/2010/main" val="1440471321"/>
              </p:ext>
            </p:extLst>
          </p:nvPr>
        </p:nvGraphicFramePr>
        <p:xfrm>
          <a:off x="594196" y="2337442"/>
          <a:ext cx="2735999" cy="2735999"/>
        </p:xfrm>
        <a:graphic>
          <a:graphicData uri="http://schemas.openxmlformats.org/drawingml/2006/table">
            <a:tbl>
              <a:tblPr firstRow="1" bandRow="1">
                <a:tableStyleId>{5C22544A-7EE6-4342-B048-85BDC9FD1C3A}</a:tableStyleId>
              </a:tblPr>
              <a:tblGrid>
                <a:gridCol w="390857">
                  <a:extLst>
                    <a:ext uri="{9D8B030D-6E8A-4147-A177-3AD203B41FA5}">
                      <a16:colId xmlns:a16="http://schemas.microsoft.com/office/drawing/2014/main" val="3015951094"/>
                    </a:ext>
                  </a:extLst>
                </a:gridCol>
                <a:gridCol w="390857">
                  <a:extLst>
                    <a:ext uri="{9D8B030D-6E8A-4147-A177-3AD203B41FA5}">
                      <a16:colId xmlns:a16="http://schemas.microsoft.com/office/drawing/2014/main" val="805704292"/>
                    </a:ext>
                  </a:extLst>
                </a:gridCol>
                <a:gridCol w="390857">
                  <a:extLst>
                    <a:ext uri="{9D8B030D-6E8A-4147-A177-3AD203B41FA5}">
                      <a16:colId xmlns:a16="http://schemas.microsoft.com/office/drawing/2014/main" val="2008266489"/>
                    </a:ext>
                  </a:extLst>
                </a:gridCol>
                <a:gridCol w="390857">
                  <a:extLst>
                    <a:ext uri="{9D8B030D-6E8A-4147-A177-3AD203B41FA5}">
                      <a16:colId xmlns:a16="http://schemas.microsoft.com/office/drawing/2014/main" val="117294895"/>
                    </a:ext>
                  </a:extLst>
                </a:gridCol>
                <a:gridCol w="390857">
                  <a:extLst>
                    <a:ext uri="{9D8B030D-6E8A-4147-A177-3AD203B41FA5}">
                      <a16:colId xmlns:a16="http://schemas.microsoft.com/office/drawing/2014/main" val="921663030"/>
                    </a:ext>
                  </a:extLst>
                </a:gridCol>
                <a:gridCol w="390857">
                  <a:extLst>
                    <a:ext uri="{9D8B030D-6E8A-4147-A177-3AD203B41FA5}">
                      <a16:colId xmlns:a16="http://schemas.microsoft.com/office/drawing/2014/main" val="150721387"/>
                    </a:ext>
                  </a:extLst>
                </a:gridCol>
                <a:gridCol w="390857">
                  <a:extLst>
                    <a:ext uri="{9D8B030D-6E8A-4147-A177-3AD203B41FA5}">
                      <a16:colId xmlns:a16="http://schemas.microsoft.com/office/drawing/2014/main" val="2355449915"/>
                    </a:ext>
                  </a:extLst>
                </a:gridCol>
              </a:tblGrid>
              <a:tr h="390857">
                <a:tc>
                  <a:txBody>
                    <a:bodyPr/>
                    <a:lstStyle/>
                    <a:p>
                      <a:endParaRPr lang="fr-FR"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fr-FR"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fr-FR"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fr-FR"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fr-FR"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fr-FR"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fr-FR"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32022810"/>
                  </a:ext>
                </a:extLst>
              </a:tr>
              <a:tr h="390857">
                <a:tc>
                  <a:txBody>
                    <a:bodyPr/>
                    <a:lstStyle/>
                    <a:p>
                      <a:endParaRPr lang="fr-FR"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fr-FR"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fr-FR"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fr-FR"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fr-FR"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fr-FR"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fr-FR"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37798312"/>
                  </a:ext>
                </a:extLst>
              </a:tr>
              <a:tr h="390857">
                <a:tc>
                  <a:txBody>
                    <a:bodyPr/>
                    <a:lstStyle/>
                    <a:p>
                      <a:endParaRPr lang="fr-FR"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fr-FR"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fr-FR"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fr-FR"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fr-FR"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fr-FR"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fr-FR"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11213128"/>
                  </a:ext>
                </a:extLst>
              </a:tr>
              <a:tr h="390857">
                <a:tc>
                  <a:txBody>
                    <a:bodyPr/>
                    <a:lstStyle/>
                    <a:p>
                      <a:endParaRPr lang="fr-FR"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fr-FR"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fr-FR"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fr-FR"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fr-FR"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fr-FR"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fr-FR"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03659662"/>
                  </a:ext>
                </a:extLst>
              </a:tr>
              <a:tr h="390857">
                <a:tc>
                  <a:txBody>
                    <a:bodyPr/>
                    <a:lstStyle/>
                    <a:p>
                      <a:endParaRPr lang="fr-FR"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fr-FR"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fr-FR"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fr-FR"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fr-FR"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fr-FR"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fr-FR"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56924359"/>
                  </a:ext>
                </a:extLst>
              </a:tr>
              <a:tr h="390857">
                <a:tc>
                  <a:txBody>
                    <a:bodyPr/>
                    <a:lstStyle/>
                    <a:p>
                      <a:endParaRPr lang="fr-FR"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fr-FR"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fr-FR"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fr-FR"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fr-FR"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fr-FR"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fr-FR"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23174329"/>
                  </a:ext>
                </a:extLst>
              </a:tr>
              <a:tr h="390857">
                <a:tc>
                  <a:txBody>
                    <a:bodyPr/>
                    <a:lstStyle/>
                    <a:p>
                      <a:endParaRPr lang="fr-FR"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fr-FR"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fr-FR"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fr-FR"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fr-FR"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fr-FR"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fr-FR"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70286637"/>
                  </a:ext>
                </a:extLst>
              </a:tr>
            </a:tbl>
          </a:graphicData>
        </a:graphic>
      </p:graphicFrame>
      <p:sp>
        <p:nvSpPr>
          <p:cNvPr id="62" name="Rectangle 61">
            <a:extLst>
              <a:ext uri="{FF2B5EF4-FFF2-40B4-BE49-F238E27FC236}">
                <a16:creationId xmlns:a16="http://schemas.microsoft.com/office/drawing/2014/main" id="{08E7F625-84D6-447D-96C5-E3397F4B0CF1}"/>
              </a:ext>
            </a:extLst>
          </p:cNvPr>
          <p:cNvSpPr/>
          <p:nvPr/>
        </p:nvSpPr>
        <p:spPr>
          <a:xfrm>
            <a:off x="8527909" y="2322602"/>
            <a:ext cx="2735999" cy="2721159"/>
          </a:xfrm>
          <a:prstGeom prst="rect">
            <a:avLst/>
          </a:prstGeom>
          <a:gradFill flip="none" rotWithShape="1">
            <a:gsLst>
              <a:gs pos="0">
                <a:srgbClr val="E32D91"/>
              </a:gs>
              <a:gs pos="100000">
                <a:srgbClr val="4775E7"/>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aphicFrame>
        <p:nvGraphicFramePr>
          <p:cNvPr id="63" name="Tableau 12">
            <a:extLst>
              <a:ext uri="{FF2B5EF4-FFF2-40B4-BE49-F238E27FC236}">
                <a16:creationId xmlns:a16="http://schemas.microsoft.com/office/drawing/2014/main" id="{43318BCB-C15C-482E-ACFD-0C9FDD2133D5}"/>
              </a:ext>
            </a:extLst>
          </p:cNvPr>
          <p:cNvGraphicFramePr>
            <a:graphicFrameLocks noGrp="1"/>
          </p:cNvGraphicFramePr>
          <p:nvPr>
            <p:extLst>
              <p:ext uri="{D42A27DB-BD31-4B8C-83A1-F6EECF244321}">
                <p14:modId xmlns:p14="http://schemas.microsoft.com/office/powerpoint/2010/main" val="3136664300"/>
              </p:ext>
            </p:extLst>
          </p:nvPr>
        </p:nvGraphicFramePr>
        <p:xfrm>
          <a:off x="8527909" y="2312948"/>
          <a:ext cx="2735999" cy="2735999"/>
        </p:xfrm>
        <a:graphic>
          <a:graphicData uri="http://schemas.openxmlformats.org/drawingml/2006/table">
            <a:tbl>
              <a:tblPr firstRow="1" bandRow="1">
                <a:tableStyleId>{5C22544A-7EE6-4342-B048-85BDC9FD1C3A}</a:tableStyleId>
              </a:tblPr>
              <a:tblGrid>
                <a:gridCol w="390857">
                  <a:extLst>
                    <a:ext uri="{9D8B030D-6E8A-4147-A177-3AD203B41FA5}">
                      <a16:colId xmlns:a16="http://schemas.microsoft.com/office/drawing/2014/main" val="3015951094"/>
                    </a:ext>
                  </a:extLst>
                </a:gridCol>
                <a:gridCol w="390857">
                  <a:extLst>
                    <a:ext uri="{9D8B030D-6E8A-4147-A177-3AD203B41FA5}">
                      <a16:colId xmlns:a16="http://schemas.microsoft.com/office/drawing/2014/main" val="805704292"/>
                    </a:ext>
                  </a:extLst>
                </a:gridCol>
                <a:gridCol w="390857">
                  <a:extLst>
                    <a:ext uri="{9D8B030D-6E8A-4147-A177-3AD203B41FA5}">
                      <a16:colId xmlns:a16="http://schemas.microsoft.com/office/drawing/2014/main" val="2008266489"/>
                    </a:ext>
                  </a:extLst>
                </a:gridCol>
                <a:gridCol w="390857">
                  <a:extLst>
                    <a:ext uri="{9D8B030D-6E8A-4147-A177-3AD203B41FA5}">
                      <a16:colId xmlns:a16="http://schemas.microsoft.com/office/drawing/2014/main" val="117294895"/>
                    </a:ext>
                  </a:extLst>
                </a:gridCol>
                <a:gridCol w="390857">
                  <a:extLst>
                    <a:ext uri="{9D8B030D-6E8A-4147-A177-3AD203B41FA5}">
                      <a16:colId xmlns:a16="http://schemas.microsoft.com/office/drawing/2014/main" val="921663030"/>
                    </a:ext>
                  </a:extLst>
                </a:gridCol>
                <a:gridCol w="390857">
                  <a:extLst>
                    <a:ext uri="{9D8B030D-6E8A-4147-A177-3AD203B41FA5}">
                      <a16:colId xmlns:a16="http://schemas.microsoft.com/office/drawing/2014/main" val="150721387"/>
                    </a:ext>
                  </a:extLst>
                </a:gridCol>
                <a:gridCol w="390857">
                  <a:extLst>
                    <a:ext uri="{9D8B030D-6E8A-4147-A177-3AD203B41FA5}">
                      <a16:colId xmlns:a16="http://schemas.microsoft.com/office/drawing/2014/main" val="2355449915"/>
                    </a:ext>
                  </a:extLst>
                </a:gridCol>
              </a:tblGrid>
              <a:tr h="390857">
                <a:tc>
                  <a:txBody>
                    <a:bodyPr/>
                    <a:lstStyle/>
                    <a:p>
                      <a:endParaRPr lang="fr-FR"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fr-FR"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fr-FR"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fr-FR"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fr-FR"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fr-FR"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fr-FR"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32022810"/>
                  </a:ext>
                </a:extLst>
              </a:tr>
              <a:tr h="390857">
                <a:tc>
                  <a:txBody>
                    <a:bodyPr/>
                    <a:lstStyle/>
                    <a:p>
                      <a:endParaRPr lang="fr-FR"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fr-FR"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fr-FR"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fr-FR"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fr-FR"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fr-FR"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fr-FR"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37798312"/>
                  </a:ext>
                </a:extLst>
              </a:tr>
              <a:tr h="390857">
                <a:tc>
                  <a:txBody>
                    <a:bodyPr/>
                    <a:lstStyle/>
                    <a:p>
                      <a:endParaRPr lang="fr-FR"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fr-FR"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fr-FR"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fr-FR"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fr-FR"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fr-FR"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fr-FR"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11213128"/>
                  </a:ext>
                </a:extLst>
              </a:tr>
              <a:tr h="390857">
                <a:tc>
                  <a:txBody>
                    <a:bodyPr/>
                    <a:lstStyle/>
                    <a:p>
                      <a:endParaRPr lang="fr-FR"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fr-FR"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fr-FR"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fr-FR"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fr-FR"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fr-FR"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fr-FR"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03659662"/>
                  </a:ext>
                </a:extLst>
              </a:tr>
              <a:tr h="390857">
                <a:tc>
                  <a:txBody>
                    <a:bodyPr/>
                    <a:lstStyle/>
                    <a:p>
                      <a:endParaRPr lang="fr-FR"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fr-FR"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fr-FR"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fr-FR"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fr-FR"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fr-FR"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fr-FR"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56924359"/>
                  </a:ext>
                </a:extLst>
              </a:tr>
              <a:tr h="390857">
                <a:tc>
                  <a:txBody>
                    <a:bodyPr/>
                    <a:lstStyle/>
                    <a:p>
                      <a:endParaRPr lang="fr-FR"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fr-FR"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fr-FR"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fr-FR"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fr-FR"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fr-FR"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fr-FR"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23174329"/>
                  </a:ext>
                </a:extLst>
              </a:tr>
              <a:tr h="390857">
                <a:tc>
                  <a:txBody>
                    <a:bodyPr/>
                    <a:lstStyle/>
                    <a:p>
                      <a:endParaRPr lang="fr-FR"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fr-FR"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fr-FR"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fr-FR"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fr-FR"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fr-FR"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fr-FR"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70286637"/>
                  </a:ext>
                </a:extLst>
              </a:tr>
            </a:tbl>
          </a:graphicData>
        </a:graphic>
      </p:graphicFrame>
      <p:sp>
        <p:nvSpPr>
          <p:cNvPr id="72" name="Ellipse 71">
            <a:extLst>
              <a:ext uri="{FF2B5EF4-FFF2-40B4-BE49-F238E27FC236}">
                <a16:creationId xmlns:a16="http://schemas.microsoft.com/office/drawing/2014/main" id="{D54013E6-F3F8-49B9-B6E7-00634E95EB29}"/>
              </a:ext>
            </a:extLst>
          </p:cNvPr>
          <p:cNvSpPr/>
          <p:nvPr/>
        </p:nvSpPr>
        <p:spPr>
          <a:xfrm>
            <a:off x="651525" y="2352976"/>
            <a:ext cx="288000" cy="288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73" name="Ellipse 72">
            <a:extLst>
              <a:ext uri="{FF2B5EF4-FFF2-40B4-BE49-F238E27FC236}">
                <a16:creationId xmlns:a16="http://schemas.microsoft.com/office/drawing/2014/main" id="{76A2A959-A070-46EB-84F7-21F0D06D36F3}"/>
              </a:ext>
            </a:extLst>
          </p:cNvPr>
          <p:cNvSpPr/>
          <p:nvPr/>
        </p:nvSpPr>
        <p:spPr>
          <a:xfrm>
            <a:off x="1409488" y="4337298"/>
            <a:ext cx="288000" cy="288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74" name="Ellipse 73">
            <a:extLst>
              <a:ext uri="{FF2B5EF4-FFF2-40B4-BE49-F238E27FC236}">
                <a16:creationId xmlns:a16="http://schemas.microsoft.com/office/drawing/2014/main" id="{12A576A3-9F13-4FAA-8CEB-199DCD5F19BB}"/>
              </a:ext>
            </a:extLst>
          </p:cNvPr>
          <p:cNvSpPr/>
          <p:nvPr/>
        </p:nvSpPr>
        <p:spPr>
          <a:xfrm>
            <a:off x="2587909" y="4730226"/>
            <a:ext cx="288000" cy="288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75" name="Ellipse 74">
            <a:extLst>
              <a:ext uri="{FF2B5EF4-FFF2-40B4-BE49-F238E27FC236}">
                <a16:creationId xmlns:a16="http://schemas.microsoft.com/office/drawing/2014/main" id="{A94EFBFC-E521-4F17-AB5A-F181562FDCC8}"/>
              </a:ext>
            </a:extLst>
          </p:cNvPr>
          <p:cNvSpPr/>
          <p:nvPr/>
        </p:nvSpPr>
        <p:spPr>
          <a:xfrm>
            <a:off x="2210564" y="2786032"/>
            <a:ext cx="288000" cy="288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76" name="Ellipse 75">
            <a:extLst>
              <a:ext uri="{FF2B5EF4-FFF2-40B4-BE49-F238E27FC236}">
                <a16:creationId xmlns:a16="http://schemas.microsoft.com/office/drawing/2014/main" id="{BEF86130-4DF0-4354-AB09-80870EBC992D}"/>
              </a:ext>
            </a:extLst>
          </p:cNvPr>
          <p:cNvSpPr/>
          <p:nvPr/>
        </p:nvSpPr>
        <p:spPr>
          <a:xfrm>
            <a:off x="2587909" y="3533968"/>
            <a:ext cx="288000" cy="288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77" name="Ellipse 76">
            <a:extLst>
              <a:ext uri="{FF2B5EF4-FFF2-40B4-BE49-F238E27FC236}">
                <a16:creationId xmlns:a16="http://schemas.microsoft.com/office/drawing/2014/main" id="{D381864B-FA1F-40D2-AA42-A5BBBA8C221E}"/>
              </a:ext>
            </a:extLst>
          </p:cNvPr>
          <p:cNvSpPr/>
          <p:nvPr/>
        </p:nvSpPr>
        <p:spPr>
          <a:xfrm>
            <a:off x="1037102" y="2786032"/>
            <a:ext cx="288000" cy="288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78" name="Ellipse 77">
            <a:extLst>
              <a:ext uri="{FF2B5EF4-FFF2-40B4-BE49-F238E27FC236}">
                <a16:creationId xmlns:a16="http://schemas.microsoft.com/office/drawing/2014/main" id="{7F592A8E-1950-4217-8293-5546E059F766}"/>
              </a:ext>
            </a:extLst>
          </p:cNvPr>
          <p:cNvSpPr/>
          <p:nvPr/>
        </p:nvSpPr>
        <p:spPr>
          <a:xfrm>
            <a:off x="632032" y="4336589"/>
            <a:ext cx="288000" cy="288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79" name="Ellipse 78">
            <a:extLst>
              <a:ext uri="{FF2B5EF4-FFF2-40B4-BE49-F238E27FC236}">
                <a16:creationId xmlns:a16="http://schemas.microsoft.com/office/drawing/2014/main" id="{42B2D90F-4EE9-488B-B095-5525E4759737}"/>
              </a:ext>
            </a:extLst>
          </p:cNvPr>
          <p:cNvSpPr/>
          <p:nvPr/>
        </p:nvSpPr>
        <p:spPr>
          <a:xfrm>
            <a:off x="2998757" y="2352976"/>
            <a:ext cx="288000" cy="288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80" name="ZoneTexte 79">
            <a:extLst>
              <a:ext uri="{FF2B5EF4-FFF2-40B4-BE49-F238E27FC236}">
                <a16:creationId xmlns:a16="http://schemas.microsoft.com/office/drawing/2014/main" id="{2060CC15-88D5-4738-BF8D-57AF404FB2EA}"/>
              </a:ext>
            </a:extLst>
          </p:cNvPr>
          <p:cNvSpPr txBox="1"/>
          <p:nvPr/>
        </p:nvSpPr>
        <p:spPr>
          <a:xfrm>
            <a:off x="594196" y="5200486"/>
            <a:ext cx="2735999" cy="984885"/>
          </a:xfrm>
          <a:prstGeom prst="rect">
            <a:avLst/>
          </a:prstGeom>
          <a:noFill/>
        </p:spPr>
        <p:txBody>
          <a:bodyPr wrap="square" lIns="0" tIns="0" rIns="0" bIns="0">
            <a:spAutoFit/>
          </a:bodyPr>
          <a:lstStyle/>
          <a:p>
            <a:pPr algn="ctr"/>
            <a:r>
              <a:rPr lang="en-US" sz="1600" dirty="0"/>
              <a:t>1) First sampling (e.g., LHS).</a:t>
            </a:r>
          </a:p>
          <a:p>
            <a:pPr algn="ctr"/>
            <a:r>
              <a:rPr lang="en-US" sz="1600" dirty="0"/>
              <a:t>2) Compute high-fidelity solutions for each of these points. </a:t>
            </a:r>
          </a:p>
        </p:txBody>
      </p:sp>
      <p:sp>
        <p:nvSpPr>
          <p:cNvPr id="81" name="Flèche : gauche 80">
            <a:extLst>
              <a:ext uri="{FF2B5EF4-FFF2-40B4-BE49-F238E27FC236}">
                <a16:creationId xmlns:a16="http://schemas.microsoft.com/office/drawing/2014/main" id="{B1C91977-25A3-40CA-8152-F095C1E8D2DD}"/>
              </a:ext>
            </a:extLst>
          </p:cNvPr>
          <p:cNvSpPr/>
          <p:nvPr/>
        </p:nvSpPr>
        <p:spPr>
          <a:xfrm flipH="1">
            <a:off x="3581747" y="3586091"/>
            <a:ext cx="785149" cy="588637"/>
          </a:xfrm>
          <a:prstGeom prst="lef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82" name="Flèche : gauche 81">
            <a:extLst>
              <a:ext uri="{FF2B5EF4-FFF2-40B4-BE49-F238E27FC236}">
                <a16:creationId xmlns:a16="http://schemas.microsoft.com/office/drawing/2014/main" id="{57991F0E-0B29-47D1-8903-528EA9F8705D}"/>
              </a:ext>
            </a:extLst>
          </p:cNvPr>
          <p:cNvSpPr/>
          <p:nvPr/>
        </p:nvSpPr>
        <p:spPr>
          <a:xfrm flipH="1">
            <a:off x="7532725" y="3586091"/>
            <a:ext cx="785149" cy="588637"/>
          </a:xfrm>
          <a:prstGeom prst="lef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83" name="ZoneTexte 82">
            <a:extLst>
              <a:ext uri="{FF2B5EF4-FFF2-40B4-BE49-F238E27FC236}">
                <a16:creationId xmlns:a16="http://schemas.microsoft.com/office/drawing/2014/main" id="{174A26F8-717B-4FD6-A092-BC935E82E891}"/>
              </a:ext>
            </a:extLst>
          </p:cNvPr>
          <p:cNvSpPr txBox="1"/>
          <p:nvPr/>
        </p:nvSpPr>
        <p:spPr>
          <a:xfrm>
            <a:off x="4581632" y="5141315"/>
            <a:ext cx="2736000" cy="1267458"/>
          </a:xfrm>
          <a:prstGeom prst="rect">
            <a:avLst/>
          </a:prstGeom>
          <a:noFill/>
        </p:spPr>
        <p:txBody>
          <a:bodyPr wrap="square" lIns="0" tIns="0" rIns="0" bIns="0">
            <a:spAutoFit/>
          </a:bodyPr>
          <a:lstStyle/>
          <a:p>
            <a:pPr algn="ctr"/>
            <a:r>
              <a:rPr lang="en-US" sz="1600" dirty="0"/>
              <a:t>3) Build the surrogate model considering these points.</a:t>
            </a:r>
          </a:p>
          <a:p>
            <a:pPr algn="ctr"/>
            <a:r>
              <a:rPr lang="en-US" sz="1600" dirty="0"/>
              <a:t>4) Compute the error between high-fidelity and predicted solutions.</a:t>
            </a:r>
          </a:p>
        </p:txBody>
      </p:sp>
      <p:sp>
        <p:nvSpPr>
          <p:cNvPr id="84" name="ZoneTexte 83">
            <a:extLst>
              <a:ext uri="{FF2B5EF4-FFF2-40B4-BE49-F238E27FC236}">
                <a16:creationId xmlns:a16="http://schemas.microsoft.com/office/drawing/2014/main" id="{2FD3FC55-030A-4AC6-A323-099915DF83D1}"/>
              </a:ext>
            </a:extLst>
          </p:cNvPr>
          <p:cNvSpPr txBox="1"/>
          <p:nvPr/>
        </p:nvSpPr>
        <p:spPr>
          <a:xfrm>
            <a:off x="8569069" y="5128388"/>
            <a:ext cx="2694839" cy="1267458"/>
          </a:xfrm>
          <a:prstGeom prst="rect">
            <a:avLst/>
          </a:prstGeom>
          <a:noFill/>
        </p:spPr>
        <p:txBody>
          <a:bodyPr wrap="square" lIns="0" tIns="0" rIns="0" bIns="0">
            <a:spAutoFit/>
          </a:bodyPr>
          <a:lstStyle/>
          <a:p>
            <a:pPr algn="ctr"/>
            <a:r>
              <a:rPr lang="en-US" sz="1600" dirty="0"/>
              <a:t>5) Interpolate the error on the parameters space.</a:t>
            </a:r>
          </a:p>
          <a:p>
            <a:pPr algn="ctr"/>
            <a:r>
              <a:rPr lang="en-US" sz="1600" dirty="0"/>
              <a:t>6) Add </a:t>
            </a:r>
            <a:r>
              <a:rPr lang="en-US" sz="1600" dirty="0">
                <a:highlight>
                  <a:srgbClr val="FFFF00"/>
                </a:highlight>
              </a:rPr>
              <a:t>new point </a:t>
            </a:r>
            <a:r>
              <a:rPr lang="en-US" sz="1600" dirty="0"/>
              <a:t>in correspondence with the maximum error.</a:t>
            </a:r>
          </a:p>
        </p:txBody>
      </p:sp>
      <p:sp>
        <p:nvSpPr>
          <p:cNvPr id="85" name="Ellipse 84">
            <a:extLst>
              <a:ext uri="{FF2B5EF4-FFF2-40B4-BE49-F238E27FC236}">
                <a16:creationId xmlns:a16="http://schemas.microsoft.com/office/drawing/2014/main" id="{3FAAD846-5B63-4435-A056-DDF565B6E2FB}"/>
              </a:ext>
            </a:extLst>
          </p:cNvPr>
          <p:cNvSpPr/>
          <p:nvPr/>
        </p:nvSpPr>
        <p:spPr>
          <a:xfrm>
            <a:off x="9751908" y="3533968"/>
            <a:ext cx="288000" cy="288000"/>
          </a:xfrm>
          <a:prstGeom prst="ellipse">
            <a:avLst/>
          </a:prstGeom>
          <a:solidFill>
            <a:srgbClr val="FFFF00"/>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111" name="Ellipse 110">
            <a:extLst>
              <a:ext uri="{FF2B5EF4-FFF2-40B4-BE49-F238E27FC236}">
                <a16:creationId xmlns:a16="http://schemas.microsoft.com/office/drawing/2014/main" id="{750566A8-CEC9-416B-8795-D56BF5034A7E}"/>
              </a:ext>
            </a:extLst>
          </p:cNvPr>
          <p:cNvSpPr/>
          <p:nvPr/>
        </p:nvSpPr>
        <p:spPr>
          <a:xfrm>
            <a:off x="4676394" y="2383494"/>
            <a:ext cx="288000" cy="288000"/>
          </a:xfrm>
          <a:prstGeom prst="ellipse">
            <a:avLst/>
          </a:prstGeom>
          <a:solidFill>
            <a:schemeClr val="accent4"/>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112" name="Ellipse 111">
            <a:extLst>
              <a:ext uri="{FF2B5EF4-FFF2-40B4-BE49-F238E27FC236}">
                <a16:creationId xmlns:a16="http://schemas.microsoft.com/office/drawing/2014/main" id="{0FA90E3A-256A-4612-B0BC-78C67F0A62D1}"/>
              </a:ext>
            </a:extLst>
          </p:cNvPr>
          <p:cNvSpPr/>
          <p:nvPr/>
        </p:nvSpPr>
        <p:spPr>
          <a:xfrm>
            <a:off x="5434357" y="4367816"/>
            <a:ext cx="288000" cy="288000"/>
          </a:xfrm>
          <a:prstGeom prst="ellipse">
            <a:avLst/>
          </a:prstGeom>
          <a:solidFill>
            <a:srgbClr val="AF65D4"/>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113" name="Ellipse 112">
            <a:extLst>
              <a:ext uri="{FF2B5EF4-FFF2-40B4-BE49-F238E27FC236}">
                <a16:creationId xmlns:a16="http://schemas.microsoft.com/office/drawing/2014/main" id="{098858DF-6599-43D1-B614-7A30FED42B59}"/>
              </a:ext>
            </a:extLst>
          </p:cNvPr>
          <p:cNvSpPr/>
          <p:nvPr/>
        </p:nvSpPr>
        <p:spPr>
          <a:xfrm>
            <a:off x="6612778" y="4760744"/>
            <a:ext cx="288000" cy="288000"/>
          </a:xfrm>
          <a:prstGeom prst="ellipse">
            <a:avLst/>
          </a:prstGeom>
          <a:solidFill>
            <a:schemeClr val="accent4"/>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114" name="Ellipse 113">
            <a:extLst>
              <a:ext uri="{FF2B5EF4-FFF2-40B4-BE49-F238E27FC236}">
                <a16:creationId xmlns:a16="http://schemas.microsoft.com/office/drawing/2014/main" id="{AD1DBA01-36F1-4D38-A5C5-082644ABA65C}"/>
              </a:ext>
            </a:extLst>
          </p:cNvPr>
          <p:cNvSpPr/>
          <p:nvPr/>
        </p:nvSpPr>
        <p:spPr>
          <a:xfrm>
            <a:off x="6235433" y="2816550"/>
            <a:ext cx="288000" cy="288000"/>
          </a:xfrm>
          <a:prstGeom prst="ellipse">
            <a:avLst/>
          </a:prstGeom>
          <a:solidFill>
            <a:srgbClr val="B264D3"/>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115" name="Ellipse 114">
            <a:extLst>
              <a:ext uri="{FF2B5EF4-FFF2-40B4-BE49-F238E27FC236}">
                <a16:creationId xmlns:a16="http://schemas.microsoft.com/office/drawing/2014/main" id="{AAE1D63F-8CA7-4D78-B962-FE72E4B6CC8D}"/>
              </a:ext>
            </a:extLst>
          </p:cNvPr>
          <p:cNvSpPr/>
          <p:nvPr/>
        </p:nvSpPr>
        <p:spPr>
          <a:xfrm>
            <a:off x="6612778" y="3564486"/>
            <a:ext cx="288000" cy="288000"/>
          </a:xfrm>
          <a:prstGeom prst="ellipse">
            <a:avLst/>
          </a:prstGeom>
          <a:solidFill>
            <a:srgbClr val="C15DCA"/>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116" name="Ellipse 115">
            <a:extLst>
              <a:ext uri="{FF2B5EF4-FFF2-40B4-BE49-F238E27FC236}">
                <a16:creationId xmlns:a16="http://schemas.microsoft.com/office/drawing/2014/main" id="{61DC5609-E2F8-4E10-B3D0-227679BA07B3}"/>
              </a:ext>
            </a:extLst>
          </p:cNvPr>
          <p:cNvSpPr/>
          <p:nvPr/>
        </p:nvSpPr>
        <p:spPr>
          <a:xfrm>
            <a:off x="5061971" y="2816550"/>
            <a:ext cx="288000" cy="288000"/>
          </a:xfrm>
          <a:prstGeom prst="ellipse">
            <a:avLst/>
          </a:prstGeom>
          <a:solidFill>
            <a:srgbClr val="B264D3"/>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117" name="Ellipse 116">
            <a:extLst>
              <a:ext uri="{FF2B5EF4-FFF2-40B4-BE49-F238E27FC236}">
                <a16:creationId xmlns:a16="http://schemas.microsoft.com/office/drawing/2014/main" id="{1C57308D-906F-43E7-830C-4D3C015DB72F}"/>
              </a:ext>
            </a:extLst>
          </p:cNvPr>
          <p:cNvSpPr/>
          <p:nvPr/>
        </p:nvSpPr>
        <p:spPr>
          <a:xfrm>
            <a:off x="4656901" y="4367107"/>
            <a:ext cx="288000" cy="288000"/>
          </a:xfrm>
          <a:prstGeom prst="ellipse">
            <a:avLst/>
          </a:prstGeom>
          <a:solidFill>
            <a:schemeClr val="accent4"/>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118" name="Ellipse 117">
            <a:extLst>
              <a:ext uri="{FF2B5EF4-FFF2-40B4-BE49-F238E27FC236}">
                <a16:creationId xmlns:a16="http://schemas.microsoft.com/office/drawing/2014/main" id="{A7842606-F9F7-43DB-9E0A-4409D29C402F}"/>
              </a:ext>
            </a:extLst>
          </p:cNvPr>
          <p:cNvSpPr/>
          <p:nvPr/>
        </p:nvSpPr>
        <p:spPr>
          <a:xfrm>
            <a:off x="7023626" y="2383494"/>
            <a:ext cx="288000" cy="288000"/>
          </a:xfrm>
          <a:prstGeom prst="ellipse">
            <a:avLst/>
          </a:prstGeom>
          <a:solidFill>
            <a:schemeClr val="accent4"/>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120" name="Ellipse 119">
            <a:extLst>
              <a:ext uri="{FF2B5EF4-FFF2-40B4-BE49-F238E27FC236}">
                <a16:creationId xmlns:a16="http://schemas.microsoft.com/office/drawing/2014/main" id="{2BCB4586-EFFC-425E-9E75-0B5BACFB5B86}"/>
              </a:ext>
            </a:extLst>
          </p:cNvPr>
          <p:cNvSpPr/>
          <p:nvPr/>
        </p:nvSpPr>
        <p:spPr>
          <a:xfrm>
            <a:off x="8588562" y="2352976"/>
            <a:ext cx="288000" cy="288000"/>
          </a:xfrm>
          <a:prstGeom prst="ellipse">
            <a:avLst/>
          </a:prstGeom>
          <a:solidFill>
            <a:schemeClr val="accent4"/>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121" name="Ellipse 120">
            <a:extLst>
              <a:ext uri="{FF2B5EF4-FFF2-40B4-BE49-F238E27FC236}">
                <a16:creationId xmlns:a16="http://schemas.microsoft.com/office/drawing/2014/main" id="{EFAD5729-1E0E-4E9F-AA3A-B6D1CFE7804C}"/>
              </a:ext>
            </a:extLst>
          </p:cNvPr>
          <p:cNvSpPr/>
          <p:nvPr/>
        </p:nvSpPr>
        <p:spPr>
          <a:xfrm>
            <a:off x="9346525" y="4337298"/>
            <a:ext cx="288000" cy="288000"/>
          </a:xfrm>
          <a:prstGeom prst="ellipse">
            <a:avLst/>
          </a:prstGeom>
          <a:solidFill>
            <a:srgbClr val="AF65D4"/>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122" name="Ellipse 121">
            <a:extLst>
              <a:ext uri="{FF2B5EF4-FFF2-40B4-BE49-F238E27FC236}">
                <a16:creationId xmlns:a16="http://schemas.microsoft.com/office/drawing/2014/main" id="{CC04BE2F-A29F-4421-8061-7F45532B8F69}"/>
              </a:ext>
            </a:extLst>
          </p:cNvPr>
          <p:cNvSpPr/>
          <p:nvPr/>
        </p:nvSpPr>
        <p:spPr>
          <a:xfrm>
            <a:off x="10524946" y="4730226"/>
            <a:ext cx="288000" cy="288000"/>
          </a:xfrm>
          <a:prstGeom prst="ellipse">
            <a:avLst/>
          </a:prstGeom>
          <a:solidFill>
            <a:schemeClr val="accent4"/>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123" name="Ellipse 122">
            <a:extLst>
              <a:ext uri="{FF2B5EF4-FFF2-40B4-BE49-F238E27FC236}">
                <a16:creationId xmlns:a16="http://schemas.microsoft.com/office/drawing/2014/main" id="{B0FCC2C2-16FD-416C-8EB9-4BC67E65EEC1}"/>
              </a:ext>
            </a:extLst>
          </p:cNvPr>
          <p:cNvSpPr/>
          <p:nvPr/>
        </p:nvSpPr>
        <p:spPr>
          <a:xfrm>
            <a:off x="10147601" y="2786032"/>
            <a:ext cx="288000" cy="288000"/>
          </a:xfrm>
          <a:prstGeom prst="ellipse">
            <a:avLst/>
          </a:prstGeom>
          <a:solidFill>
            <a:srgbClr val="B264D3"/>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124" name="Ellipse 123">
            <a:extLst>
              <a:ext uri="{FF2B5EF4-FFF2-40B4-BE49-F238E27FC236}">
                <a16:creationId xmlns:a16="http://schemas.microsoft.com/office/drawing/2014/main" id="{B7D7A822-EC3E-4CF5-B3C1-160DF9FC4C96}"/>
              </a:ext>
            </a:extLst>
          </p:cNvPr>
          <p:cNvSpPr/>
          <p:nvPr/>
        </p:nvSpPr>
        <p:spPr>
          <a:xfrm>
            <a:off x="10524946" y="3533968"/>
            <a:ext cx="288000" cy="288000"/>
          </a:xfrm>
          <a:prstGeom prst="ellipse">
            <a:avLst/>
          </a:prstGeom>
          <a:solidFill>
            <a:srgbClr val="C15DCA"/>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125" name="Ellipse 124">
            <a:extLst>
              <a:ext uri="{FF2B5EF4-FFF2-40B4-BE49-F238E27FC236}">
                <a16:creationId xmlns:a16="http://schemas.microsoft.com/office/drawing/2014/main" id="{F879139D-EE84-4A56-8B38-55D9DA22AA15}"/>
              </a:ext>
            </a:extLst>
          </p:cNvPr>
          <p:cNvSpPr/>
          <p:nvPr/>
        </p:nvSpPr>
        <p:spPr>
          <a:xfrm>
            <a:off x="8974139" y="2786032"/>
            <a:ext cx="288000" cy="288000"/>
          </a:xfrm>
          <a:prstGeom prst="ellipse">
            <a:avLst/>
          </a:prstGeom>
          <a:solidFill>
            <a:srgbClr val="B264D3"/>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126" name="Ellipse 125">
            <a:extLst>
              <a:ext uri="{FF2B5EF4-FFF2-40B4-BE49-F238E27FC236}">
                <a16:creationId xmlns:a16="http://schemas.microsoft.com/office/drawing/2014/main" id="{17B3AEEE-7EC4-4F0D-A8F5-24BFC2A7F202}"/>
              </a:ext>
            </a:extLst>
          </p:cNvPr>
          <p:cNvSpPr/>
          <p:nvPr/>
        </p:nvSpPr>
        <p:spPr>
          <a:xfrm>
            <a:off x="8569069" y="4336589"/>
            <a:ext cx="288000" cy="288000"/>
          </a:xfrm>
          <a:prstGeom prst="ellipse">
            <a:avLst/>
          </a:prstGeom>
          <a:solidFill>
            <a:schemeClr val="accent4"/>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127" name="Ellipse 126">
            <a:extLst>
              <a:ext uri="{FF2B5EF4-FFF2-40B4-BE49-F238E27FC236}">
                <a16:creationId xmlns:a16="http://schemas.microsoft.com/office/drawing/2014/main" id="{922A1F19-8D93-4F51-89AC-78FC84316BEE}"/>
              </a:ext>
            </a:extLst>
          </p:cNvPr>
          <p:cNvSpPr/>
          <p:nvPr/>
        </p:nvSpPr>
        <p:spPr>
          <a:xfrm>
            <a:off x="10935794" y="2352976"/>
            <a:ext cx="288000" cy="288000"/>
          </a:xfrm>
          <a:prstGeom prst="ellipse">
            <a:avLst/>
          </a:prstGeom>
          <a:solidFill>
            <a:schemeClr val="accent4"/>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700626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8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1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8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1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1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1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14"/>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15"/>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16"/>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17"/>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18"/>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62"/>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63"/>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82"/>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84"/>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85"/>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20"/>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121"/>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122"/>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123"/>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124"/>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125"/>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126"/>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1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P spid="62" grpId="0" animBg="1"/>
      <p:bldP spid="72" grpId="0" animBg="1"/>
      <p:bldP spid="73" grpId="0" animBg="1"/>
      <p:bldP spid="74" grpId="0" animBg="1"/>
      <p:bldP spid="75" grpId="0" animBg="1"/>
      <p:bldP spid="76" grpId="0" animBg="1"/>
      <p:bldP spid="77" grpId="0" animBg="1"/>
      <p:bldP spid="78" grpId="0" animBg="1"/>
      <p:bldP spid="79" grpId="0" animBg="1"/>
      <p:bldP spid="80" grpId="0"/>
      <p:bldP spid="81" grpId="0" animBg="1"/>
      <p:bldP spid="82" grpId="0" animBg="1"/>
      <p:bldP spid="83" grpId="0"/>
      <p:bldP spid="84" grpId="0"/>
      <p:bldP spid="85" grpId="0" animBg="1"/>
      <p:bldP spid="111" grpId="0" animBg="1"/>
      <p:bldP spid="112" grpId="0" animBg="1"/>
      <p:bldP spid="113" grpId="0" animBg="1"/>
      <p:bldP spid="114" grpId="0" animBg="1"/>
      <p:bldP spid="115" grpId="0" animBg="1"/>
      <p:bldP spid="116" grpId="0" animBg="1"/>
      <p:bldP spid="117" grpId="0" animBg="1"/>
      <p:bldP spid="118" grpId="0" animBg="1"/>
      <p:bldP spid="120" grpId="0" animBg="1"/>
      <p:bldP spid="121" grpId="0" animBg="1"/>
      <p:bldP spid="122" grpId="0" animBg="1"/>
      <p:bldP spid="123" grpId="0" animBg="1"/>
      <p:bldP spid="124" grpId="0" animBg="1"/>
      <p:bldP spid="125" grpId="0" animBg="1"/>
      <p:bldP spid="126" grpId="0" animBg="1"/>
      <p:bldP spid="127"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87A391A0-E231-4009-BE9F-D1BF4B702AC5}"/>
              </a:ext>
            </a:extLst>
          </p:cNvPr>
          <p:cNvSpPr txBox="1">
            <a:spLocks/>
          </p:cNvSpPr>
          <p:nvPr/>
        </p:nvSpPr>
        <p:spPr>
          <a:xfrm>
            <a:off x="0" y="565217"/>
            <a:ext cx="12192000" cy="577665"/>
          </a:xfrm>
          <a:prstGeom prst="rect">
            <a:avLst/>
          </a:prstGeom>
        </p:spPr>
        <p:txBody>
          <a:bodyPr tIns="72000" bIns="72000" anchor="ctr">
            <a:noAutofit/>
          </a:bodyPr>
          <a:lstStyle>
            <a:lvl1pPr algn="ctr" defTabSz="1219170" rtl="0" eaLnBrk="1" latinLnBrk="0" hangingPunct="1">
              <a:spcBef>
                <a:spcPct val="0"/>
              </a:spcBef>
              <a:buNone/>
              <a:defRPr sz="5867" kern="1200">
                <a:solidFill>
                  <a:schemeClr val="tx1"/>
                </a:solidFill>
                <a:latin typeface="+mj-lt"/>
                <a:ea typeface="+mj-ea"/>
                <a:cs typeface="+mj-cs"/>
              </a:defRPr>
            </a:lvl1pPr>
          </a:lstStyle>
          <a:p>
            <a:r>
              <a:rPr lang="en-US" sz="3200" b="1" dirty="0">
                <a:solidFill>
                  <a:schemeClr val="bg1"/>
                </a:solidFill>
                <a:latin typeface="Arial" panose="020B0604020202020204" pitchFamily="34" charset="0"/>
                <a:ea typeface="Calibri" panose="020F0502020204030204" pitchFamily="34" charset="0"/>
                <a:cs typeface="Arial" panose="020B0604020202020204" pitchFamily="34" charset="0"/>
              </a:rPr>
              <a:t>Outline</a:t>
            </a:r>
            <a:endParaRPr lang="it-IT" sz="3200" b="1" dirty="0">
              <a:solidFill>
                <a:schemeClr val="bg1"/>
              </a:solidFill>
              <a:latin typeface="Arial" panose="020B0604020202020204" pitchFamily="34" charset="0"/>
              <a:ea typeface="Calibri" panose="020F0502020204030204" pitchFamily="34" charset="0"/>
              <a:cs typeface="Arial" panose="020B0604020202020204" pitchFamily="34" charset="0"/>
            </a:endParaRPr>
          </a:p>
        </p:txBody>
      </p:sp>
      <p:sp>
        <p:nvSpPr>
          <p:cNvPr id="4" name="ZoneTexte 3">
            <a:extLst>
              <a:ext uri="{FF2B5EF4-FFF2-40B4-BE49-F238E27FC236}">
                <a16:creationId xmlns:a16="http://schemas.microsoft.com/office/drawing/2014/main" id="{9F4DF570-CB49-4937-9D82-54DA7DCFDB61}"/>
              </a:ext>
            </a:extLst>
          </p:cNvPr>
          <p:cNvSpPr txBox="1"/>
          <p:nvPr/>
        </p:nvSpPr>
        <p:spPr>
          <a:xfrm>
            <a:off x="1198787" y="1444071"/>
            <a:ext cx="12192000" cy="1077218"/>
          </a:xfrm>
          <a:prstGeom prst="rect">
            <a:avLst/>
          </a:prstGeom>
          <a:noFill/>
        </p:spPr>
        <p:txBody>
          <a:bodyPr wrap="square">
            <a:spAutoFit/>
          </a:bodyPr>
          <a:lstStyle/>
          <a:p>
            <a:r>
              <a:rPr lang="en-US" sz="3200" dirty="0">
                <a:solidFill>
                  <a:schemeClr val="accent3">
                    <a:lumMod val="75000"/>
                  </a:schemeClr>
                </a:solidFill>
              </a:rPr>
              <a:t>Challenges in biomechanics</a:t>
            </a:r>
          </a:p>
          <a:p>
            <a:r>
              <a:rPr lang="en-US" sz="3200" dirty="0">
                <a:solidFill>
                  <a:schemeClr val="accent3">
                    <a:lumMod val="75000"/>
                  </a:schemeClr>
                </a:solidFill>
              </a:rPr>
              <a:t>Why reduced order modelling </a:t>
            </a:r>
          </a:p>
        </p:txBody>
      </p:sp>
      <p:grpSp>
        <p:nvGrpSpPr>
          <p:cNvPr id="16" name="Groupe 15">
            <a:extLst>
              <a:ext uri="{FF2B5EF4-FFF2-40B4-BE49-F238E27FC236}">
                <a16:creationId xmlns:a16="http://schemas.microsoft.com/office/drawing/2014/main" id="{3FFBC121-6049-4B82-B72E-DFA6C1D3D6CC}"/>
              </a:ext>
            </a:extLst>
          </p:cNvPr>
          <p:cNvGrpSpPr/>
          <p:nvPr/>
        </p:nvGrpSpPr>
        <p:grpSpPr>
          <a:xfrm>
            <a:off x="192510" y="1455952"/>
            <a:ext cx="681976" cy="4691688"/>
            <a:chOff x="105424" y="1601095"/>
            <a:chExt cx="681976" cy="4278273"/>
          </a:xfrm>
        </p:grpSpPr>
        <p:sp>
          <p:nvSpPr>
            <p:cNvPr id="5" name="Rectangle 4">
              <a:extLst>
                <a:ext uri="{FF2B5EF4-FFF2-40B4-BE49-F238E27FC236}">
                  <a16:creationId xmlns:a16="http://schemas.microsoft.com/office/drawing/2014/main" id="{DD2FD7C5-B70B-409A-85BF-A5ACFF52123E}"/>
                </a:ext>
              </a:extLst>
            </p:cNvPr>
            <p:cNvSpPr/>
            <p:nvPr/>
          </p:nvSpPr>
          <p:spPr>
            <a:xfrm>
              <a:off x="105424" y="1601095"/>
              <a:ext cx="681976" cy="92710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Rectangle 5">
              <a:extLst>
                <a:ext uri="{FF2B5EF4-FFF2-40B4-BE49-F238E27FC236}">
                  <a16:creationId xmlns:a16="http://schemas.microsoft.com/office/drawing/2014/main" id="{A35479B7-1FF6-4901-AEA3-806D771E0BB1}"/>
                </a:ext>
              </a:extLst>
            </p:cNvPr>
            <p:cNvSpPr/>
            <p:nvPr/>
          </p:nvSpPr>
          <p:spPr>
            <a:xfrm>
              <a:off x="105424" y="2798512"/>
              <a:ext cx="681976" cy="1622536"/>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Rectangle 6">
              <a:extLst>
                <a:ext uri="{FF2B5EF4-FFF2-40B4-BE49-F238E27FC236}">
                  <a16:creationId xmlns:a16="http://schemas.microsoft.com/office/drawing/2014/main" id="{F190F9DC-A251-498F-A427-B9AA571254EA}"/>
                </a:ext>
              </a:extLst>
            </p:cNvPr>
            <p:cNvSpPr/>
            <p:nvPr/>
          </p:nvSpPr>
          <p:spPr>
            <a:xfrm>
              <a:off x="105424" y="4691365"/>
              <a:ext cx="681976" cy="458843"/>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a:extLst>
                <a:ext uri="{FF2B5EF4-FFF2-40B4-BE49-F238E27FC236}">
                  <a16:creationId xmlns:a16="http://schemas.microsoft.com/office/drawing/2014/main" id="{B422108E-886B-4EA9-A756-F28719D28BE7}"/>
                </a:ext>
              </a:extLst>
            </p:cNvPr>
            <p:cNvSpPr/>
            <p:nvPr/>
          </p:nvSpPr>
          <p:spPr>
            <a:xfrm>
              <a:off x="105424" y="5420525"/>
              <a:ext cx="681976" cy="458843"/>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3" name="ZoneTexte 12">
            <a:extLst>
              <a:ext uri="{FF2B5EF4-FFF2-40B4-BE49-F238E27FC236}">
                <a16:creationId xmlns:a16="http://schemas.microsoft.com/office/drawing/2014/main" id="{14B3E1E4-D2F4-4C0F-8726-F3C798387F05}"/>
              </a:ext>
            </a:extLst>
          </p:cNvPr>
          <p:cNvSpPr txBox="1"/>
          <p:nvPr/>
        </p:nvSpPr>
        <p:spPr>
          <a:xfrm>
            <a:off x="1198789" y="2594839"/>
            <a:ext cx="6785428" cy="2062103"/>
          </a:xfrm>
          <a:prstGeom prst="rect">
            <a:avLst/>
          </a:prstGeom>
          <a:noFill/>
        </p:spPr>
        <p:txBody>
          <a:bodyPr wrap="square">
            <a:spAutoFit/>
          </a:bodyPr>
          <a:lstStyle/>
          <a:p>
            <a:r>
              <a:rPr lang="en-US" sz="3200" dirty="0">
                <a:solidFill>
                  <a:schemeClr val="accent2"/>
                </a:solidFill>
              </a:rPr>
              <a:t>Definition of the problem</a:t>
            </a:r>
          </a:p>
          <a:p>
            <a:r>
              <a:rPr lang="en-US" sz="3200" dirty="0">
                <a:solidFill>
                  <a:schemeClr val="accent2"/>
                </a:solidFill>
              </a:rPr>
              <a:t>Sampling </a:t>
            </a:r>
          </a:p>
          <a:p>
            <a:r>
              <a:rPr lang="en-US" sz="3200" dirty="0">
                <a:solidFill>
                  <a:schemeClr val="accent2"/>
                </a:solidFill>
              </a:rPr>
              <a:t>Building a reduced order model</a:t>
            </a:r>
          </a:p>
          <a:p>
            <a:r>
              <a:rPr lang="en-US" sz="3200" dirty="0">
                <a:solidFill>
                  <a:schemeClr val="accent2"/>
                </a:solidFill>
              </a:rPr>
              <a:t>Testing a reduced order model</a:t>
            </a:r>
          </a:p>
        </p:txBody>
      </p:sp>
      <p:sp>
        <p:nvSpPr>
          <p:cNvPr id="15" name="ZoneTexte 14">
            <a:extLst>
              <a:ext uri="{FF2B5EF4-FFF2-40B4-BE49-F238E27FC236}">
                <a16:creationId xmlns:a16="http://schemas.microsoft.com/office/drawing/2014/main" id="{89F38DDB-5664-4A43-BDDB-AA6F116B34DA}"/>
              </a:ext>
            </a:extLst>
          </p:cNvPr>
          <p:cNvSpPr txBox="1"/>
          <p:nvPr/>
        </p:nvSpPr>
        <p:spPr>
          <a:xfrm>
            <a:off x="1198787" y="5603661"/>
            <a:ext cx="8511267" cy="584775"/>
          </a:xfrm>
          <a:prstGeom prst="rect">
            <a:avLst/>
          </a:prstGeom>
          <a:noFill/>
        </p:spPr>
        <p:txBody>
          <a:bodyPr wrap="square">
            <a:spAutoFit/>
          </a:bodyPr>
          <a:lstStyle/>
          <a:p>
            <a:r>
              <a:rPr lang="fr-FR" sz="3200" dirty="0">
                <a:solidFill>
                  <a:schemeClr val="accent5">
                    <a:lumMod val="75000"/>
                  </a:schemeClr>
                </a:solidFill>
              </a:rPr>
              <a:t>Application </a:t>
            </a:r>
            <a:r>
              <a:rPr lang="en-US" sz="3200" dirty="0">
                <a:solidFill>
                  <a:schemeClr val="accent5">
                    <a:lumMod val="75000"/>
                  </a:schemeClr>
                </a:solidFill>
              </a:rPr>
              <a:t>to real biomechanical case</a:t>
            </a:r>
          </a:p>
        </p:txBody>
      </p:sp>
      <p:sp>
        <p:nvSpPr>
          <p:cNvPr id="20" name="ZoneTexte 19">
            <a:extLst>
              <a:ext uri="{FF2B5EF4-FFF2-40B4-BE49-F238E27FC236}">
                <a16:creationId xmlns:a16="http://schemas.microsoft.com/office/drawing/2014/main" id="{3BD2B2EC-E858-45FA-83CD-E4F550AD8E71}"/>
              </a:ext>
            </a:extLst>
          </p:cNvPr>
          <p:cNvSpPr txBox="1"/>
          <p:nvPr/>
        </p:nvSpPr>
        <p:spPr>
          <a:xfrm>
            <a:off x="1198787" y="4804042"/>
            <a:ext cx="11324139" cy="584775"/>
          </a:xfrm>
          <a:prstGeom prst="rect">
            <a:avLst/>
          </a:prstGeom>
          <a:noFill/>
        </p:spPr>
        <p:txBody>
          <a:bodyPr wrap="square">
            <a:spAutoFit/>
          </a:bodyPr>
          <a:lstStyle/>
          <a:p>
            <a:r>
              <a:rPr lang="fr-FR" sz="3200" dirty="0">
                <a:solidFill>
                  <a:schemeClr val="accent4"/>
                </a:solidFill>
              </a:rPr>
              <a:t>Link </a:t>
            </a:r>
            <a:r>
              <a:rPr lang="fr-FR" sz="3200" dirty="0" err="1">
                <a:solidFill>
                  <a:schemeClr val="accent4"/>
                </a:solidFill>
              </a:rPr>
              <a:t>between</a:t>
            </a:r>
            <a:r>
              <a:rPr lang="fr-FR" sz="3200" dirty="0">
                <a:solidFill>
                  <a:schemeClr val="accent4"/>
                </a:solidFill>
              </a:rPr>
              <a:t> </a:t>
            </a:r>
            <a:r>
              <a:rPr lang="fr-FR" sz="3200" dirty="0" err="1">
                <a:solidFill>
                  <a:schemeClr val="accent4"/>
                </a:solidFill>
              </a:rPr>
              <a:t>reduced</a:t>
            </a:r>
            <a:r>
              <a:rPr lang="fr-FR" sz="3200" dirty="0">
                <a:solidFill>
                  <a:schemeClr val="accent4"/>
                </a:solidFill>
              </a:rPr>
              <a:t> </a:t>
            </a:r>
            <a:r>
              <a:rPr lang="fr-FR" sz="3200" dirty="0" err="1">
                <a:solidFill>
                  <a:schemeClr val="accent4"/>
                </a:solidFill>
              </a:rPr>
              <a:t>order</a:t>
            </a:r>
            <a:r>
              <a:rPr lang="fr-FR" sz="3200" dirty="0">
                <a:solidFill>
                  <a:schemeClr val="accent4"/>
                </a:solidFill>
              </a:rPr>
              <a:t> </a:t>
            </a:r>
            <a:r>
              <a:rPr lang="fr-FR" sz="3200" dirty="0" err="1">
                <a:solidFill>
                  <a:schemeClr val="accent4"/>
                </a:solidFill>
              </a:rPr>
              <a:t>models</a:t>
            </a:r>
            <a:r>
              <a:rPr lang="fr-FR" sz="3200" dirty="0">
                <a:solidFill>
                  <a:schemeClr val="accent4"/>
                </a:solidFill>
              </a:rPr>
              <a:t> and </a:t>
            </a:r>
            <a:r>
              <a:rPr lang="fr-FR" sz="3200" dirty="0" err="1">
                <a:solidFill>
                  <a:schemeClr val="accent4"/>
                </a:solidFill>
              </a:rPr>
              <a:t>statistical</a:t>
            </a:r>
            <a:r>
              <a:rPr lang="fr-FR" sz="3200" dirty="0">
                <a:solidFill>
                  <a:schemeClr val="accent4"/>
                </a:solidFill>
              </a:rPr>
              <a:t> </a:t>
            </a:r>
            <a:r>
              <a:rPr lang="fr-FR" sz="3200" dirty="0" err="1">
                <a:solidFill>
                  <a:schemeClr val="accent4"/>
                </a:solidFill>
              </a:rPr>
              <a:t>shape</a:t>
            </a:r>
            <a:r>
              <a:rPr lang="fr-FR" sz="3200" dirty="0">
                <a:solidFill>
                  <a:schemeClr val="accent4"/>
                </a:solidFill>
              </a:rPr>
              <a:t> </a:t>
            </a:r>
            <a:r>
              <a:rPr lang="fr-FR" sz="3200" dirty="0" err="1">
                <a:solidFill>
                  <a:schemeClr val="accent4"/>
                </a:solidFill>
              </a:rPr>
              <a:t>models</a:t>
            </a:r>
            <a:endParaRPr lang="en-US" sz="3200" dirty="0">
              <a:solidFill>
                <a:schemeClr val="accent4"/>
              </a:solidFill>
            </a:endParaRPr>
          </a:p>
        </p:txBody>
      </p:sp>
    </p:spTree>
    <p:extLst>
      <p:ext uri="{BB962C8B-B14F-4D97-AF65-F5344CB8AC3E}">
        <p14:creationId xmlns:p14="http://schemas.microsoft.com/office/powerpoint/2010/main" val="5289894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83B06755-9643-4D11-8370-CE7E9853E446}"/>
              </a:ext>
            </a:extLst>
          </p:cNvPr>
          <p:cNvSpPr txBox="1">
            <a:spLocks/>
          </p:cNvSpPr>
          <p:nvPr/>
        </p:nvSpPr>
        <p:spPr>
          <a:xfrm>
            <a:off x="0" y="565217"/>
            <a:ext cx="12192000" cy="577665"/>
          </a:xfrm>
          <a:prstGeom prst="rect">
            <a:avLst/>
          </a:prstGeom>
        </p:spPr>
        <p:txBody>
          <a:bodyPr tIns="72000" bIns="72000" anchor="ctr">
            <a:noAutofit/>
          </a:bodyPr>
          <a:lstStyle>
            <a:lvl1pPr algn="ctr" defTabSz="1219170" rtl="0" eaLnBrk="1" latinLnBrk="0" hangingPunct="1">
              <a:spcBef>
                <a:spcPct val="0"/>
              </a:spcBef>
              <a:buNone/>
              <a:defRPr sz="5867" kern="1200">
                <a:solidFill>
                  <a:schemeClr val="tx1"/>
                </a:solidFill>
                <a:latin typeface="+mj-lt"/>
                <a:ea typeface="+mj-ea"/>
                <a:cs typeface="+mj-cs"/>
              </a:defRPr>
            </a:lvl1pPr>
          </a:lstStyle>
          <a:p>
            <a:r>
              <a:rPr lang="en-US" sz="3200" b="1" dirty="0">
                <a:solidFill>
                  <a:schemeClr val="bg1"/>
                </a:solidFill>
                <a:latin typeface="Arial" panose="020B0604020202020204" pitchFamily="34" charset="0"/>
                <a:ea typeface="Calibri" panose="020F0502020204030204" pitchFamily="34" charset="0"/>
                <a:cs typeface="Arial" panose="020B0604020202020204" pitchFamily="34" charset="0"/>
              </a:rPr>
              <a:t>[Offline] More Advanced Sampling Techniques</a:t>
            </a:r>
          </a:p>
        </p:txBody>
      </p:sp>
      <p:sp>
        <p:nvSpPr>
          <p:cNvPr id="24" name="Rectangle 2">
            <a:extLst>
              <a:ext uri="{FF2B5EF4-FFF2-40B4-BE49-F238E27FC236}">
                <a16:creationId xmlns:a16="http://schemas.microsoft.com/office/drawing/2014/main" id="{D5834B4F-61EA-4833-BBDB-AB229ED2B90E}"/>
              </a:ext>
            </a:extLst>
          </p:cNvPr>
          <p:cNvSpPr>
            <a:spLocks noChangeArrowheads="1"/>
          </p:cNvSpPr>
          <p:nvPr/>
        </p:nvSpPr>
        <p:spPr bwMode="auto">
          <a:xfrm>
            <a:off x="0" y="-184666"/>
            <a:ext cx="26481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7" name="ZoneTexte 56">
            <a:extLst>
              <a:ext uri="{FF2B5EF4-FFF2-40B4-BE49-F238E27FC236}">
                <a16:creationId xmlns:a16="http://schemas.microsoft.com/office/drawing/2014/main" id="{DFF759D3-9973-4B42-ADFB-C82A71A0F413}"/>
              </a:ext>
            </a:extLst>
          </p:cNvPr>
          <p:cNvSpPr txBox="1"/>
          <p:nvPr/>
        </p:nvSpPr>
        <p:spPr>
          <a:xfrm>
            <a:off x="3041650" y="1253267"/>
            <a:ext cx="6108700" cy="523220"/>
          </a:xfrm>
          <a:prstGeom prst="rect">
            <a:avLst/>
          </a:prstGeom>
          <a:noFill/>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fr-FR" altLang="fr-FR" sz="2800" b="1" i="0" u="sng" strike="noStrike" cap="none" normalizeH="0" baseline="0" dirty="0">
                <a:ln>
                  <a:noFill/>
                </a:ln>
                <a:solidFill>
                  <a:schemeClr val="accent2"/>
                </a:solidFill>
                <a:effectLst/>
                <a:latin typeface="+mj-lt"/>
              </a:rPr>
              <a:t>Adaptive Sampling</a:t>
            </a:r>
          </a:p>
        </p:txBody>
      </p:sp>
      <p:sp>
        <p:nvSpPr>
          <p:cNvPr id="4" name="Flèche : demi-tour 3">
            <a:extLst>
              <a:ext uri="{FF2B5EF4-FFF2-40B4-BE49-F238E27FC236}">
                <a16:creationId xmlns:a16="http://schemas.microsoft.com/office/drawing/2014/main" id="{2FF96885-0CD8-4D6A-81E5-B5B3E017E97D}"/>
              </a:ext>
            </a:extLst>
          </p:cNvPr>
          <p:cNvSpPr/>
          <p:nvPr/>
        </p:nvSpPr>
        <p:spPr>
          <a:xfrm rot="10800000">
            <a:off x="3460750" y="3429000"/>
            <a:ext cx="5130800" cy="656815"/>
          </a:xfrm>
          <a:prstGeom prst="utur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solidFill>
                <a:schemeClr val="tx1"/>
              </a:solidFill>
            </a:endParaRPr>
          </a:p>
        </p:txBody>
      </p:sp>
      <p:pic>
        <p:nvPicPr>
          <p:cNvPr id="5" name="Image 4">
            <a:extLst>
              <a:ext uri="{FF2B5EF4-FFF2-40B4-BE49-F238E27FC236}">
                <a16:creationId xmlns:a16="http://schemas.microsoft.com/office/drawing/2014/main" id="{3EC0E717-D2E5-441E-9039-86434BAB17AB}"/>
              </a:ext>
            </a:extLst>
          </p:cNvPr>
          <p:cNvPicPr>
            <a:picLocks noChangeAspect="1"/>
          </p:cNvPicPr>
          <p:nvPr/>
        </p:nvPicPr>
        <p:blipFill>
          <a:blip r:embed="rId2"/>
          <a:stretch>
            <a:fillRect/>
          </a:stretch>
        </p:blipFill>
        <p:spPr>
          <a:xfrm>
            <a:off x="3235336" y="1934171"/>
            <a:ext cx="5721327" cy="1497201"/>
          </a:xfrm>
          <a:prstGeom prst="rect">
            <a:avLst/>
          </a:prstGeom>
        </p:spPr>
      </p:pic>
      <p:sp>
        <p:nvSpPr>
          <p:cNvPr id="148" name="ZoneTexte 147">
            <a:extLst>
              <a:ext uri="{FF2B5EF4-FFF2-40B4-BE49-F238E27FC236}">
                <a16:creationId xmlns:a16="http://schemas.microsoft.com/office/drawing/2014/main" id="{442DB790-8AA6-409F-A34F-45AD87500A28}"/>
              </a:ext>
            </a:extLst>
          </p:cNvPr>
          <p:cNvSpPr txBox="1"/>
          <p:nvPr/>
        </p:nvSpPr>
        <p:spPr>
          <a:xfrm>
            <a:off x="3717902" y="3433431"/>
            <a:ext cx="6108700" cy="338554"/>
          </a:xfrm>
          <a:prstGeom prst="rect">
            <a:avLst/>
          </a:prstGeom>
          <a:noFill/>
        </p:spPr>
        <p:txBody>
          <a:bodyPr wrap="square">
            <a:spAutoFit/>
          </a:bodyPr>
          <a:lstStyle/>
          <a:p>
            <a:r>
              <a:rPr lang="en-US" sz="1600" dirty="0"/>
              <a:t>Repeat until the global error reaches the desired value.  </a:t>
            </a:r>
            <a:endParaRPr lang="fr-FR" sz="1600" dirty="0"/>
          </a:p>
        </p:txBody>
      </p:sp>
      <p:sp>
        <p:nvSpPr>
          <p:cNvPr id="7" name="Rectangle 1">
            <a:extLst>
              <a:ext uri="{FF2B5EF4-FFF2-40B4-BE49-F238E27FC236}">
                <a16:creationId xmlns:a16="http://schemas.microsoft.com/office/drawing/2014/main" id="{CF34DD77-702F-4596-86ED-E552B272B92E}"/>
              </a:ext>
            </a:extLst>
          </p:cNvPr>
          <p:cNvSpPr>
            <a:spLocks noChangeArrowheads="1"/>
          </p:cNvSpPr>
          <p:nvPr/>
        </p:nvSpPr>
        <p:spPr bwMode="auto">
          <a:xfrm>
            <a:off x="220158" y="4246069"/>
            <a:ext cx="5642985" cy="2062103"/>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2000" b="1" i="0" u="none" strike="noStrike" cap="none" normalizeH="0" baseline="0" dirty="0" err="1">
                <a:ln>
                  <a:noFill/>
                </a:ln>
                <a:solidFill>
                  <a:schemeClr val="tx1"/>
                </a:solidFill>
                <a:effectLst/>
                <a:latin typeface="+mj-lt"/>
              </a:rPr>
              <a:t>Advantages</a:t>
            </a:r>
            <a:endParaRPr kumimoji="0" lang="fr-FR" altLang="fr-FR" b="1" i="0" u="none" strike="noStrike" cap="none" normalizeH="0" baseline="0" dirty="0">
              <a:ln>
                <a:noFill/>
              </a:ln>
              <a:solidFill>
                <a:schemeClr val="tx1"/>
              </a:solidFill>
              <a:effectLst/>
              <a:latin typeface="+mj-lt"/>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fr-FR" altLang="fr-FR" b="0" i="0" u="none" strike="noStrike" cap="none" normalizeH="0" baseline="0" dirty="0" err="1">
                <a:ln>
                  <a:noFill/>
                </a:ln>
                <a:solidFill>
                  <a:schemeClr val="tx1"/>
                </a:solidFill>
                <a:effectLst/>
                <a:latin typeface="+mj-lt"/>
              </a:rPr>
              <a:t>Reduces</a:t>
            </a:r>
            <a:r>
              <a:rPr kumimoji="0" lang="fr-FR" altLang="fr-FR" b="0" i="0" u="none" strike="noStrike" cap="none" normalizeH="0" baseline="0" dirty="0">
                <a:ln>
                  <a:noFill/>
                </a:ln>
                <a:solidFill>
                  <a:schemeClr val="tx1"/>
                </a:solidFill>
                <a:effectLst/>
                <a:latin typeface="+mj-lt"/>
              </a:rPr>
              <a:t> the total </a:t>
            </a:r>
            <a:r>
              <a:rPr kumimoji="0" lang="fr-FR" altLang="fr-FR" b="0" i="0" u="none" strike="noStrike" cap="none" normalizeH="0" baseline="0" dirty="0" err="1">
                <a:ln>
                  <a:noFill/>
                </a:ln>
                <a:solidFill>
                  <a:schemeClr val="tx1"/>
                </a:solidFill>
                <a:effectLst/>
                <a:latin typeface="+mj-lt"/>
              </a:rPr>
              <a:t>number</a:t>
            </a:r>
            <a:r>
              <a:rPr kumimoji="0" lang="fr-FR" altLang="fr-FR" b="0" i="0" u="none" strike="noStrike" cap="none" normalizeH="0" baseline="0" dirty="0">
                <a:ln>
                  <a:noFill/>
                </a:ln>
                <a:solidFill>
                  <a:schemeClr val="tx1"/>
                </a:solidFill>
                <a:effectLst/>
                <a:latin typeface="+mj-lt"/>
              </a:rPr>
              <a:t> of high-</a:t>
            </a:r>
            <a:r>
              <a:rPr kumimoji="0" lang="fr-FR" altLang="fr-FR" b="0" i="0" u="none" strike="noStrike" cap="none" normalizeH="0" baseline="0" dirty="0" err="1">
                <a:ln>
                  <a:noFill/>
                </a:ln>
                <a:solidFill>
                  <a:schemeClr val="tx1"/>
                </a:solidFill>
                <a:effectLst/>
                <a:latin typeface="+mj-lt"/>
              </a:rPr>
              <a:t>fidelity</a:t>
            </a:r>
            <a:r>
              <a:rPr kumimoji="0" lang="fr-FR" altLang="fr-FR" b="0" i="0" u="none" strike="noStrike" cap="none" normalizeH="0" baseline="0" dirty="0">
                <a:ln>
                  <a:noFill/>
                </a:ln>
                <a:solidFill>
                  <a:schemeClr val="tx1"/>
                </a:solidFill>
                <a:effectLst/>
                <a:latin typeface="+mj-lt"/>
              </a:rPr>
              <a:t> simulations </a:t>
            </a:r>
            <a:r>
              <a:rPr kumimoji="0" lang="fr-FR" altLang="fr-FR" b="0" i="0" u="none" strike="noStrike" cap="none" normalizeH="0" baseline="0" dirty="0" err="1">
                <a:ln>
                  <a:noFill/>
                </a:ln>
                <a:solidFill>
                  <a:schemeClr val="tx1"/>
                </a:solidFill>
                <a:effectLst/>
                <a:latin typeface="+mj-lt"/>
              </a:rPr>
              <a:t>required</a:t>
            </a:r>
            <a:r>
              <a:rPr kumimoji="0" lang="fr-FR" altLang="fr-FR" b="0" i="0" u="none" strike="noStrike" cap="none" normalizeH="0" baseline="0" dirty="0">
                <a:ln>
                  <a:noFill/>
                </a:ln>
                <a:solidFill>
                  <a:schemeClr val="tx1"/>
                </a:solidFill>
                <a:effectLst/>
                <a:latin typeface="+mj-lt"/>
              </a:rPr>
              <a:t>.</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fr-FR" altLang="fr-FR" b="0" i="0" u="none" strike="noStrike" cap="none" normalizeH="0" baseline="0" dirty="0" err="1">
                <a:ln>
                  <a:noFill/>
                </a:ln>
                <a:solidFill>
                  <a:schemeClr val="tx1"/>
                </a:solidFill>
                <a:effectLst/>
                <a:latin typeface="+mj-lt"/>
              </a:rPr>
              <a:t>Improves</a:t>
            </a:r>
            <a:r>
              <a:rPr kumimoji="0" lang="fr-FR" altLang="fr-FR" b="0" i="0" u="none" strike="noStrike" cap="none" normalizeH="0" baseline="0" dirty="0">
                <a:ln>
                  <a:noFill/>
                </a:ln>
                <a:solidFill>
                  <a:schemeClr val="tx1"/>
                </a:solidFill>
                <a:effectLst/>
                <a:latin typeface="+mj-lt"/>
              </a:rPr>
              <a:t> </a:t>
            </a:r>
            <a:r>
              <a:rPr kumimoji="0" lang="fr-FR" altLang="fr-FR" b="0" i="0" u="none" strike="noStrike" cap="none" normalizeH="0" baseline="0" dirty="0" err="1">
                <a:ln>
                  <a:noFill/>
                </a:ln>
                <a:solidFill>
                  <a:schemeClr val="tx1"/>
                </a:solidFill>
                <a:effectLst/>
                <a:latin typeface="+mj-lt"/>
              </a:rPr>
              <a:t>surrogate</a:t>
            </a:r>
            <a:r>
              <a:rPr kumimoji="0" lang="fr-FR" altLang="fr-FR" b="0" i="0" u="none" strike="noStrike" cap="none" normalizeH="0" baseline="0" dirty="0">
                <a:ln>
                  <a:noFill/>
                </a:ln>
                <a:solidFill>
                  <a:schemeClr val="tx1"/>
                </a:solidFill>
                <a:effectLst/>
                <a:latin typeface="+mj-lt"/>
              </a:rPr>
              <a:t> model performance in </a:t>
            </a:r>
            <a:r>
              <a:rPr kumimoji="0" lang="fr-FR" altLang="fr-FR" b="0" i="0" u="none" strike="noStrike" cap="none" normalizeH="0" baseline="0" dirty="0" err="1">
                <a:ln>
                  <a:noFill/>
                </a:ln>
                <a:solidFill>
                  <a:schemeClr val="tx1"/>
                </a:solidFill>
                <a:effectLst/>
                <a:latin typeface="+mj-lt"/>
              </a:rPr>
              <a:t>critical</a:t>
            </a:r>
            <a:r>
              <a:rPr kumimoji="0" lang="fr-FR" altLang="fr-FR" b="0" i="0" u="none" strike="noStrike" cap="none" normalizeH="0" baseline="0" dirty="0">
                <a:ln>
                  <a:noFill/>
                </a:ln>
                <a:solidFill>
                  <a:schemeClr val="tx1"/>
                </a:solidFill>
                <a:effectLst/>
                <a:latin typeface="+mj-lt"/>
              </a:rPr>
              <a:t> </a:t>
            </a:r>
            <a:r>
              <a:rPr kumimoji="0" lang="fr-FR" altLang="fr-FR" b="0" i="0" u="none" strike="noStrike" cap="none" normalizeH="0" baseline="0" dirty="0" err="1">
                <a:ln>
                  <a:noFill/>
                </a:ln>
                <a:solidFill>
                  <a:schemeClr val="tx1"/>
                </a:solidFill>
                <a:effectLst/>
                <a:latin typeface="+mj-lt"/>
              </a:rPr>
              <a:t>regions</a:t>
            </a:r>
            <a:r>
              <a:rPr kumimoji="0" lang="fr-FR" altLang="fr-FR" b="0" i="0" u="none" strike="noStrike" cap="none" normalizeH="0" baseline="0" dirty="0">
                <a:ln>
                  <a:noFill/>
                </a:ln>
                <a:solidFill>
                  <a:schemeClr val="tx1"/>
                </a:solidFill>
                <a:effectLst/>
                <a:latin typeface="+mj-lt"/>
              </a:rPr>
              <a:t> of the </a:t>
            </a:r>
            <a:r>
              <a:rPr kumimoji="0" lang="fr-FR" altLang="fr-FR" b="0" i="0" u="none" strike="noStrike" cap="none" normalizeH="0" baseline="0" dirty="0" err="1">
                <a:ln>
                  <a:noFill/>
                </a:ln>
                <a:solidFill>
                  <a:schemeClr val="tx1"/>
                </a:solidFill>
                <a:effectLst/>
                <a:latin typeface="+mj-lt"/>
              </a:rPr>
              <a:t>parameter</a:t>
            </a:r>
            <a:r>
              <a:rPr kumimoji="0" lang="fr-FR" altLang="fr-FR" b="0" i="0" u="none" strike="noStrike" cap="none" normalizeH="0" baseline="0" dirty="0">
                <a:ln>
                  <a:noFill/>
                </a:ln>
                <a:solidFill>
                  <a:schemeClr val="tx1"/>
                </a:solidFill>
                <a:effectLst/>
                <a:latin typeface="+mj-lt"/>
              </a:rPr>
              <a:t> </a:t>
            </a:r>
            <a:r>
              <a:rPr kumimoji="0" lang="fr-FR" altLang="fr-FR" b="0" i="0" u="none" strike="noStrike" cap="none" normalizeH="0" baseline="0" dirty="0" err="1">
                <a:ln>
                  <a:noFill/>
                </a:ln>
                <a:solidFill>
                  <a:schemeClr val="tx1"/>
                </a:solidFill>
                <a:effectLst/>
                <a:latin typeface="+mj-lt"/>
              </a:rPr>
              <a:t>space</a:t>
            </a:r>
            <a:r>
              <a:rPr kumimoji="0" lang="fr-FR" altLang="fr-FR" b="0" i="0" u="none" strike="noStrike" cap="none" normalizeH="0" baseline="0" dirty="0">
                <a:ln>
                  <a:noFill/>
                </a:ln>
                <a:solidFill>
                  <a:schemeClr val="tx1"/>
                </a:solidFill>
                <a:effectLst/>
                <a:latin typeface="+mj-lt"/>
              </a:rPr>
              <a:t>.</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fr-FR" altLang="fr-FR" b="0" i="0" u="none" strike="noStrike" cap="none" normalizeH="0" baseline="0" dirty="0" err="1">
                <a:ln>
                  <a:noFill/>
                </a:ln>
                <a:solidFill>
                  <a:schemeClr val="tx1"/>
                </a:solidFill>
                <a:effectLst/>
                <a:latin typeface="+mj-lt"/>
              </a:rPr>
              <a:t>Adapts</a:t>
            </a:r>
            <a:r>
              <a:rPr kumimoji="0" lang="fr-FR" altLang="fr-FR" b="0" i="0" u="none" strike="noStrike" cap="none" normalizeH="0" baseline="0" dirty="0">
                <a:ln>
                  <a:noFill/>
                </a:ln>
                <a:solidFill>
                  <a:schemeClr val="tx1"/>
                </a:solidFill>
                <a:effectLst/>
                <a:latin typeface="+mj-lt"/>
              </a:rPr>
              <a:t> to system </a:t>
            </a:r>
            <a:r>
              <a:rPr kumimoji="0" lang="fr-FR" altLang="fr-FR" b="0" i="0" u="none" strike="noStrike" cap="none" normalizeH="0" baseline="0" dirty="0" err="1">
                <a:ln>
                  <a:noFill/>
                </a:ln>
                <a:solidFill>
                  <a:schemeClr val="tx1"/>
                </a:solidFill>
                <a:effectLst/>
                <a:latin typeface="+mj-lt"/>
              </a:rPr>
              <a:t>behavior</a:t>
            </a:r>
            <a:r>
              <a:rPr kumimoji="0" lang="fr-FR" altLang="fr-FR" b="0" i="0" u="none" strike="noStrike" cap="none" normalizeH="0" baseline="0" dirty="0">
                <a:ln>
                  <a:noFill/>
                </a:ln>
                <a:solidFill>
                  <a:schemeClr val="tx1"/>
                </a:solidFill>
                <a:effectLst/>
                <a:latin typeface="+mj-lt"/>
              </a:rPr>
              <a:t> and can </a:t>
            </a:r>
            <a:r>
              <a:rPr kumimoji="0" lang="fr-FR" altLang="fr-FR" b="0" i="0" u="none" strike="noStrike" cap="none" normalizeH="0" baseline="0" dirty="0" err="1">
                <a:ln>
                  <a:noFill/>
                </a:ln>
                <a:solidFill>
                  <a:schemeClr val="tx1"/>
                </a:solidFill>
                <a:effectLst/>
                <a:latin typeface="+mj-lt"/>
              </a:rPr>
              <a:t>be</a:t>
            </a:r>
            <a:r>
              <a:rPr kumimoji="0" lang="fr-FR" altLang="fr-FR" b="0" i="0" u="none" strike="noStrike" cap="none" normalizeH="0" baseline="0" dirty="0">
                <a:ln>
                  <a:noFill/>
                </a:ln>
                <a:solidFill>
                  <a:schemeClr val="tx1"/>
                </a:solidFill>
                <a:effectLst/>
                <a:latin typeface="+mj-lt"/>
              </a:rPr>
              <a:t> </a:t>
            </a:r>
            <a:r>
              <a:rPr kumimoji="0" lang="fr-FR" altLang="fr-FR" b="0" i="0" u="none" strike="noStrike" cap="none" normalizeH="0" baseline="0" dirty="0" err="1">
                <a:ln>
                  <a:noFill/>
                </a:ln>
                <a:solidFill>
                  <a:schemeClr val="tx1"/>
                </a:solidFill>
                <a:effectLst/>
                <a:latin typeface="+mj-lt"/>
              </a:rPr>
              <a:t>tailored</a:t>
            </a:r>
            <a:r>
              <a:rPr kumimoji="0" lang="fr-FR" altLang="fr-FR" b="0" i="0" u="none" strike="noStrike" cap="none" normalizeH="0" baseline="0" dirty="0">
                <a:ln>
                  <a:noFill/>
                </a:ln>
                <a:solidFill>
                  <a:schemeClr val="tx1"/>
                </a:solidFill>
                <a:effectLst/>
                <a:latin typeface="+mj-lt"/>
              </a:rPr>
              <a:t> for </a:t>
            </a:r>
            <a:r>
              <a:rPr kumimoji="0" lang="fr-FR" altLang="fr-FR" b="0" i="0" u="none" strike="noStrike" cap="none" normalizeH="0" baseline="0" dirty="0" err="1">
                <a:ln>
                  <a:noFill/>
                </a:ln>
                <a:solidFill>
                  <a:schemeClr val="tx1"/>
                </a:solidFill>
                <a:effectLst/>
                <a:latin typeface="+mj-lt"/>
              </a:rPr>
              <a:t>specific</a:t>
            </a:r>
            <a:r>
              <a:rPr kumimoji="0" lang="fr-FR" altLang="fr-FR" b="0" i="0" u="none" strike="noStrike" cap="none" normalizeH="0" baseline="0" dirty="0">
                <a:ln>
                  <a:noFill/>
                </a:ln>
                <a:solidFill>
                  <a:schemeClr val="tx1"/>
                </a:solidFill>
                <a:effectLst/>
                <a:latin typeface="+mj-lt"/>
              </a:rPr>
              <a:t> </a:t>
            </a:r>
            <a:r>
              <a:rPr kumimoji="0" lang="fr-FR" altLang="fr-FR" b="0" i="0" u="none" strike="noStrike" cap="none" normalizeH="0" baseline="0" dirty="0" err="1">
                <a:ln>
                  <a:noFill/>
                </a:ln>
                <a:solidFill>
                  <a:schemeClr val="tx1"/>
                </a:solidFill>
                <a:effectLst/>
                <a:latin typeface="+mj-lt"/>
              </a:rPr>
              <a:t>problems</a:t>
            </a:r>
            <a:r>
              <a:rPr kumimoji="0" lang="fr-FR" altLang="fr-FR" b="0" i="0" u="none" strike="noStrike" cap="none" normalizeH="0" baseline="0" dirty="0">
                <a:ln>
                  <a:noFill/>
                </a:ln>
                <a:solidFill>
                  <a:schemeClr val="tx1"/>
                </a:solidFill>
                <a:effectLst/>
                <a:latin typeface="+mj-lt"/>
              </a:rPr>
              <a:t>.</a:t>
            </a:r>
          </a:p>
        </p:txBody>
      </p:sp>
      <p:sp>
        <p:nvSpPr>
          <p:cNvPr id="9" name="Rectangle 3">
            <a:extLst>
              <a:ext uri="{FF2B5EF4-FFF2-40B4-BE49-F238E27FC236}">
                <a16:creationId xmlns:a16="http://schemas.microsoft.com/office/drawing/2014/main" id="{5BDB3F76-C3F8-413A-9775-FF58D98BF0AE}"/>
              </a:ext>
            </a:extLst>
          </p:cNvPr>
          <p:cNvSpPr>
            <a:spLocks noChangeArrowheads="1"/>
          </p:cNvSpPr>
          <p:nvPr/>
        </p:nvSpPr>
        <p:spPr bwMode="auto">
          <a:xfrm>
            <a:off x="6328857" y="4523067"/>
            <a:ext cx="5642985" cy="1508105"/>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2000" b="1" i="0" u="none" strike="noStrike" cap="none" normalizeH="0" baseline="0" dirty="0">
                <a:ln>
                  <a:noFill/>
                </a:ln>
                <a:solidFill>
                  <a:schemeClr val="tx1"/>
                </a:solidFill>
                <a:effectLst/>
                <a:latin typeface="+mj-lt"/>
              </a:rPr>
              <a:t>Challenges</a:t>
            </a:r>
            <a:endParaRPr kumimoji="0" lang="fr-FR" altLang="fr-FR" b="1" i="0" u="none" strike="noStrike" cap="none" normalizeH="0" baseline="0" dirty="0">
              <a:ln>
                <a:noFill/>
              </a:ln>
              <a:solidFill>
                <a:schemeClr val="tx1"/>
              </a:solidFill>
              <a:effectLst/>
              <a:latin typeface="+mj-lt"/>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fr-FR" altLang="fr-FR" b="0" i="0" u="none" strike="noStrike" cap="none" normalizeH="0" baseline="0" dirty="0" err="1">
                <a:ln>
                  <a:noFill/>
                </a:ln>
                <a:solidFill>
                  <a:schemeClr val="tx1"/>
                </a:solidFill>
                <a:effectLst/>
                <a:latin typeface="+mj-lt"/>
              </a:rPr>
              <a:t>Each</a:t>
            </a:r>
            <a:r>
              <a:rPr kumimoji="0" lang="fr-FR" altLang="fr-FR" b="0" i="0" u="none" strike="noStrike" cap="none" normalizeH="0" baseline="0" dirty="0">
                <a:ln>
                  <a:noFill/>
                </a:ln>
                <a:solidFill>
                  <a:schemeClr val="tx1"/>
                </a:solidFill>
                <a:effectLst/>
                <a:latin typeface="+mj-lt"/>
              </a:rPr>
              <a:t> </a:t>
            </a:r>
            <a:r>
              <a:rPr kumimoji="0" lang="fr-FR" altLang="fr-FR" b="0" i="0" u="none" strike="noStrike" cap="none" normalizeH="0" baseline="0" dirty="0" err="1">
                <a:ln>
                  <a:noFill/>
                </a:ln>
                <a:solidFill>
                  <a:schemeClr val="tx1"/>
                </a:solidFill>
                <a:effectLst/>
                <a:latin typeface="+mj-lt"/>
              </a:rPr>
              <a:t>iteration</a:t>
            </a:r>
            <a:r>
              <a:rPr kumimoji="0" lang="fr-FR" altLang="fr-FR" b="0" i="0" u="none" strike="noStrike" cap="none" normalizeH="0" baseline="0" dirty="0">
                <a:ln>
                  <a:noFill/>
                </a:ln>
                <a:solidFill>
                  <a:schemeClr val="tx1"/>
                </a:solidFill>
                <a:effectLst/>
                <a:latin typeface="+mj-lt"/>
              </a:rPr>
              <a:t> </a:t>
            </a:r>
            <a:r>
              <a:rPr kumimoji="0" lang="fr-FR" altLang="fr-FR" b="0" i="0" u="none" strike="noStrike" cap="none" normalizeH="0" baseline="0" dirty="0" err="1">
                <a:ln>
                  <a:noFill/>
                </a:ln>
                <a:solidFill>
                  <a:schemeClr val="tx1"/>
                </a:solidFill>
                <a:effectLst/>
                <a:latin typeface="+mj-lt"/>
              </a:rPr>
              <a:t>requires</a:t>
            </a:r>
            <a:r>
              <a:rPr kumimoji="0" lang="fr-FR" altLang="fr-FR" b="0" i="0" u="none" strike="noStrike" cap="none" normalizeH="0" baseline="0" dirty="0">
                <a:ln>
                  <a:noFill/>
                </a:ln>
                <a:solidFill>
                  <a:schemeClr val="tx1"/>
                </a:solidFill>
                <a:effectLst/>
                <a:latin typeface="+mj-lt"/>
              </a:rPr>
              <a:t> training </a:t>
            </a:r>
            <a:r>
              <a:rPr kumimoji="0" lang="fr-FR" altLang="fr-FR" i="0" u="none" strike="noStrike" cap="none" normalizeH="0" baseline="0" dirty="0">
                <a:ln>
                  <a:noFill/>
                </a:ln>
                <a:effectLst/>
                <a:latin typeface="+mj-lt"/>
              </a:rPr>
              <a:t>and</a:t>
            </a:r>
            <a:r>
              <a:rPr kumimoji="0" lang="fr-FR" altLang="fr-FR" b="1" i="0" u="none" strike="noStrike" cap="none" normalizeH="0" baseline="0" dirty="0">
                <a:ln>
                  <a:noFill/>
                </a:ln>
                <a:solidFill>
                  <a:schemeClr val="accent2"/>
                </a:solidFill>
                <a:effectLst/>
                <a:latin typeface="+mj-lt"/>
              </a:rPr>
              <a:t> </a:t>
            </a:r>
            <a:r>
              <a:rPr kumimoji="0" lang="fr-FR" altLang="fr-FR" b="1" i="0" u="none" strike="noStrike" cap="none" normalizeH="0" baseline="0" dirty="0" err="1">
                <a:ln>
                  <a:noFill/>
                </a:ln>
                <a:effectLst/>
                <a:latin typeface="+mj-lt"/>
              </a:rPr>
              <a:t>evaluating</a:t>
            </a:r>
            <a:r>
              <a:rPr kumimoji="0" lang="fr-FR" altLang="fr-FR" b="1" i="0" u="none" strike="noStrike" cap="none" normalizeH="0" baseline="0" dirty="0">
                <a:ln>
                  <a:noFill/>
                </a:ln>
                <a:effectLst/>
                <a:latin typeface="+mj-lt"/>
              </a:rPr>
              <a:t> the model</a:t>
            </a:r>
            <a:r>
              <a:rPr kumimoji="0" lang="fr-FR" altLang="fr-FR" i="0" u="none" strike="noStrike" cap="none" normalizeH="0" baseline="0" dirty="0">
                <a:ln>
                  <a:noFill/>
                </a:ln>
                <a:effectLst/>
                <a:latin typeface="+mj-lt"/>
              </a:rPr>
              <a:t>.</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fr-FR" altLang="fr-FR" b="0" i="0" u="none" strike="noStrike" cap="none" normalizeH="0" baseline="0" dirty="0" err="1">
                <a:ln>
                  <a:noFill/>
                </a:ln>
                <a:solidFill>
                  <a:schemeClr val="tx1"/>
                </a:solidFill>
                <a:effectLst/>
                <a:latin typeface="+mj-lt"/>
              </a:rPr>
              <a:t>Requires</a:t>
            </a:r>
            <a:r>
              <a:rPr kumimoji="0" lang="fr-FR" altLang="fr-FR" b="0" i="0" u="none" strike="noStrike" cap="none" normalizeH="0" baseline="0" dirty="0">
                <a:ln>
                  <a:noFill/>
                </a:ln>
                <a:solidFill>
                  <a:schemeClr val="tx1"/>
                </a:solidFill>
                <a:effectLst/>
                <a:latin typeface="+mj-lt"/>
              </a:rPr>
              <a:t> </a:t>
            </a:r>
            <a:r>
              <a:rPr kumimoji="0" lang="fr-FR" altLang="fr-FR" b="0" i="0" u="none" strike="noStrike" cap="none" normalizeH="0" baseline="0" dirty="0" err="1">
                <a:ln>
                  <a:noFill/>
                </a:ln>
                <a:solidFill>
                  <a:schemeClr val="tx1"/>
                </a:solidFill>
                <a:effectLst/>
                <a:latin typeface="+mj-lt"/>
              </a:rPr>
              <a:t>careful</a:t>
            </a:r>
            <a:r>
              <a:rPr kumimoji="0" lang="fr-FR" altLang="fr-FR" b="0" i="0" u="none" strike="noStrike" cap="none" normalizeH="0" baseline="0" dirty="0">
                <a:ln>
                  <a:noFill/>
                </a:ln>
                <a:solidFill>
                  <a:schemeClr val="tx1"/>
                </a:solidFill>
                <a:effectLst/>
                <a:latin typeface="+mj-lt"/>
              </a:rPr>
              <a:t> design of </a:t>
            </a:r>
            <a:r>
              <a:rPr kumimoji="0" lang="fr-FR" altLang="fr-FR" b="0" i="0" u="none" strike="noStrike" cap="none" normalizeH="0" baseline="0" dirty="0" err="1">
                <a:ln>
                  <a:noFill/>
                </a:ln>
                <a:solidFill>
                  <a:schemeClr val="tx1"/>
                </a:solidFill>
                <a:effectLst/>
                <a:latin typeface="+mj-lt"/>
              </a:rPr>
              <a:t>criteria</a:t>
            </a:r>
            <a:r>
              <a:rPr kumimoji="0" lang="fr-FR" altLang="fr-FR" b="0" i="0" u="none" strike="noStrike" cap="none" normalizeH="0" baseline="0" dirty="0">
                <a:ln>
                  <a:noFill/>
                </a:ln>
                <a:solidFill>
                  <a:schemeClr val="tx1"/>
                </a:solidFill>
                <a:effectLst/>
                <a:latin typeface="+mj-lt"/>
              </a:rPr>
              <a:t> to guide sampling.</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fr-FR" altLang="fr-FR" b="0" i="0" u="none" strike="noStrike" cap="none" normalizeH="0" baseline="0" dirty="0">
                <a:ln>
                  <a:noFill/>
                </a:ln>
                <a:solidFill>
                  <a:schemeClr val="tx1"/>
                </a:solidFill>
                <a:effectLst/>
                <a:latin typeface="+mj-lt"/>
              </a:rPr>
              <a:t>Poor initial </a:t>
            </a:r>
            <a:r>
              <a:rPr kumimoji="0" lang="fr-FR" altLang="fr-FR" b="0" i="0" u="none" strike="noStrike" cap="none" normalizeH="0" baseline="0" dirty="0" err="1">
                <a:ln>
                  <a:noFill/>
                </a:ln>
                <a:solidFill>
                  <a:schemeClr val="tx1"/>
                </a:solidFill>
                <a:effectLst/>
                <a:latin typeface="+mj-lt"/>
              </a:rPr>
              <a:t>coverage</a:t>
            </a:r>
            <a:r>
              <a:rPr kumimoji="0" lang="fr-FR" altLang="fr-FR" b="0" i="0" u="none" strike="noStrike" cap="none" normalizeH="0" baseline="0" dirty="0">
                <a:ln>
                  <a:noFill/>
                </a:ln>
                <a:solidFill>
                  <a:schemeClr val="tx1"/>
                </a:solidFill>
                <a:effectLst/>
                <a:latin typeface="+mj-lt"/>
              </a:rPr>
              <a:t> </a:t>
            </a:r>
            <a:r>
              <a:rPr kumimoji="0" lang="fr-FR" altLang="fr-FR" b="0" i="0" u="none" strike="noStrike" cap="none" normalizeH="0" baseline="0" dirty="0" err="1">
                <a:ln>
                  <a:noFill/>
                </a:ln>
                <a:solidFill>
                  <a:schemeClr val="tx1"/>
                </a:solidFill>
                <a:effectLst/>
                <a:latin typeface="+mj-lt"/>
              </a:rPr>
              <a:t>may</a:t>
            </a:r>
            <a:r>
              <a:rPr kumimoji="0" lang="fr-FR" altLang="fr-FR" b="0" i="0" u="none" strike="noStrike" cap="none" normalizeH="0" baseline="0" dirty="0">
                <a:ln>
                  <a:noFill/>
                </a:ln>
                <a:solidFill>
                  <a:schemeClr val="tx1"/>
                </a:solidFill>
                <a:effectLst/>
                <a:latin typeface="+mj-lt"/>
              </a:rPr>
              <a:t> </a:t>
            </a:r>
            <a:r>
              <a:rPr kumimoji="0" lang="fr-FR" altLang="fr-FR" b="0" i="0" u="none" strike="noStrike" cap="none" normalizeH="0" baseline="0" dirty="0" err="1">
                <a:ln>
                  <a:noFill/>
                </a:ln>
                <a:solidFill>
                  <a:schemeClr val="tx1"/>
                </a:solidFill>
                <a:effectLst/>
                <a:latin typeface="+mj-lt"/>
              </a:rPr>
              <a:t>bias</a:t>
            </a:r>
            <a:r>
              <a:rPr kumimoji="0" lang="fr-FR" altLang="fr-FR" b="0" i="0" u="none" strike="noStrike" cap="none" normalizeH="0" baseline="0" dirty="0">
                <a:ln>
                  <a:noFill/>
                </a:ln>
                <a:solidFill>
                  <a:schemeClr val="tx1"/>
                </a:solidFill>
                <a:effectLst/>
                <a:latin typeface="+mj-lt"/>
              </a:rPr>
              <a:t> the sampling process.</a:t>
            </a:r>
          </a:p>
        </p:txBody>
      </p:sp>
    </p:spTree>
    <p:extLst>
      <p:ext uri="{BB962C8B-B14F-4D97-AF65-F5344CB8AC3E}">
        <p14:creationId xmlns:p14="http://schemas.microsoft.com/office/powerpoint/2010/main" val="17337925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2">
            <a:extLst>
              <a:ext uri="{FF2B5EF4-FFF2-40B4-BE49-F238E27FC236}">
                <a16:creationId xmlns:a16="http://schemas.microsoft.com/office/drawing/2014/main" id="{E98B08D7-A337-49F8-82A4-3CF74F05CD6E}"/>
              </a:ext>
            </a:extLst>
          </p:cNvPr>
          <p:cNvSpPr txBox="1">
            <a:spLocks/>
          </p:cNvSpPr>
          <p:nvPr/>
        </p:nvSpPr>
        <p:spPr>
          <a:xfrm>
            <a:off x="0" y="565217"/>
            <a:ext cx="12192000" cy="577665"/>
          </a:xfrm>
          <a:prstGeom prst="rect">
            <a:avLst/>
          </a:prstGeom>
        </p:spPr>
        <p:txBody>
          <a:bodyPr tIns="72000" bIns="72000" anchor="ctr">
            <a:noAutofit/>
          </a:bodyPr>
          <a:lstStyle>
            <a:lvl1pPr algn="ctr" defTabSz="1219170" rtl="0" eaLnBrk="1" latinLnBrk="0" hangingPunct="1">
              <a:spcBef>
                <a:spcPct val="0"/>
              </a:spcBef>
              <a:buNone/>
              <a:defRPr sz="5867" kern="1200">
                <a:solidFill>
                  <a:schemeClr val="tx1"/>
                </a:solidFill>
                <a:latin typeface="+mj-lt"/>
                <a:ea typeface="+mj-ea"/>
                <a:cs typeface="+mj-cs"/>
              </a:defRPr>
            </a:lvl1pPr>
          </a:lstStyle>
          <a:p>
            <a:r>
              <a:rPr lang="en-US" sz="3200" b="1" dirty="0">
                <a:solidFill>
                  <a:schemeClr val="bg1"/>
                </a:solidFill>
                <a:latin typeface="Arial" panose="020B0604020202020204" pitchFamily="34" charset="0"/>
                <a:ea typeface="Calibri" panose="020F0502020204030204" pitchFamily="34" charset="0"/>
                <a:cs typeface="Arial" panose="020B0604020202020204" pitchFamily="34" charset="0"/>
              </a:rPr>
              <a:t>[Offline] Build Surrogate Model</a:t>
            </a:r>
          </a:p>
        </p:txBody>
      </p:sp>
      <mc:AlternateContent xmlns:mc="http://schemas.openxmlformats.org/markup-compatibility/2006" xmlns:a14="http://schemas.microsoft.com/office/drawing/2010/main">
        <mc:Choice Requires="a14">
          <p:sp>
            <p:nvSpPr>
              <p:cNvPr id="38" name="ZoneTexte 37">
                <a:extLst>
                  <a:ext uri="{FF2B5EF4-FFF2-40B4-BE49-F238E27FC236}">
                    <a16:creationId xmlns:a16="http://schemas.microsoft.com/office/drawing/2014/main" id="{08E7C512-6277-4C7D-8133-2537FED16532}"/>
                  </a:ext>
                </a:extLst>
              </p:cNvPr>
              <p:cNvSpPr txBox="1"/>
              <p:nvPr/>
            </p:nvSpPr>
            <p:spPr>
              <a:xfrm>
                <a:off x="1377746" y="4813839"/>
                <a:ext cx="9436508" cy="1500667"/>
              </a:xfrm>
              <a:prstGeom prst="rect">
                <a:avLst/>
              </a:prstGeom>
              <a:ln w="38100"/>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en-US" sz="2200" dirty="0"/>
                  <a:t>Use </a:t>
                </a:r>
                <a:r>
                  <a:rPr lang="en-US" sz="2200" b="1" dirty="0"/>
                  <a:t>machine learning </a:t>
                </a:r>
                <a:r>
                  <a:rPr lang="en-US" sz="2200" dirty="0"/>
                  <a:t>(ML) or </a:t>
                </a:r>
                <a:r>
                  <a:rPr lang="en-US" sz="2200" b="1" dirty="0"/>
                  <a:t>regression</a:t>
                </a:r>
                <a:r>
                  <a:rPr lang="en-US" sz="2200" dirty="0"/>
                  <a:t> techniques to </a:t>
                </a:r>
                <a:r>
                  <a:rPr lang="en-US" sz="2200" b="1" dirty="0"/>
                  <a:t>approximate</a:t>
                </a:r>
                <a:r>
                  <a:rPr lang="en-US" sz="2200" dirty="0"/>
                  <a:t> the high-fidelity response </a:t>
                </a:r>
                <a14:m>
                  <m:oMath xmlns:m="http://schemas.openxmlformats.org/officeDocument/2006/math">
                    <m:sSub>
                      <m:sSubPr>
                        <m:ctrlPr>
                          <a:rPr lang="fr-FR" sz="2200" b="1" i="1" dirty="0" smtClean="0">
                            <a:latin typeface="Cambria Math" panose="02040503050406030204" pitchFamily="18" charset="0"/>
                          </a:rPr>
                        </m:ctrlPr>
                      </m:sSubPr>
                      <m:e>
                        <m:r>
                          <a:rPr lang="fr-FR" sz="2200" b="1" i="1" dirty="0" smtClean="0">
                            <a:latin typeface="Cambria Math" panose="02040503050406030204" pitchFamily="18" charset="0"/>
                          </a:rPr>
                          <m:t>𝒔</m:t>
                        </m:r>
                      </m:e>
                      <m:sub>
                        <m:r>
                          <a:rPr lang="fr-FR" sz="2200" b="0" i="1" dirty="0" smtClean="0">
                            <a:latin typeface="Cambria Math" panose="02040503050406030204" pitchFamily="18" charset="0"/>
                          </a:rPr>
                          <m:t>h𝑓</m:t>
                        </m:r>
                      </m:sub>
                    </m:sSub>
                  </m:oMath>
                </a14:m>
                <a:r>
                  <a:rPr lang="en-US" sz="2200" dirty="0"/>
                  <a:t> as a function of input parameters </a:t>
                </a:r>
                <a14:m>
                  <m:oMath xmlns:m="http://schemas.openxmlformats.org/officeDocument/2006/math">
                    <m:r>
                      <a:rPr lang="fr-FR" sz="2200" b="1" i="1" dirty="0">
                        <a:latin typeface="Cambria Math" panose="02040503050406030204" pitchFamily="18" charset="0"/>
                      </a:rPr>
                      <m:t>𝝁</m:t>
                    </m:r>
                  </m:oMath>
                </a14:m>
                <a:r>
                  <a:rPr lang="en-US" sz="2200" dirty="0"/>
                  <a:t>:</a:t>
                </a:r>
              </a:p>
              <a:p>
                <a:pPr/>
                <a14:m>
                  <m:oMathPara xmlns:m="http://schemas.openxmlformats.org/officeDocument/2006/math">
                    <m:oMathParaPr>
                      <m:jc m:val="centerGroup"/>
                    </m:oMathParaPr>
                    <m:oMath xmlns:m="http://schemas.openxmlformats.org/officeDocument/2006/math">
                      <m:sSub>
                        <m:sSubPr>
                          <m:ctrlPr>
                            <a:rPr lang="fr-FR" sz="2200" b="1" i="1" dirty="0">
                              <a:latin typeface="Cambria Math" panose="02040503050406030204" pitchFamily="18" charset="0"/>
                            </a:rPr>
                          </m:ctrlPr>
                        </m:sSubPr>
                        <m:e>
                          <m:r>
                            <a:rPr lang="fr-FR" sz="2200" b="1" i="1" dirty="0">
                              <a:latin typeface="Cambria Math" panose="02040503050406030204" pitchFamily="18" charset="0"/>
                            </a:rPr>
                            <m:t>𝒔</m:t>
                          </m:r>
                        </m:e>
                        <m:sub>
                          <m:r>
                            <a:rPr lang="fr-FR" sz="2200" i="1" dirty="0">
                              <a:latin typeface="Cambria Math" panose="02040503050406030204" pitchFamily="18" charset="0"/>
                            </a:rPr>
                            <m:t>h𝑓</m:t>
                          </m:r>
                        </m:sub>
                      </m:sSub>
                      <m:r>
                        <a:rPr lang="en-US" sz="2200" i="1" dirty="0" err="1" smtClean="0">
                          <a:latin typeface="Cambria Math" panose="02040503050406030204" pitchFamily="18" charset="0"/>
                        </a:rPr>
                        <m:t>≈</m:t>
                      </m:r>
                      <m:sSub>
                        <m:sSubPr>
                          <m:ctrlPr>
                            <a:rPr lang="fr-FR" sz="2200" b="1" i="1" dirty="0">
                              <a:latin typeface="Cambria Math" panose="02040503050406030204" pitchFamily="18" charset="0"/>
                            </a:rPr>
                          </m:ctrlPr>
                        </m:sSubPr>
                        <m:e>
                          <m:r>
                            <a:rPr lang="fr-FR" sz="2200" b="1" i="1" dirty="0">
                              <a:latin typeface="Cambria Math" panose="02040503050406030204" pitchFamily="18" charset="0"/>
                            </a:rPr>
                            <m:t>𝒔</m:t>
                          </m:r>
                        </m:e>
                        <m:sub>
                          <m:r>
                            <a:rPr lang="fr-FR" sz="2200" i="1" dirty="0">
                              <a:latin typeface="Cambria Math" panose="02040503050406030204" pitchFamily="18" charset="0"/>
                            </a:rPr>
                            <m:t>𝑝</m:t>
                          </m:r>
                        </m:sub>
                      </m:sSub>
                      <m:r>
                        <a:rPr lang="en-US" sz="2200" i="1" dirty="0" smtClean="0">
                          <a:latin typeface="Cambria Math" panose="02040503050406030204" pitchFamily="18" charset="0"/>
                        </a:rPr>
                        <m:t>​=</m:t>
                      </m:r>
                      <m:r>
                        <a:rPr lang="en-US" sz="2200" i="1" dirty="0" smtClean="0">
                          <a:latin typeface="Cambria Math" panose="02040503050406030204" pitchFamily="18" charset="0"/>
                        </a:rPr>
                        <m:t>𝑀</m:t>
                      </m:r>
                      <m:r>
                        <a:rPr lang="en-US" sz="2200" i="1" dirty="0" smtClean="0">
                          <a:latin typeface="Cambria Math" panose="02040503050406030204" pitchFamily="18" charset="0"/>
                        </a:rPr>
                        <m:t>(</m:t>
                      </m:r>
                      <m:r>
                        <a:rPr lang="fr-FR" sz="2200" b="1" i="1" dirty="0">
                          <a:latin typeface="Cambria Math" panose="02040503050406030204" pitchFamily="18" charset="0"/>
                        </a:rPr>
                        <m:t>𝝁</m:t>
                      </m:r>
                      <m:r>
                        <a:rPr lang="en-US" sz="2200" i="1" dirty="0" smtClean="0">
                          <a:latin typeface="Cambria Math" panose="02040503050406030204" pitchFamily="18" charset="0"/>
                        </a:rPr>
                        <m:t>),</m:t>
                      </m:r>
                    </m:oMath>
                  </m:oMathPara>
                </a14:m>
                <a:endParaRPr lang="en-US" sz="2200" dirty="0"/>
              </a:p>
              <a:p>
                <a:pPr algn="ctr"/>
                <a:r>
                  <a:rPr lang="en-US" sz="2200" dirty="0"/>
                  <a:t>where </a:t>
                </a:r>
                <a14:m>
                  <m:oMath xmlns:m="http://schemas.openxmlformats.org/officeDocument/2006/math">
                    <m:r>
                      <a:rPr lang="en-US" sz="2200" i="1" dirty="0" smtClean="0">
                        <a:latin typeface="Cambria Math" panose="02040503050406030204" pitchFamily="18" charset="0"/>
                      </a:rPr>
                      <m:t>𝑀</m:t>
                    </m:r>
                  </m:oMath>
                </a14:m>
                <a:r>
                  <a:rPr lang="en-US" sz="2200" dirty="0"/>
                  <a:t> is a mapping from input parameters to outputs.</a:t>
                </a:r>
              </a:p>
            </p:txBody>
          </p:sp>
        </mc:Choice>
        <mc:Fallback xmlns="">
          <p:sp>
            <p:nvSpPr>
              <p:cNvPr id="38" name="ZoneTexte 37">
                <a:extLst>
                  <a:ext uri="{FF2B5EF4-FFF2-40B4-BE49-F238E27FC236}">
                    <a16:creationId xmlns:a16="http://schemas.microsoft.com/office/drawing/2014/main" id="{08E7C512-6277-4C7D-8133-2537FED16532}"/>
                  </a:ext>
                </a:extLst>
              </p:cNvPr>
              <p:cNvSpPr txBox="1">
                <a:spLocks noRot="1" noChangeAspect="1" noMove="1" noResize="1" noEditPoints="1" noAdjustHandles="1" noChangeArrowheads="1" noChangeShapeType="1" noTextEdit="1"/>
              </p:cNvSpPr>
              <p:nvPr/>
            </p:nvSpPr>
            <p:spPr>
              <a:xfrm>
                <a:off x="1377746" y="4813839"/>
                <a:ext cx="9436508" cy="1500667"/>
              </a:xfrm>
              <a:prstGeom prst="rect">
                <a:avLst/>
              </a:prstGeom>
              <a:blipFill>
                <a:blip r:embed="rId2"/>
                <a:stretch>
                  <a:fillRect t="-1587" b="-5952"/>
                </a:stretch>
              </a:blipFill>
              <a:ln w="38100"/>
            </p:spPr>
            <p:txBody>
              <a:bodyPr/>
              <a:lstStyle/>
              <a:p>
                <a:r>
                  <a:rPr lang="fr-FR">
                    <a:noFill/>
                  </a:rPr>
                  <a:t> </a:t>
                </a:r>
              </a:p>
            </p:txBody>
          </p:sp>
        </mc:Fallback>
      </mc:AlternateContent>
      <p:grpSp>
        <p:nvGrpSpPr>
          <p:cNvPr id="2" name="Groupe 1">
            <a:extLst>
              <a:ext uri="{FF2B5EF4-FFF2-40B4-BE49-F238E27FC236}">
                <a16:creationId xmlns:a16="http://schemas.microsoft.com/office/drawing/2014/main" id="{5ADA523D-7940-42DF-9539-4F1B9DDD5051}"/>
              </a:ext>
            </a:extLst>
          </p:cNvPr>
          <p:cNvGrpSpPr/>
          <p:nvPr/>
        </p:nvGrpSpPr>
        <p:grpSpPr>
          <a:xfrm>
            <a:off x="629323" y="1369932"/>
            <a:ext cx="10933352" cy="3194800"/>
            <a:chOff x="612726" y="1439714"/>
            <a:chExt cx="10933352" cy="3194800"/>
          </a:xfrm>
        </p:grpSpPr>
        <p:sp>
          <p:nvSpPr>
            <p:cNvPr id="22" name="Rectangle 21">
              <a:extLst>
                <a:ext uri="{FF2B5EF4-FFF2-40B4-BE49-F238E27FC236}">
                  <a16:creationId xmlns:a16="http://schemas.microsoft.com/office/drawing/2014/main" id="{551E86A3-571D-4961-9125-C9951550A969}"/>
                </a:ext>
              </a:extLst>
            </p:cNvPr>
            <p:cNvSpPr/>
            <p:nvPr/>
          </p:nvSpPr>
          <p:spPr>
            <a:xfrm>
              <a:off x="8657670" y="1596983"/>
              <a:ext cx="2888408" cy="3037531"/>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 name="Rectangle 22">
              <a:extLst>
                <a:ext uri="{FF2B5EF4-FFF2-40B4-BE49-F238E27FC236}">
                  <a16:creationId xmlns:a16="http://schemas.microsoft.com/office/drawing/2014/main" id="{426B7F3E-BD6A-4EA6-85AD-C6F72DA4067D}"/>
                </a:ext>
              </a:extLst>
            </p:cNvPr>
            <p:cNvSpPr/>
            <p:nvPr/>
          </p:nvSpPr>
          <p:spPr>
            <a:xfrm>
              <a:off x="612726" y="1672239"/>
              <a:ext cx="3260246" cy="2962275"/>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Rectangle 24">
              <a:extLst>
                <a:ext uri="{FF2B5EF4-FFF2-40B4-BE49-F238E27FC236}">
                  <a16:creationId xmlns:a16="http://schemas.microsoft.com/office/drawing/2014/main" id="{D415D3CE-6948-4C8C-A68E-F29F5D941F43}"/>
                </a:ext>
              </a:extLst>
            </p:cNvPr>
            <p:cNvSpPr/>
            <p:nvPr/>
          </p:nvSpPr>
          <p:spPr>
            <a:xfrm>
              <a:off x="970923" y="1445208"/>
              <a:ext cx="2543855" cy="46505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t>INPUTS</a:t>
              </a:r>
            </a:p>
          </p:txBody>
        </p:sp>
        <p:sp>
          <p:nvSpPr>
            <p:cNvPr id="26" name="Rectangle 25">
              <a:extLst>
                <a:ext uri="{FF2B5EF4-FFF2-40B4-BE49-F238E27FC236}">
                  <a16:creationId xmlns:a16="http://schemas.microsoft.com/office/drawing/2014/main" id="{843346F7-CD2E-416F-B9C4-CAFC61274885}"/>
                </a:ext>
              </a:extLst>
            </p:cNvPr>
            <p:cNvSpPr/>
            <p:nvPr/>
          </p:nvSpPr>
          <p:spPr>
            <a:xfrm>
              <a:off x="8866986" y="1439714"/>
              <a:ext cx="2543855" cy="46505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t>OUTPUT</a:t>
              </a:r>
            </a:p>
          </p:txBody>
        </p:sp>
        <mc:AlternateContent xmlns:mc="http://schemas.openxmlformats.org/markup-compatibility/2006" xmlns:a14="http://schemas.microsoft.com/office/drawing/2010/main">
          <mc:Choice Requires="a14">
            <p:sp>
              <p:nvSpPr>
                <p:cNvPr id="34" name="Rectangle 33">
                  <a:extLst>
                    <a:ext uri="{FF2B5EF4-FFF2-40B4-BE49-F238E27FC236}">
                      <a16:creationId xmlns:a16="http://schemas.microsoft.com/office/drawing/2014/main" id="{68F559E6-7131-43C5-9798-647F6628F2EF}"/>
                    </a:ext>
                  </a:extLst>
                </p:cNvPr>
                <p:cNvSpPr/>
                <p:nvPr/>
              </p:nvSpPr>
              <p:spPr>
                <a:xfrm>
                  <a:off x="823572" y="2238740"/>
                  <a:ext cx="2802509" cy="179242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fr-FR" sz="2400" b="1" i="1" dirty="0" smtClean="0">
                            <a:latin typeface="Cambria Math" panose="02040503050406030204" pitchFamily="18" charset="0"/>
                          </a:rPr>
                          <m:t>𝝁</m:t>
                        </m:r>
                        <m:r>
                          <a:rPr lang="fr-FR" sz="2400" b="1" i="1" dirty="0" smtClean="0">
                            <a:latin typeface="Cambria Math" panose="02040503050406030204" pitchFamily="18" charset="0"/>
                          </a:rPr>
                          <m:t>=</m:t>
                        </m:r>
                        <m:d>
                          <m:dPr>
                            <m:begChr m:val="["/>
                            <m:endChr m:val="]"/>
                            <m:ctrlPr>
                              <a:rPr lang="fr-FR" sz="2400" b="1" i="1" dirty="0" smtClean="0">
                                <a:latin typeface="Cambria Math" panose="02040503050406030204" pitchFamily="18" charset="0"/>
                              </a:rPr>
                            </m:ctrlPr>
                          </m:dPr>
                          <m:e>
                            <m:eqArr>
                              <m:eqArrPr>
                                <m:ctrlPr>
                                  <a:rPr lang="fr-FR" sz="2400" b="1" i="1" dirty="0" smtClean="0">
                                    <a:latin typeface="Cambria Math" panose="02040503050406030204" pitchFamily="18" charset="0"/>
                                  </a:rPr>
                                </m:ctrlPr>
                              </m:eqArrPr>
                              <m:e>
                                <m:r>
                                  <a:rPr lang="fr-FR" sz="2400" b="1" i="1" dirty="0" err="1" smtClean="0">
                                    <a:latin typeface="Cambria Math" panose="02040503050406030204" pitchFamily="18" charset="0"/>
                                  </a:rPr>
                                  <m:t>𝒈</m:t>
                                </m:r>
                                <m:r>
                                  <a:rPr lang="fr-FR" sz="2400" b="1" i="1" dirty="0" err="1" smtClean="0">
                                    <a:latin typeface="Cambria Math" panose="02040503050406030204" pitchFamily="18" charset="0"/>
                                  </a:rPr>
                                  <m:t>,</m:t>
                                </m:r>
                              </m:e>
                              <m:e>
                                <m:r>
                                  <a:rPr lang="fr-FR" sz="2400" b="1" i="1" dirty="0" err="1" smtClean="0">
                                    <a:latin typeface="Cambria Math" panose="02040503050406030204" pitchFamily="18" charset="0"/>
                                  </a:rPr>
                                  <m:t>𝒎</m:t>
                                </m:r>
                                <m:r>
                                  <a:rPr lang="fr-FR" sz="2400" b="1" i="1" dirty="0" err="1" smtClean="0">
                                    <a:latin typeface="Cambria Math" panose="02040503050406030204" pitchFamily="18" charset="0"/>
                                  </a:rPr>
                                  <m:t>,</m:t>
                                </m:r>
                              </m:e>
                              <m:e>
                                <m:r>
                                  <a:rPr lang="fr-FR" sz="2400" b="1" i="1" dirty="0" err="1" smtClean="0">
                                    <a:latin typeface="Cambria Math" panose="02040503050406030204" pitchFamily="18" charset="0"/>
                                  </a:rPr>
                                  <m:t>𝒃</m:t>
                                </m:r>
                                <m:r>
                                  <a:rPr lang="fr-FR" sz="2400" b="1" i="1" dirty="0" err="1" smtClean="0">
                                    <a:latin typeface="Cambria Math" panose="02040503050406030204" pitchFamily="18" charset="0"/>
                                  </a:rPr>
                                  <m:t>,</m:t>
                                </m:r>
                              </m:e>
                              <m:e>
                                <m:r>
                                  <a:rPr lang="fr-FR" sz="2400" b="1" i="1" dirty="0" err="1" smtClean="0">
                                    <a:latin typeface="Cambria Math" panose="02040503050406030204" pitchFamily="18" charset="0"/>
                                  </a:rPr>
                                  <m:t>𝒇</m:t>
                                </m:r>
                              </m:e>
                            </m:eqArr>
                          </m:e>
                        </m:d>
                      </m:oMath>
                    </m:oMathPara>
                  </a14:m>
                  <a:endParaRPr lang="fr-FR" sz="2400" b="1" dirty="0"/>
                </a:p>
              </p:txBody>
            </p:sp>
          </mc:Choice>
          <mc:Fallback xmlns="">
            <p:sp>
              <p:nvSpPr>
                <p:cNvPr id="34" name="Rectangle 33">
                  <a:extLst>
                    <a:ext uri="{FF2B5EF4-FFF2-40B4-BE49-F238E27FC236}">
                      <a16:creationId xmlns:a16="http://schemas.microsoft.com/office/drawing/2014/main" id="{68F559E6-7131-43C5-9798-647F6628F2EF}"/>
                    </a:ext>
                  </a:extLst>
                </p:cNvPr>
                <p:cNvSpPr>
                  <a:spLocks noRot="1" noChangeAspect="1" noMove="1" noResize="1" noEditPoints="1" noAdjustHandles="1" noChangeArrowheads="1" noChangeShapeType="1" noTextEdit="1"/>
                </p:cNvSpPr>
                <p:nvPr/>
              </p:nvSpPr>
              <p:spPr>
                <a:xfrm>
                  <a:off x="823572" y="2238740"/>
                  <a:ext cx="2802509" cy="1792422"/>
                </a:xfrm>
                <a:prstGeom prst="rect">
                  <a:avLst/>
                </a:prstGeom>
                <a:blipFill>
                  <a:blip r:embed="rId3"/>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40" name="Rectangle 39">
                  <a:extLst>
                    <a:ext uri="{FF2B5EF4-FFF2-40B4-BE49-F238E27FC236}">
                      <a16:creationId xmlns:a16="http://schemas.microsoft.com/office/drawing/2014/main" id="{A53E9FB1-8C83-4D9D-B259-7080ADEF5D88}"/>
                    </a:ext>
                  </a:extLst>
                </p:cNvPr>
                <p:cNvSpPr/>
                <p:nvPr/>
              </p:nvSpPr>
              <p:spPr>
                <a:xfrm>
                  <a:off x="5303909" y="2842577"/>
                  <a:ext cx="1975569" cy="68939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fr-FR" sz="2400" b="1" dirty="0"/>
                    <a:t>SURROGATE MODEL: </a:t>
                  </a:r>
                  <a14:m>
                    <m:oMath xmlns:m="http://schemas.openxmlformats.org/officeDocument/2006/math">
                      <m:r>
                        <a:rPr lang="en-US" sz="2400" i="1" dirty="0" smtClean="0">
                          <a:latin typeface="Cambria Math" panose="02040503050406030204" pitchFamily="18" charset="0"/>
                        </a:rPr>
                        <m:t>𝑀</m:t>
                      </m:r>
                    </m:oMath>
                  </a14:m>
                  <a:endParaRPr lang="fr-FR" sz="2400" b="1" dirty="0"/>
                </a:p>
              </p:txBody>
            </p:sp>
          </mc:Choice>
          <mc:Fallback xmlns="">
            <p:sp>
              <p:nvSpPr>
                <p:cNvPr id="40" name="Rectangle 39">
                  <a:extLst>
                    <a:ext uri="{FF2B5EF4-FFF2-40B4-BE49-F238E27FC236}">
                      <a16:creationId xmlns:a16="http://schemas.microsoft.com/office/drawing/2014/main" id="{A53E9FB1-8C83-4D9D-B259-7080ADEF5D88}"/>
                    </a:ext>
                  </a:extLst>
                </p:cNvPr>
                <p:cNvSpPr>
                  <a:spLocks noRot="1" noChangeAspect="1" noMove="1" noResize="1" noEditPoints="1" noAdjustHandles="1" noChangeArrowheads="1" noChangeShapeType="1" noTextEdit="1"/>
                </p:cNvSpPr>
                <p:nvPr/>
              </p:nvSpPr>
              <p:spPr>
                <a:xfrm>
                  <a:off x="5303909" y="2842577"/>
                  <a:ext cx="1975569" cy="689399"/>
                </a:xfrm>
                <a:prstGeom prst="rect">
                  <a:avLst/>
                </a:prstGeom>
                <a:blipFill>
                  <a:blip r:embed="rId4"/>
                  <a:stretch>
                    <a:fillRect t="-14530" r="-915" b="-27350"/>
                  </a:stretch>
                </a:blipFill>
              </p:spPr>
              <p:txBody>
                <a:bodyPr/>
                <a:lstStyle/>
                <a:p>
                  <a:r>
                    <a:rPr lang="fr-FR">
                      <a:noFill/>
                    </a:rPr>
                    <a:t> </a:t>
                  </a:r>
                </a:p>
              </p:txBody>
            </p:sp>
          </mc:Fallback>
        </mc:AlternateContent>
        <p:sp>
          <p:nvSpPr>
            <p:cNvPr id="41" name="Flèche : gauche 40">
              <a:extLst>
                <a:ext uri="{FF2B5EF4-FFF2-40B4-BE49-F238E27FC236}">
                  <a16:creationId xmlns:a16="http://schemas.microsoft.com/office/drawing/2014/main" id="{A3369A29-1E1D-49AD-BE4C-774DAA6AE519}"/>
                </a:ext>
              </a:extLst>
            </p:cNvPr>
            <p:cNvSpPr/>
            <p:nvPr/>
          </p:nvSpPr>
          <p:spPr>
            <a:xfrm rot="10800000">
              <a:off x="4212855" y="2918047"/>
              <a:ext cx="801767" cy="588637"/>
            </a:xfrm>
            <a:prstGeom prst="lef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43" name="Flèche : gauche 42">
              <a:extLst>
                <a:ext uri="{FF2B5EF4-FFF2-40B4-BE49-F238E27FC236}">
                  <a16:creationId xmlns:a16="http://schemas.microsoft.com/office/drawing/2014/main" id="{17A5FBEB-515A-488A-8861-5DED9FEE2D33}"/>
                </a:ext>
              </a:extLst>
            </p:cNvPr>
            <p:cNvSpPr/>
            <p:nvPr/>
          </p:nvSpPr>
          <p:spPr>
            <a:xfrm rot="10800000">
              <a:off x="7598781" y="2918047"/>
              <a:ext cx="801767" cy="588637"/>
            </a:xfrm>
            <a:prstGeom prst="leftArrow">
              <a:avLst/>
            </a:pr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dirty="0"/>
            </a:p>
          </p:txBody>
        </p:sp>
      </p:grpSp>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9EEE8C24-9AC3-495F-B331-522B6FDC723C}"/>
                  </a:ext>
                </a:extLst>
              </p:cNvPr>
              <p:cNvSpPr/>
              <p:nvPr/>
            </p:nvSpPr>
            <p:spPr>
              <a:xfrm>
                <a:off x="8751393" y="1894088"/>
                <a:ext cx="2734155" cy="206729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fr-FR" sz="2400" b="1" i="1" dirty="0" smtClean="0">
                              <a:latin typeface="Cambria Math" panose="02040503050406030204" pitchFamily="18" charset="0"/>
                            </a:rPr>
                          </m:ctrlPr>
                        </m:sSubPr>
                        <m:e>
                          <m:r>
                            <a:rPr lang="fr-FR" sz="2400" b="1" i="1" dirty="0" smtClean="0">
                              <a:latin typeface="Cambria Math" panose="02040503050406030204" pitchFamily="18" charset="0"/>
                            </a:rPr>
                            <m:t>𝒔</m:t>
                          </m:r>
                        </m:e>
                        <m:sub>
                          <m:r>
                            <a:rPr lang="fr-FR" sz="2400" b="0" i="1" dirty="0" smtClean="0">
                              <a:latin typeface="Cambria Math" panose="02040503050406030204" pitchFamily="18" charset="0"/>
                            </a:rPr>
                            <m:t>𝑝</m:t>
                          </m:r>
                        </m:sub>
                      </m:sSub>
                      <m:r>
                        <a:rPr lang="fr-FR" sz="2400" b="1" i="1" dirty="0" smtClean="0">
                          <a:latin typeface="Cambria Math" panose="02040503050406030204" pitchFamily="18" charset="0"/>
                        </a:rPr>
                        <m:t>=</m:t>
                      </m:r>
                      <m:d>
                        <m:dPr>
                          <m:begChr m:val="["/>
                          <m:endChr m:val="]"/>
                          <m:ctrlPr>
                            <a:rPr lang="fr-FR" sz="2400" b="1" i="1" dirty="0" smtClean="0">
                              <a:latin typeface="Cambria Math" panose="02040503050406030204" pitchFamily="18" charset="0"/>
                            </a:rPr>
                          </m:ctrlPr>
                        </m:dPr>
                        <m:e>
                          <m:eqArr>
                            <m:eqArrPr>
                              <m:ctrlPr>
                                <a:rPr lang="fr-FR" sz="2400" b="1" i="1" dirty="0" err="1" smtClean="0">
                                  <a:latin typeface="Cambria Math" panose="02040503050406030204" pitchFamily="18" charset="0"/>
                                </a:rPr>
                              </m:ctrlPr>
                            </m:eqArrPr>
                            <m:e>
                              <m:sSub>
                                <m:sSubPr>
                                  <m:ctrlPr>
                                    <a:rPr lang="fr-FR" sz="2400" b="1" i="1" dirty="0" smtClean="0">
                                      <a:latin typeface="Cambria Math" panose="02040503050406030204" pitchFamily="18" charset="0"/>
                                    </a:rPr>
                                  </m:ctrlPr>
                                </m:sSubPr>
                                <m:e>
                                  <m:r>
                                    <a:rPr lang="fr-FR" sz="2400" b="0" i="1" dirty="0" smtClean="0">
                                      <a:latin typeface="Cambria Math" panose="02040503050406030204" pitchFamily="18" charset="0"/>
                                    </a:rPr>
                                    <m:t>𝑢</m:t>
                                  </m:r>
                                </m:e>
                                <m:sub>
                                  <m:r>
                                    <a:rPr lang="fr-FR" sz="2400" b="0" i="1" dirty="0" smtClean="0">
                                      <a:latin typeface="Cambria Math" panose="02040503050406030204" pitchFamily="18" charset="0"/>
                                    </a:rPr>
                                    <m:t>1</m:t>
                                  </m:r>
                                </m:sub>
                              </m:sSub>
                              <m:r>
                                <a:rPr lang="fr-FR" sz="2400" b="1" i="1" dirty="0" err="1" smtClean="0">
                                  <a:latin typeface="Cambria Math" panose="02040503050406030204" pitchFamily="18" charset="0"/>
                                </a:rPr>
                                <m:t>,</m:t>
                              </m:r>
                            </m:e>
                            <m:e>
                              <m:sSub>
                                <m:sSubPr>
                                  <m:ctrlPr>
                                    <a:rPr lang="fr-FR" sz="2400" i="1" dirty="0">
                                      <a:latin typeface="Cambria Math" panose="02040503050406030204" pitchFamily="18" charset="0"/>
                                    </a:rPr>
                                  </m:ctrlPr>
                                </m:sSubPr>
                                <m:e>
                                  <m:r>
                                    <a:rPr lang="fr-FR" sz="2400" b="0" i="1" dirty="0">
                                      <a:latin typeface="Cambria Math" panose="02040503050406030204" pitchFamily="18" charset="0"/>
                                    </a:rPr>
                                    <m:t>𝑢</m:t>
                                  </m:r>
                                </m:e>
                                <m:sub>
                                  <m:r>
                                    <a:rPr lang="fr-FR" sz="2400" b="0" i="1" dirty="0" smtClean="0">
                                      <a:latin typeface="Cambria Math" panose="02040503050406030204" pitchFamily="18" charset="0"/>
                                    </a:rPr>
                                    <m:t>2</m:t>
                                  </m:r>
                                </m:sub>
                              </m:sSub>
                              <m:r>
                                <a:rPr lang="fr-FR" sz="2400" b="1" i="1" dirty="0" err="1" smtClean="0">
                                  <a:latin typeface="Cambria Math" panose="02040503050406030204" pitchFamily="18" charset="0"/>
                                </a:rPr>
                                <m:t>,</m:t>
                              </m:r>
                            </m:e>
                            <m:e>
                              <m:sSub>
                                <m:sSubPr>
                                  <m:ctrlPr>
                                    <a:rPr lang="fr-FR" sz="2400" b="1" i="1" dirty="0">
                                      <a:latin typeface="Cambria Math" panose="02040503050406030204" pitchFamily="18" charset="0"/>
                                    </a:rPr>
                                  </m:ctrlPr>
                                </m:sSubPr>
                                <m:e>
                                  <m:r>
                                    <a:rPr lang="fr-FR" sz="2400" b="0" i="1" dirty="0">
                                      <a:latin typeface="Cambria Math" panose="02040503050406030204" pitchFamily="18" charset="0"/>
                                    </a:rPr>
                                    <m:t>𝑢</m:t>
                                  </m:r>
                                </m:e>
                                <m:sub>
                                  <m:r>
                                    <a:rPr lang="fr-FR" sz="2400" b="0" i="1" dirty="0" smtClean="0">
                                      <a:latin typeface="Cambria Math" panose="02040503050406030204" pitchFamily="18" charset="0"/>
                                    </a:rPr>
                                    <m:t>3</m:t>
                                  </m:r>
                                </m:sub>
                              </m:sSub>
                              <m:r>
                                <a:rPr lang="fr-FR" sz="2400" b="1" i="1" dirty="0" err="1" smtClean="0">
                                  <a:latin typeface="Cambria Math" panose="02040503050406030204" pitchFamily="18" charset="0"/>
                                </a:rPr>
                                <m:t>,</m:t>
                              </m:r>
                            </m:e>
                            <m:e>
                              <m:r>
                                <a:rPr lang="fr-FR" sz="2400" b="1" i="1" dirty="0" smtClean="0">
                                  <a:latin typeface="Cambria Math" panose="02040503050406030204" pitchFamily="18" charset="0"/>
                                </a:rPr>
                                <m:t>…</m:t>
                              </m:r>
                            </m:e>
                            <m:e>
                              <m:sSub>
                                <m:sSubPr>
                                  <m:ctrlPr>
                                    <a:rPr lang="fr-FR" sz="2400" b="1" i="1" dirty="0" smtClean="0">
                                      <a:latin typeface="Cambria Math" panose="02040503050406030204" pitchFamily="18" charset="0"/>
                                    </a:rPr>
                                  </m:ctrlPr>
                                </m:sSubPr>
                                <m:e>
                                  <m:r>
                                    <a:rPr lang="fr-FR" sz="2400" b="0" i="1" dirty="0" smtClean="0">
                                      <a:latin typeface="Cambria Math" panose="02040503050406030204" pitchFamily="18" charset="0"/>
                                    </a:rPr>
                                    <m:t>𝑢</m:t>
                                  </m:r>
                                </m:e>
                                <m:sub>
                                  <m:sSub>
                                    <m:sSubPr>
                                      <m:ctrlPr>
                                        <a:rPr lang="fr-FR" sz="2400" i="1" dirty="0" smtClean="0">
                                          <a:latin typeface="Cambria Math" panose="02040503050406030204" pitchFamily="18" charset="0"/>
                                        </a:rPr>
                                      </m:ctrlPr>
                                    </m:sSubPr>
                                    <m:e>
                                      <m:r>
                                        <a:rPr lang="fr-FR" sz="2400" b="0" i="1" dirty="0" smtClean="0">
                                          <a:latin typeface="Cambria Math" panose="02040503050406030204" pitchFamily="18" charset="0"/>
                                        </a:rPr>
                                        <m:t>𝑁</m:t>
                                      </m:r>
                                    </m:e>
                                    <m:sub>
                                      <m:r>
                                        <a:rPr lang="fr-FR" sz="2400" b="0" i="1" dirty="0" smtClean="0">
                                          <a:latin typeface="Cambria Math" panose="02040503050406030204" pitchFamily="18" charset="0"/>
                                        </a:rPr>
                                        <m:t>h</m:t>
                                      </m:r>
                                    </m:sub>
                                  </m:sSub>
                                </m:sub>
                              </m:sSub>
                            </m:e>
                          </m:eqArr>
                        </m:e>
                      </m:d>
                    </m:oMath>
                  </m:oMathPara>
                </a14:m>
                <a:endParaRPr lang="fr-FR" sz="2400" b="1" dirty="0"/>
              </a:p>
            </p:txBody>
          </p:sp>
        </mc:Choice>
        <mc:Fallback xmlns="">
          <p:sp>
            <p:nvSpPr>
              <p:cNvPr id="24" name="Rectangle 23">
                <a:extLst>
                  <a:ext uri="{FF2B5EF4-FFF2-40B4-BE49-F238E27FC236}">
                    <a16:creationId xmlns:a16="http://schemas.microsoft.com/office/drawing/2014/main" id="{9EEE8C24-9AC3-495F-B331-522B6FDC723C}"/>
                  </a:ext>
                </a:extLst>
              </p:cNvPr>
              <p:cNvSpPr>
                <a:spLocks noRot="1" noChangeAspect="1" noMove="1" noResize="1" noEditPoints="1" noAdjustHandles="1" noChangeArrowheads="1" noChangeShapeType="1" noTextEdit="1"/>
              </p:cNvSpPr>
              <p:nvPr/>
            </p:nvSpPr>
            <p:spPr>
              <a:xfrm>
                <a:off x="8751393" y="1894088"/>
                <a:ext cx="2734155" cy="2067292"/>
              </a:xfrm>
              <a:prstGeom prst="rect">
                <a:avLst/>
              </a:prstGeom>
              <a:blipFill>
                <a:blip r:embed="rId5"/>
                <a:stretch>
                  <a:fillRect/>
                </a:stretch>
              </a:blipFill>
            </p:spPr>
            <p:txBody>
              <a:bodyPr/>
              <a:lstStyle/>
              <a:p>
                <a:r>
                  <a:rPr lang="fr-FR">
                    <a:noFill/>
                  </a:rPr>
                  <a:t> </a:t>
                </a:r>
              </a:p>
            </p:txBody>
          </p:sp>
        </mc:Fallback>
      </mc:AlternateContent>
      <p:sp>
        <p:nvSpPr>
          <p:cNvPr id="27" name="ZoneTexte 26">
            <a:extLst>
              <a:ext uri="{FF2B5EF4-FFF2-40B4-BE49-F238E27FC236}">
                <a16:creationId xmlns:a16="http://schemas.microsoft.com/office/drawing/2014/main" id="{ECC957DF-98F7-45FA-BF86-1567A372BAA1}"/>
              </a:ext>
            </a:extLst>
          </p:cNvPr>
          <p:cNvSpPr txBox="1"/>
          <p:nvPr/>
        </p:nvSpPr>
        <p:spPr>
          <a:xfrm>
            <a:off x="8674266" y="4020486"/>
            <a:ext cx="2888409" cy="523220"/>
          </a:xfrm>
          <a:prstGeom prst="rect">
            <a:avLst/>
          </a:prstGeom>
          <a:noFill/>
        </p:spPr>
        <p:txBody>
          <a:bodyPr wrap="square">
            <a:spAutoFit/>
          </a:bodyPr>
          <a:lstStyle/>
          <a:p>
            <a:pPr algn="ctr"/>
            <a:r>
              <a:rPr lang="fr-FR" sz="2800" b="1" dirty="0"/>
              <a:t>Snapshot</a:t>
            </a:r>
            <a:endParaRPr lang="fr-FR" sz="2800" dirty="0"/>
          </a:p>
        </p:txBody>
      </p:sp>
      <p:sp>
        <p:nvSpPr>
          <p:cNvPr id="32" name="ZoneTexte 31">
            <a:extLst>
              <a:ext uri="{FF2B5EF4-FFF2-40B4-BE49-F238E27FC236}">
                <a16:creationId xmlns:a16="http://schemas.microsoft.com/office/drawing/2014/main" id="{CE0EF9C4-2C53-4C98-A1BA-361A2F71788A}"/>
              </a:ext>
            </a:extLst>
          </p:cNvPr>
          <p:cNvSpPr txBox="1"/>
          <p:nvPr/>
        </p:nvSpPr>
        <p:spPr>
          <a:xfrm>
            <a:off x="629323" y="4004661"/>
            <a:ext cx="3260245" cy="523220"/>
          </a:xfrm>
          <a:prstGeom prst="rect">
            <a:avLst/>
          </a:prstGeom>
          <a:noFill/>
        </p:spPr>
        <p:txBody>
          <a:bodyPr wrap="square">
            <a:spAutoFit/>
          </a:bodyPr>
          <a:lstStyle/>
          <a:p>
            <a:pPr algn="ctr"/>
            <a:r>
              <a:rPr lang="fr-FR" sz="2800" b="1" dirty="0" err="1"/>
              <a:t>Parameters</a:t>
            </a:r>
            <a:endParaRPr lang="fr-FR" sz="2800" dirty="0"/>
          </a:p>
        </p:txBody>
      </p:sp>
    </p:spTree>
    <p:extLst>
      <p:ext uri="{BB962C8B-B14F-4D97-AF65-F5344CB8AC3E}">
        <p14:creationId xmlns:p14="http://schemas.microsoft.com/office/powerpoint/2010/main" val="8218668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2">
            <a:extLst>
              <a:ext uri="{FF2B5EF4-FFF2-40B4-BE49-F238E27FC236}">
                <a16:creationId xmlns:a16="http://schemas.microsoft.com/office/drawing/2014/main" id="{E98B08D7-A337-49F8-82A4-3CF74F05CD6E}"/>
              </a:ext>
            </a:extLst>
          </p:cNvPr>
          <p:cNvSpPr txBox="1">
            <a:spLocks/>
          </p:cNvSpPr>
          <p:nvPr/>
        </p:nvSpPr>
        <p:spPr>
          <a:xfrm>
            <a:off x="0" y="565217"/>
            <a:ext cx="12192000" cy="577665"/>
          </a:xfrm>
          <a:prstGeom prst="rect">
            <a:avLst/>
          </a:prstGeom>
        </p:spPr>
        <p:txBody>
          <a:bodyPr tIns="72000" bIns="72000" anchor="ctr">
            <a:noAutofit/>
          </a:bodyPr>
          <a:lstStyle>
            <a:lvl1pPr algn="ctr" defTabSz="1219170" rtl="0" eaLnBrk="1" latinLnBrk="0" hangingPunct="1">
              <a:spcBef>
                <a:spcPct val="0"/>
              </a:spcBef>
              <a:buNone/>
              <a:defRPr sz="5867" kern="1200">
                <a:solidFill>
                  <a:schemeClr val="tx1"/>
                </a:solidFill>
                <a:latin typeface="+mj-lt"/>
                <a:ea typeface="+mj-ea"/>
                <a:cs typeface="+mj-cs"/>
              </a:defRPr>
            </a:lvl1pPr>
          </a:lstStyle>
          <a:p>
            <a:r>
              <a:rPr lang="en-US" sz="3200" b="1" dirty="0">
                <a:solidFill>
                  <a:schemeClr val="bg1"/>
                </a:solidFill>
                <a:latin typeface="Arial" panose="020B0604020202020204" pitchFamily="34" charset="0"/>
                <a:ea typeface="Calibri" panose="020F0502020204030204" pitchFamily="34" charset="0"/>
                <a:cs typeface="Arial" panose="020B0604020202020204" pitchFamily="34" charset="0"/>
              </a:rPr>
              <a:t>[Offline] Build Surrogate Model</a:t>
            </a:r>
          </a:p>
        </p:txBody>
      </p:sp>
      <p:sp>
        <p:nvSpPr>
          <p:cNvPr id="32" name="ZoneTexte 31">
            <a:extLst>
              <a:ext uri="{FF2B5EF4-FFF2-40B4-BE49-F238E27FC236}">
                <a16:creationId xmlns:a16="http://schemas.microsoft.com/office/drawing/2014/main" id="{1175EAFD-0D78-41C4-8F08-5B30D9538671}"/>
              </a:ext>
            </a:extLst>
          </p:cNvPr>
          <p:cNvSpPr txBox="1"/>
          <p:nvPr/>
        </p:nvSpPr>
        <p:spPr>
          <a:xfrm>
            <a:off x="1381204" y="1335998"/>
            <a:ext cx="9429591" cy="707886"/>
          </a:xfrm>
          <a:prstGeom prst="rect">
            <a:avLst/>
          </a:prstGeom>
          <a:ln w="38100"/>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en-US" sz="2000" dirty="0"/>
              <a:t>The output in reduced-order modeling is typically a </a:t>
            </a:r>
            <a:r>
              <a:rPr lang="en-US" sz="2000" b="1" dirty="0"/>
              <a:t>continuous</a:t>
            </a:r>
            <a:r>
              <a:rPr lang="en-US" sz="2000" dirty="0"/>
              <a:t> variable; therefore, we use </a:t>
            </a:r>
            <a:r>
              <a:rPr lang="en-US" sz="2000" b="1" dirty="0"/>
              <a:t>regression</a:t>
            </a:r>
            <a:r>
              <a:rPr lang="en-US" sz="2000" dirty="0"/>
              <a:t> models. For </a:t>
            </a:r>
            <a:r>
              <a:rPr lang="en-US" sz="2000" b="1" dirty="0"/>
              <a:t>discrete</a:t>
            </a:r>
            <a:r>
              <a:rPr lang="en-US" sz="2000" dirty="0"/>
              <a:t> variables, we would refer to </a:t>
            </a:r>
            <a:r>
              <a:rPr lang="en-US" sz="2000" b="1" dirty="0"/>
              <a:t>classification</a:t>
            </a:r>
            <a:r>
              <a:rPr lang="en-US" sz="2000" dirty="0"/>
              <a:t> models.</a:t>
            </a:r>
          </a:p>
        </p:txBody>
      </p:sp>
      <p:sp>
        <p:nvSpPr>
          <p:cNvPr id="17" name="ZoneTexte 16">
            <a:extLst>
              <a:ext uri="{FF2B5EF4-FFF2-40B4-BE49-F238E27FC236}">
                <a16:creationId xmlns:a16="http://schemas.microsoft.com/office/drawing/2014/main" id="{CE060974-EB4B-41A5-97BF-5C2FA55C47B0}"/>
              </a:ext>
            </a:extLst>
          </p:cNvPr>
          <p:cNvSpPr txBox="1"/>
          <p:nvPr/>
        </p:nvSpPr>
        <p:spPr>
          <a:xfrm>
            <a:off x="5533431" y="4022442"/>
            <a:ext cx="6164033" cy="707886"/>
          </a:xfrm>
          <a:prstGeom prst="rect">
            <a:avLst/>
          </a:prstGeom>
          <a:noFill/>
          <a:ln w="38100">
            <a:solidFill>
              <a:schemeClr val="accent2"/>
            </a:solidFill>
          </a:ln>
        </p:spPr>
        <p:txBody>
          <a:bodyPr wrap="square">
            <a:spAutoFit/>
          </a:bodyPr>
          <a:lstStyle/>
          <a:p>
            <a:r>
              <a:rPr lang="en-US" sz="2000" dirty="0"/>
              <a:t>Classification and regression are two fundamental tasks in </a:t>
            </a:r>
            <a:r>
              <a:rPr lang="en-US" sz="2000" b="1" dirty="0"/>
              <a:t>supervised machine learning</a:t>
            </a:r>
            <a:r>
              <a:rPr lang="en-US" sz="2000" dirty="0"/>
              <a:t>. </a:t>
            </a:r>
            <a:endParaRPr lang="fr-FR" sz="2000" dirty="0"/>
          </a:p>
        </p:txBody>
      </p:sp>
      <p:sp>
        <p:nvSpPr>
          <p:cNvPr id="19" name="ZoneTexte 18">
            <a:extLst>
              <a:ext uri="{FF2B5EF4-FFF2-40B4-BE49-F238E27FC236}">
                <a16:creationId xmlns:a16="http://schemas.microsoft.com/office/drawing/2014/main" id="{FCA913C1-C0AE-4ED7-AB2A-F9E9AA6B3450}"/>
              </a:ext>
            </a:extLst>
          </p:cNvPr>
          <p:cNvSpPr txBox="1"/>
          <p:nvPr/>
        </p:nvSpPr>
        <p:spPr>
          <a:xfrm>
            <a:off x="5533430" y="5010197"/>
            <a:ext cx="6164033" cy="707886"/>
          </a:xfrm>
          <a:prstGeom prst="rect">
            <a:avLst/>
          </a:prstGeom>
          <a:noFill/>
          <a:ln w="38100">
            <a:solidFill>
              <a:schemeClr val="accent2"/>
            </a:solidFill>
          </a:ln>
        </p:spPr>
        <p:txBody>
          <a:bodyPr wrap="square">
            <a:spAutoFit/>
          </a:bodyPr>
          <a:lstStyle/>
          <a:p>
            <a:r>
              <a:rPr lang="en-US" sz="2000" dirty="0"/>
              <a:t>Supervised learning involves training a model on </a:t>
            </a:r>
            <a:r>
              <a:rPr lang="en-US" sz="2000" b="1" dirty="0"/>
              <a:t>labeled data</a:t>
            </a:r>
            <a:r>
              <a:rPr lang="en-US" sz="2000" dirty="0"/>
              <a:t>, where the outcomes or targets are known.</a:t>
            </a:r>
            <a:endParaRPr lang="fr-FR" sz="2000" dirty="0"/>
          </a:p>
        </p:txBody>
      </p:sp>
      <p:sp>
        <p:nvSpPr>
          <p:cNvPr id="7" name="Ellipse 6">
            <a:extLst>
              <a:ext uri="{FF2B5EF4-FFF2-40B4-BE49-F238E27FC236}">
                <a16:creationId xmlns:a16="http://schemas.microsoft.com/office/drawing/2014/main" id="{CF460F01-A884-445E-8AEC-75F2FE37AB46}"/>
              </a:ext>
            </a:extLst>
          </p:cNvPr>
          <p:cNvSpPr/>
          <p:nvPr/>
        </p:nvSpPr>
        <p:spPr>
          <a:xfrm>
            <a:off x="1989250" y="3412783"/>
            <a:ext cx="2880000" cy="2880000"/>
          </a:xfrm>
          <a:prstGeom prst="ellipse">
            <a:avLst/>
          </a:prstGeom>
          <a:solidFill>
            <a:schemeClr val="bg1">
              <a:lumMod val="95000"/>
            </a:schemeClr>
          </a:solidFill>
          <a:ln/>
        </p:spPr>
        <p:style>
          <a:lnRef idx="2">
            <a:schemeClr val="dk1"/>
          </a:lnRef>
          <a:fillRef idx="1">
            <a:schemeClr val="lt1"/>
          </a:fillRef>
          <a:effectRef idx="0">
            <a:schemeClr val="dk1"/>
          </a:effectRef>
          <a:fontRef idx="minor">
            <a:schemeClr val="dk1"/>
          </a:fontRef>
        </p:style>
        <p:txBody>
          <a:bodyPr lIns="0" rIns="0" rtlCol="0" anchor="ctr"/>
          <a:lstStyle/>
          <a:p>
            <a:pPr algn="ctr"/>
            <a:r>
              <a:rPr lang="fr-FR" sz="2800" b="1" dirty="0"/>
              <a:t>MACHINE LEARNING</a:t>
            </a:r>
          </a:p>
          <a:p>
            <a:pPr algn="ctr"/>
            <a:endParaRPr lang="fr-FR" dirty="0"/>
          </a:p>
          <a:p>
            <a:pPr algn="ctr"/>
            <a:endParaRPr lang="fr-FR" dirty="0"/>
          </a:p>
          <a:p>
            <a:pPr algn="ctr"/>
            <a:endParaRPr lang="fr-FR" dirty="0"/>
          </a:p>
          <a:p>
            <a:pPr algn="ctr"/>
            <a:endParaRPr lang="fr-FR" dirty="0"/>
          </a:p>
          <a:p>
            <a:pPr algn="ctr"/>
            <a:endParaRPr lang="fr-FR" dirty="0"/>
          </a:p>
        </p:txBody>
      </p:sp>
      <p:sp>
        <p:nvSpPr>
          <p:cNvPr id="9" name="Ellipse 8">
            <a:extLst>
              <a:ext uri="{FF2B5EF4-FFF2-40B4-BE49-F238E27FC236}">
                <a16:creationId xmlns:a16="http://schemas.microsoft.com/office/drawing/2014/main" id="{32F79C8A-275C-4BCD-A77E-4B7210E74265}"/>
              </a:ext>
            </a:extLst>
          </p:cNvPr>
          <p:cNvSpPr/>
          <p:nvPr/>
        </p:nvSpPr>
        <p:spPr>
          <a:xfrm>
            <a:off x="2235778" y="4737132"/>
            <a:ext cx="1080000" cy="1080000"/>
          </a:xfrm>
          <a:prstGeom prst="ellipse">
            <a:avLst/>
          </a:prstGeom>
          <a:solidFill>
            <a:schemeClr val="accent2">
              <a:lumMod val="20000"/>
              <a:lumOff val="80000"/>
            </a:schemeClr>
          </a:solidFill>
        </p:spPr>
        <p:style>
          <a:lnRef idx="2">
            <a:schemeClr val="accent2"/>
          </a:lnRef>
          <a:fillRef idx="1">
            <a:schemeClr val="lt1"/>
          </a:fillRef>
          <a:effectRef idx="0">
            <a:schemeClr val="accent2"/>
          </a:effectRef>
          <a:fontRef idx="minor">
            <a:schemeClr val="dk1"/>
          </a:fontRef>
        </p:style>
        <p:txBody>
          <a:bodyPr lIns="0" tIns="0" rIns="0" bIns="0" rtlCol="0" anchor="ctr"/>
          <a:lstStyle/>
          <a:p>
            <a:pPr algn="ctr"/>
            <a:r>
              <a:rPr lang="fr-FR" b="1" dirty="0"/>
              <a:t>SUPERVISED </a:t>
            </a:r>
          </a:p>
        </p:txBody>
      </p:sp>
      <p:sp>
        <p:nvSpPr>
          <p:cNvPr id="31" name="Ellipse 30">
            <a:extLst>
              <a:ext uri="{FF2B5EF4-FFF2-40B4-BE49-F238E27FC236}">
                <a16:creationId xmlns:a16="http://schemas.microsoft.com/office/drawing/2014/main" id="{90246AC3-A567-435D-B705-22D5DBFB4E77}"/>
              </a:ext>
            </a:extLst>
          </p:cNvPr>
          <p:cNvSpPr/>
          <p:nvPr/>
        </p:nvSpPr>
        <p:spPr>
          <a:xfrm>
            <a:off x="3519250" y="4743551"/>
            <a:ext cx="1080000" cy="1073581"/>
          </a:xfrm>
          <a:prstGeom prst="ellipse">
            <a:avLst/>
          </a:prstGeom>
          <a:solidFill>
            <a:schemeClr val="accent2">
              <a:lumMod val="20000"/>
              <a:lumOff val="80000"/>
            </a:schemeClr>
          </a:solidFill>
        </p:spPr>
        <p:style>
          <a:lnRef idx="2">
            <a:schemeClr val="accent2"/>
          </a:lnRef>
          <a:fillRef idx="1">
            <a:schemeClr val="lt1"/>
          </a:fillRef>
          <a:effectRef idx="0">
            <a:schemeClr val="accent2"/>
          </a:effectRef>
          <a:fontRef idx="minor">
            <a:schemeClr val="dk1"/>
          </a:fontRef>
        </p:style>
        <p:txBody>
          <a:bodyPr lIns="0" tIns="0" rIns="0" bIns="0" rtlCol="0" anchor="ctr"/>
          <a:lstStyle/>
          <a:p>
            <a:pPr algn="ctr"/>
            <a:r>
              <a:rPr lang="fr-FR" b="1" dirty="0"/>
              <a:t>UNSUPERVISED </a:t>
            </a:r>
          </a:p>
        </p:txBody>
      </p:sp>
      <p:grpSp>
        <p:nvGrpSpPr>
          <p:cNvPr id="15" name="Groupe 14">
            <a:extLst>
              <a:ext uri="{FF2B5EF4-FFF2-40B4-BE49-F238E27FC236}">
                <a16:creationId xmlns:a16="http://schemas.microsoft.com/office/drawing/2014/main" id="{185EC932-70BE-4231-A6D1-7514A0E6607D}"/>
              </a:ext>
            </a:extLst>
          </p:cNvPr>
          <p:cNvGrpSpPr/>
          <p:nvPr/>
        </p:nvGrpSpPr>
        <p:grpSpPr>
          <a:xfrm>
            <a:off x="1612831" y="2222868"/>
            <a:ext cx="5540391" cy="838756"/>
            <a:chOff x="1743049" y="2239961"/>
            <a:chExt cx="5540391" cy="838756"/>
          </a:xfrm>
        </p:grpSpPr>
        <p:sp>
          <p:nvSpPr>
            <p:cNvPr id="23" name="ZoneTexte 22">
              <a:extLst>
                <a:ext uri="{FF2B5EF4-FFF2-40B4-BE49-F238E27FC236}">
                  <a16:creationId xmlns:a16="http://schemas.microsoft.com/office/drawing/2014/main" id="{EF37D94E-E9FD-45E9-9444-ADA19EB30B04}"/>
                </a:ext>
              </a:extLst>
            </p:cNvPr>
            <p:cNvSpPr txBox="1"/>
            <p:nvPr/>
          </p:nvSpPr>
          <p:spPr>
            <a:xfrm>
              <a:off x="1743049" y="2239961"/>
              <a:ext cx="4068691" cy="830997"/>
            </a:xfrm>
            <a:prstGeom prst="rect">
              <a:avLst/>
            </a:prstGeom>
            <a:solidFill>
              <a:schemeClr val="accent2">
                <a:lumMod val="20000"/>
                <a:lumOff val="80000"/>
              </a:schemeClr>
            </a:solidFill>
          </p:spPr>
          <p:txBody>
            <a:bodyPr wrap="square">
              <a:spAutoFit/>
            </a:bodyPr>
            <a:lstStyle/>
            <a:p>
              <a:pPr algn="ctr"/>
              <a:r>
                <a:rPr lang="en-US" sz="1600" dirty="0"/>
                <a:t>Classify </a:t>
              </a:r>
              <a:r>
                <a:rPr lang="en-US" sz="1600" b="1" dirty="0"/>
                <a:t>whether a subject has a gait abnormality </a:t>
              </a:r>
              <a:r>
                <a:rPr lang="en-US" sz="1600" dirty="0"/>
                <a:t>due to a specific condition or a normal gait pattern.</a:t>
              </a:r>
              <a:endParaRPr lang="fr-FR" sz="1600" dirty="0"/>
            </a:p>
          </p:txBody>
        </p:sp>
        <p:pic>
          <p:nvPicPr>
            <p:cNvPr id="11" name="Image 10">
              <a:extLst>
                <a:ext uri="{FF2B5EF4-FFF2-40B4-BE49-F238E27FC236}">
                  <a16:creationId xmlns:a16="http://schemas.microsoft.com/office/drawing/2014/main" id="{6E4CA37F-A094-41AE-96D6-97EC0E60C3EF}"/>
                </a:ext>
              </a:extLst>
            </p:cNvPr>
            <p:cNvPicPr>
              <a:picLocks noChangeAspect="1"/>
            </p:cNvPicPr>
            <p:nvPr/>
          </p:nvPicPr>
          <p:blipFill>
            <a:blip r:embed="rId2"/>
            <a:stretch>
              <a:fillRect/>
            </a:stretch>
          </p:blipFill>
          <p:spPr>
            <a:xfrm>
              <a:off x="6453536" y="2248813"/>
              <a:ext cx="829904" cy="829904"/>
            </a:xfrm>
            <a:prstGeom prst="rect">
              <a:avLst/>
            </a:prstGeom>
          </p:spPr>
        </p:pic>
      </p:grpSp>
      <p:grpSp>
        <p:nvGrpSpPr>
          <p:cNvPr id="14" name="Groupe 13">
            <a:extLst>
              <a:ext uri="{FF2B5EF4-FFF2-40B4-BE49-F238E27FC236}">
                <a16:creationId xmlns:a16="http://schemas.microsoft.com/office/drawing/2014/main" id="{446578FE-F3F4-4B81-ADAC-44698160DC07}"/>
              </a:ext>
            </a:extLst>
          </p:cNvPr>
          <p:cNvGrpSpPr/>
          <p:nvPr/>
        </p:nvGrpSpPr>
        <p:grpSpPr>
          <a:xfrm>
            <a:off x="682690" y="2231720"/>
            <a:ext cx="10826620" cy="830997"/>
            <a:chOff x="682690" y="2231720"/>
            <a:chExt cx="10826620" cy="830997"/>
          </a:xfrm>
        </p:grpSpPr>
        <p:sp>
          <p:nvSpPr>
            <p:cNvPr id="22" name="ZoneTexte 21">
              <a:extLst>
                <a:ext uri="{FF2B5EF4-FFF2-40B4-BE49-F238E27FC236}">
                  <a16:creationId xmlns:a16="http://schemas.microsoft.com/office/drawing/2014/main" id="{EC2C67E0-B617-4555-BBCD-84E01D6AB420}"/>
                </a:ext>
              </a:extLst>
            </p:cNvPr>
            <p:cNvSpPr txBox="1"/>
            <p:nvPr/>
          </p:nvSpPr>
          <p:spPr>
            <a:xfrm>
              <a:off x="7180937" y="2231720"/>
              <a:ext cx="4328373" cy="830997"/>
            </a:xfrm>
            <a:prstGeom prst="rect">
              <a:avLst/>
            </a:prstGeom>
            <a:solidFill>
              <a:schemeClr val="accent2">
                <a:lumMod val="20000"/>
                <a:lumOff val="80000"/>
              </a:schemeClr>
            </a:solidFill>
          </p:spPr>
          <p:txBody>
            <a:bodyPr wrap="square">
              <a:spAutoFit/>
            </a:bodyPr>
            <a:lstStyle/>
            <a:p>
              <a:pPr algn="ctr"/>
              <a:r>
                <a:rPr lang="en-US" sz="1600" dirty="0"/>
                <a:t>Predict the </a:t>
              </a:r>
              <a:r>
                <a:rPr lang="en-US" sz="1600" b="1" dirty="0"/>
                <a:t>magnitude of forces </a:t>
              </a:r>
              <a:r>
                <a:rPr lang="en-US" sz="1600" dirty="0"/>
                <a:t>acting on a joint during specific activities (e.g., walking, running, or jumping).</a:t>
              </a:r>
              <a:endParaRPr lang="fr-FR" sz="1600" dirty="0"/>
            </a:p>
          </p:txBody>
        </p:sp>
        <p:pic>
          <p:nvPicPr>
            <p:cNvPr id="13" name="Image 12">
              <a:extLst>
                <a:ext uri="{FF2B5EF4-FFF2-40B4-BE49-F238E27FC236}">
                  <a16:creationId xmlns:a16="http://schemas.microsoft.com/office/drawing/2014/main" id="{E1AC6FDD-B866-454E-B214-E428687D9F29}"/>
                </a:ext>
              </a:extLst>
            </p:cNvPr>
            <p:cNvPicPr>
              <a:picLocks noChangeAspect="1"/>
            </p:cNvPicPr>
            <p:nvPr/>
          </p:nvPicPr>
          <p:blipFill>
            <a:blip r:embed="rId3"/>
            <a:stretch>
              <a:fillRect/>
            </a:stretch>
          </p:blipFill>
          <p:spPr>
            <a:xfrm>
              <a:off x="682690" y="2231720"/>
              <a:ext cx="829905" cy="829905"/>
            </a:xfrm>
            <a:prstGeom prst="rect">
              <a:avLst/>
            </a:prstGeom>
          </p:spPr>
        </p:pic>
      </p:grpSp>
    </p:spTree>
    <p:extLst>
      <p:ext uri="{BB962C8B-B14F-4D97-AF65-F5344CB8AC3E}">
        <p14:creationId xmlns:p14="http://schemas.microsoft.com/office/powerpoint/2010/main" val="15009161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2">
            <a:extLst>
              <a:ext uri="{FF2B5EF4-FFF2-40B4-BE49-F238E27FC236}">
                <a16:creationId xmlns:a16="http://schemas.microsoft.com/office/drawing/2014/main" id="{89AA4BA4-7175-4A7B-AA55-A8571ED79372}"/>
              </a:ext>
            </a:extLst>
          </p:cNvPr>
          <p:cNvSpPr txBox="1">
            <a:spLocks/>
          </p:cNvSpPr>
          <p:nvPr/>
        </p:nvSpPr>
        <p:spPr>
          <a:xfrm>
            <a:off x="0" y="565217"/>
            <a:ext cx="12192000" cy="577665"/>
          </a:xfrm>
          <a:prstGeom prst="rect">
            <a:avLst/>
          </a:prstGeom>
        </p:spPr>
        <p:txBody>
          <a:bodyPr tIns="72000" bIns="72000" anchor="ctr">
            <a:noAutofit/>
          </a:bodyPr>
          <a:lstStyle>
            <a:lvl1pPr algn="ctr" defTabSz="1219170" rtl="0" eaLnBrk="1" latinLnBrk="0" hangingPunct="1">
              <a:spcBef>
                <a:spcPct val="0"/>
              </a:spcBef>
              <a:buNone/>
              <a:defRPr sz="5867" kern="1200">
                <a:solidFill>
                  <a:schemeClr val="tx1"/>
                </a:solidFill>
                <a:latin typeface="+mj-lt"/>
                <a:ea typeface="+mj-ea"/>
                <a:cs typeface="+mj-cs"/>
              </a:defRPr>
            </a:lvl1pPr>
          </a:lstStyle>
          <a:p>
            <a:r>
              <a:rPr lang="en-US" sz="3200" b="1" dirty="0">
                <a:solidFill>
                  <a:schemeClr val="bg1"/>
                </a:solidFill>
                <a:latin typeface="Arial" panose="020B0604020202020204" pitchFamily="34" charset="0"/>
                <a:ea typeface="Calibri" panose="020F0502020204030204" pitchFamily="34" charset="0"/>
                <a:cs typeface="Arial" panose="020B0604020202020204" pitchFamily="34" charset="0"/>
              </a:rPr>
              <a:t>[Offline] Common Regression/ML Models for ROM</a:t>
            </a:r>
          </a:p>
        </p:txBody>
      </p:sp>
      <p:sp>
        <p:nvSpPr>
          <p:cNvPr id="2" name="Rectangle 1">
            <a:extLst>
              <a:ext uri="{FF2B5EF4-FFF2-40B4-BE49-F238E27FC236}">
                <a16:creationId xmlns:a16="http://schemas.microsoft.com/office/drawing/2014/main" id="{7967DE69-8E8E-40E9-BE51-6D9B676161F1}"/>
              </a:ext>
            </a:extLst>
          </p:cNvPr>
          <p:cNvSpPr>
            <a:spLocks noChangeArrowheads="1"/>
          </p:cNvSpPr>
          <p:nvPr/>
        </p:nvSpPr>
        <p:spPr bwMode="auto">
          <a:xfrm>
            <a:off x="323850" y="1440178"/>
            <a:ext cx="11753850" cy="1077218"/>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fr-FR" altLang="fr-FR" sz="2400" b="1" i="0" u="sng" strike="noStrike" cap="none" normalizeH="0" baseline="0" dirty="0">
                <a:ln>
                  <a:noFill/>
                </a:ln>
                <a:solidFill>
                  <a:schemeClr val="accent2"/>
                </a:solidFill>
                <a:effectLst/>
                <a:latin typeface="Arial" panose="020B0604020202020204" pitchFamily="34" charset="0"/>
              </a:rPr>
              <a:t>Polynomial </a:t>
            </a:r>
            <a:r>
              <a:rPr kumimoji="0" lang="fr-FR" altLang="fr-FR" sz="2400" b="1" i="0" u="sng" strike="noStrike" cap="none" normalizeH="0" baseline="0" dirty="0" err="1">
                <a:ln>
                  <a:noFill/>
                </a:ln>
                <a:solidFill>
                  <a:schemeClr val="accent2"/>
                </a:solidFill>
                <a:effectLst/>
                <a:latin typeface="Arial" panose="020B0604020202020204" pitchFamily="34" charset="0"/>
              </a:rPr>
              <a:t>Regression</a:t>
            </a:r>
            <a:endParaRPr kumimoji="0" lang="fr-FR" altLang="fr-FR" sz="2400" b="0" i="0" u="sng" strike="noStrike" cap="none" normalizeH="0" baseline="0" dirty="0">
              <a:ln>
                <a:noFill/>
              </a:ln>
              <a:solidFill>
                <a:schemeClr val="accent2"/>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fr-FR" altLang="fr-FR" sz="2000" b="1" i="0" u="none" strike="noStrike" cap="none" normalizeH="0" baseline="0" dirty="0" err="1">
                <a:ln>
                  <a:noFill/>
                </a:ln>
                <a:solidFill>
                  <a:schemeClr val="tx1"/>
                </a:solidFill>
                <a:effectLst/>
                <a:latin typeface="Arial" panose="020B0604020202020204" pitchFamily="34" charset="0"/>
              </a:rPr>
              <a:t>Fits</a:t>
            </a:r>
            <a:r>
              <a:rPr kumimoji="0" lang="fr-FR" altLang="fr-FR" sz="2000" b="1" i="0" u="none" strike="noStrike" cap="none" normalizeH="0" baseline="0" dirty="0">
                <a:ln>
                  <a:noFill/>
                </a:ln>
                <a:solidFill>
                  <a:schemeClr val="tx1"/>
                </a:solidFill>
                <a:effectLst/>
                <a:latin typeface="Arial" panose="020B0604020202020204" pitchFamily="34" charset="0"/>
              </a:rPr>
              <a:t> a polynomial </a:t>
            </a:r>
            <a:r>
              <a:rPr kumimoji="0" lang="fr-FR" altLang="fr-FR" sz="2000" b="1" i="0" u="none" strike="noStrike" cap="none" normalizeH="0" baseline="0" dirty="0" err="1">
                <a:ln>
                  <a:noFill/>
                </a:ln>
                <a:solidFill>
                  <a:schemeClr val="tx1"/>
                </a:solidFill>
                <a:effectLst/>
                <a:latin typeface="Arial" panose="020B0604020202020204" pitchFamily="34" charset="0"/>
              </a:rPr>
              <a:t>function</a:t>
            </a:r>
            <a:r>
              <a:rPr kumimoji="0" lang="fr-FR" altLang="fr-FR" sz="2000" b="1" i="0" u="none" strike="noStrike" cap="none" normalizeH="0" baseline="0" dirty="0">
                <a:ln>
                  <a:noFill/>
                </a:ln>
                <a:solidFill>
                  <a:schemeClr val="tx1"/>
                </a:solidFill>
                <a:effectLst/>
                <a:latin typeface="Arial" panose="020B0604020202020204" pitchFamily="34" charset="0"/>
              </a:rPr>
              <a:t> to </a:t>
            </a:r>
            <a:r>
              <a:rPr kumimoji="0" lang="fr-FR" altLang="fr-FR" sz="2000" b="1" i="0" u="none" strike="noStrike" cap="none" normalizeH="0" baseline="0" dirty="0" err="1">
                <a:ln>
                  <a:noFill/>
                </a:ln>
                <a:solidFill>
                  <a:schemeClr val="tx1"/>
                </a:solidFill>
                <a:effectLst/>
                <a:latin typeface="Arial" panose="020B0604020202020204" pitchFamily="34" charset="0"/>
              </a:rPr>
              <a:t>approximate</a:t>
            </a:r>
            <a:r>
              <a:rPr kumimoji="0" lang="fr-FR" altLang="fr-FR" sz="2000" b="1" i="0" u="none" strike="noStrike" cap="none" normalizeH="0" baseline="0" dirty="0">
                <a:ln>
                  <a:noFill/>
                </a:ln>
                <a:solidFill>
                  <a:schemeClr val="tx1"/>
                </a:solidFill>
                <a:effectLst/>
                <a:latin typeface="Arial" panose="020B0604020202020204" pitchFamily="34" charset="0"/>
              </a:rPr>
              <a:t> the </a:t>
            </a:r>
            <a:r>
              <a:rPr kumimoji="0" lang="fr-FR" altLang="fr-FR" sz="2000" b="1" i="0" u="none" strike="noStrike" cap="none" normalizeH="0" baseline="0" dirty="0" err="1">
                <a:ln>
                  <a:noFill/>
                </a:ln>
                <a:solidFill>
                  <a:schemeClr val="tx1"/>
                </a:solidFill>
                <a:effectLst/>
                <a:latin typeface="Arial" panose="020B0604020202020204" pitchFamily="34" charset="0"/>
              </a:rPr>
              <a:t>response</a:t>
            </a:r>
            <a:r>
              <a:rPr kumimoji="0" lang="fr-FR" altLang="fr-FR" sz="2000" b="1"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tabLst/>
            </a:pPr>
            <a:r>
              <a:rPr kumimoji="0" lang="fr-FR" altLang="fr-FR" sz="2000" b="0" i="0" u="none" strike="noStrike" cap="none" normalizeH="0" baseline="0" dirty="0" err="1">
                <a:ln>
                  <a:noFill/>
                </a:ln>
                <a:solidFill>
                  <a:schemeClr val="tx1"/>
                </a:solidFill>
                <a:effectLst/>
                <a:latin typeface="Arial" panose="020B0604020202020204" pitchFamily="34" charset="0"/>
              </a:rPr>
              <a:t>Suitable</a:t>
            </a:r>
            <a:r>
              <a:rPr kumimoji="0" lang="fr-FR" altLang="fr-FR" sz="2000" b="0" i="0" u="none" strike="noStrike" cap="none" normalizeH="0" baseline="0" dirty="0">
                <a:ln>
                  <a:noFill/>
                </a:ln>
                <a:solidFill>
                  <a:schemeClr val="tx1"/>
                </a:solidFill>
                <a:effectLst/>
                <a:latin typeface="Arial" panose="020B0604020202020204" pitchFamily="34" charset="0"/>
              </a:rPr>
              <a:t> for simple, </a:t>
            </a:r>
            <a:r>
              <a:rPr kumimoji="0" lang="fr-FR" altLang="fr-FR" sz="2000" b="0" i="0" u="none" strike="noStrike" cap="none" normalizeH="0" baseline="0" dirty="0" err="1">
                <a:ln>
                  <a:noFill/>
                </a:ln>
                <a:solidFill>
                  <a:schemeClr val="tx1"/>
                </a:solidFill>
                <a:effectLst/>
                <a:latin typeface="Arial" panose="020B0604020202020204" pitchFamily="34" charset="0"/>
              </a:rPr>
              <a:t>low-dimensional</a:t>
            </a:r>
            <a:r>
              <a:rPr kumimoji="0" lang="fr-FR" altLang="fr-FR" sz="2000" b="0" i="0" u="none" strike="noStrike" cap="none" normalizeH="0" baseline="0" dirty="0">
                <a:ln>
                  <a:noFill/>
                </a:ln>
                <a:solidFill>
                  <a:schemeClr val="tx1"/>
                </a:solidFill>
                <a:effectLst/>
                <a:latin typeface="Arial" panose="020B0604020202020204" pitchFamily="34" charset="0"/>
              </a:rPr>
              <a:t> </a:t>
            </a:r>
            <a:r>
              <a:rPr kumimoji="0" lang="fr-FR" altLang="fr-FR" sz="2000" b="0" i="0" u="none" strike="noStrike" cap="none" normalizeH="0" baseline="0" dirty="0" err="1">
                <a:ln>
                  <a:noFill/>
                </a:ln>
                <a:solidFill>
                  <a:schemeClr val="tx1"/>
                </a:solidFill>
                <a:effectLst/>
                <a:latin typeface="Arial" panose="020B0604020202020204" pitchFamily="34" charset="0"/>
              </a:rPr>
              <a:t>systems</a:t>
            </a:r>
            <a:r>
              <a:rPr kumimoji="0" lang="fr-FR" altLang="fr-FR" sz="2000" b="0" i="0" u="none" strike="noStrike" cap="none" normalizeH="0" baseline="0" dirty="0">
                <a:ln>
                  <a:noFill/>
                </a:ln>
                <a:solidFill>
                  <a:schemeClr val="tx1"/>
                </a:solidFill>
                <a:effectLst/>
                <a:latin typeface="Arial" panose="020B0604020202020204" pitchFamily="34" charset="0"/>
              </a:rPr>
              <a:t>.</a:t>
            </a:r>
            <a:endParaRPr lang="fr-FR" altLang="fr-FR" sz="2400" dirty="0">
              <a:latin typeface="Arial" panose="020B0604020202020204" pitchFamily="34" charset="0"/>
            </a:endParaRPr>
          </a:p>
        </p:txBody>
      </p:sp>
      <p:sp>
        <p:nvSpPr>
          <p:cNvPr id="7" name="ZoneTexte 6">
            <a:extLst>
              <a:ext uri="{FF2B5EF4-FFF2-40B4-BE49-F238E27FC236}">
                <a16:creationId xmlns:a16="http://schemas.microsoft.com/office/drawing/2014/main" id="{5557CA14-E2E9-49E3-8495-876D970B79D2}"/>
              </a:ext>
            </a:extLst>
          </p:cNvPr>
          <p:cNvSpPr txBox="1"/>
          <p:nvPr/>
        </p:nvSpPr>
        <p:spPr>
          <a:xfrm>
            <a:off x="323850" y="2959641"/>
            <a:ext cx="11753850" cy="1077218"/>
          </a:xfrm>
          <a:prstGeom prst="rect">
            <a:avLst/>
          </a:prstGeom>
          <a:noFill/>
          <a:ln w="38100">
            <a:solidFill>
              <a:schemeClr val="tx1"/>
            </a:solidFill>
          </a:ln>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kumimoji="0" lang="fr-FR" altLang="fr-FR" sz="2400" b="1" i="0" u="sng" strike="noStrike" cap="none" normalizeH="0" baseline="0" dirty="0" err="1">
                <a:ln>
                  <a:noFill/>
                </a:ln>
                <a:solidFill>
                  <a:schemeClr val="accent2"/>
                </a:solidFill>
                <a:effectLst/>
                <a:latin typeface="Arial" panose="020B0604020202020204" pitchFamily="34" charset="0"/>
              </a:rPr>
              <a:t>Gaussian</a:t>
            </a:r>
            <a:r>
              <a:rPr kumimoji="0" lang="fr-FR" altLang="fr-FR" sz="2400" b="1" i="0" u="sng" strike="noStrike" cap="none" normalizeH="0" baseline="0" dirty="0">
                <a:ln>
                  <a:noFill/>
                </a:ln>
                <a:solidFill>
                  <a:schemeClr val="accent2"/>
                </a:solidFill>
                <a:effectLst/>
                <a:latin typeface="Arial" panose="020B0604020202020204" pitchFamily="34" charset="0"/>
              </a:rPr>
              <a:t> Process </a:t>
            </a:r>
            <a:r>
              <a:rPr kumimoji="0" lang="fr-FR" altLang="fr-FR" sz="2400" b="1" i="0" u="sng" strike="noStrike" cap="none" normalizeH="0" baseline="0" dirty="0" err="1">
                <a:ln>
                  <a:noFill/>
                </a:ln>
                <a:solidFill>
                  <a:schemeClr val="accent2"/>
                </a:solidFill>
                <a:effectLst/>
                <a:latin typeface="Arial" panose="020B0604020202020204" pitchFamily="34" charset="0"/>
              </a:rPr>
              <a:t>Regression</a:t>
            </a:r>
            <a:r>
              <a:rPr kumimoji="0" lang="fr-FR" altLang="fr-FR" sz="2400" b="1" i="0" u="sng" strike="noStrike" cap="none" normalizeH="0" baseline="0" dirty="0">
                <a:ln>
                  <a:noFill/>
                </a:ln>
                <a:solidFill>
                  <a:schemeClr val="accent2"/>
                </a:solidFill>
                <a:effectLst/>
                <a:latin typeface="Arial" panose="020B0604020202020204" pitchFamily="34" charset="0"/>
              </a:rPr>
              <a:t> (GPR)</a:t>
            </a:r>
            <a:endParaRPr kumimoji="0" lang="fr-FR" altLang="fr-FR" sz="2400" b="0" i="0" u="sng" strike="noStrike" cap="none" normalizeH="0" baseline="0" dirty="0">
              <a:ln>
                <a:noFill/>
              </a:ln>
              <a:solidFill>
                <a:schemeClr val="accent2"/>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fr-FR" altLang="fr-FR" sz="2000" b="1" i="0" u="none" strike="noStrike" cap="none" normalizeH="0" baseline="0" dirty="0">
                <a:ln>
                  <a:noFill/>
                </a:ln>
                <a:solidFill>
                  <a:schemeClr val="tx1"/>
                </a:solidFill>
                <a:effectLst/>
                <a:latin typeface="Arial" panose="020B0604020202020204" pitchFamily="34" charset="0"/>
              </a:rPr>
              <a:t>Assumes </a:t>
            </a:r>
            <a:r>
              <a:rPr kumimoji="0" lang="fr-FR" altLang="fr-FR" sz="2000" b="1" i="0" u="none" strike="noStrike" cap="none" normalizeH="0" baseline="0" dirty="0" err="1">
                <a:ln>
                  <a:noFill/>
                </a:ln>
                <a:solidFill>
                  <a:schemeClr val="tx1"/>
                </a:solidFill>
                <a:effectLst/>
                <a:latin typeface="Arial" panose="020B0604020202020204" pitchFamily="34" charset="0"/>
              </a:rPr>
              <a:t>that</a:t>
            </a:r>
            <a:r>
              <a:rPr kumimoji="0" lang="fr-FR" altLang="fr-FR" sz="2000" b="1" i="0" u="none" strike="noStrike" cap="none" normalizeH="0" baseline="0" dirty="0">
                <a:ln>
                  <a:noFill/>
                </a:ln>
                <a:solidFill>
                  <a:schemeClr val="tx1"/>
                </a:solidFill>
                <a:effectLst/>
                <a:latin typeface="Arial" panose="020B0604020202020204" pitchFamily="34" charset="0"/>
              </a:rPr>
              <a:t> </a:t>
            </a:r>
            <a:r>
              <a:rPr kumimoji="0" lang="en-US" altLang="fr-FR" sz="2000" b="1" i="0" u="none" strike="noStrike" cap="none" normalizeH="0" baseline="0" dirty="0">
                <a:ln>
                  <a:noFill/>
                </a:ln>
                <a:solidFill>
                  <a:schemeClr val="tx1"/>
                </a:solidFill>
                <a:effectLst/>
                <a:latin typeface="Arial" panose="020B0604020202020204" pitchFamily="34" charset="0"/>
              </a:rPr>
              <a:t>the data is drawn from a multivariate Gaussian distribution.</a:t>
            </a:r>
            <a:endParaRPr kumimoji="0" lang="fr-FR" altLang="fr-FR" sz="2000" b="1" i="0" u="none" strike="noStrike" cap="none" normalizeH="0" baseline="0" dirty="0">
              <a:ln>
                <a:noFill/>
              </a:ln>
              <a:solidFill>
                <a:schemeClr val="tx1"/>
              </a:solidFill>
              <a:effectLst/>
              <a:latin typeface="Arial" panose="020B0604020202020204" pitchFamily="34" charset="0"/>
            </a:endParaRPr>
          </a:p>
          <a:p>
            <a:pPr eaLnBrk="0" fontAlgn="base" hangingPunct="0">
              <a:spcBef>
                <a:spcPct val="0"/>
              </a:spcBef>
              <a:spcAft>
                <a:spcPct val="0"/>
              </a:spcAft>
            </a:pPr>
            <a:r>
              <a:rPr kumimoji="0" lang="fr-FR" altLang="fr-FR" sz="2000" b="0" i="0" u="none" strike="noStrike" cap="none" normalizeH="0" baseline="0" dirty="0">
                <a:ln>
                  <a:noFill/>
                </a:ln>
                <a:solidFill>
                  <a:schemeClr val="tx1"/>
                </a:solidFill>
                <a:effectLst/>
                <a:latin typeface="Arial" panose="020B0604020202020204" pitchFamily="34" charset="0"/>
              </a:rPr>
              <a:t>Ideal for </a:t>
            </a:r>
            <a:r>
              <a:rPr kumimoji="0" lang="fr-FR" altLang="fr-FR" sz="2000" b="0" i="0" u="none" strike="noStrike" cap="none" normalizeH="0" baseline="0" dirty="0" err="1">
                <a:ln>
                  <a:noFill/>
                </a:ln>
                <a:solidFill>
                  <a:schemeClr val="tx1"/>
                </a:solidFill>
                <a:effectLst/>
                <a:latin typeface="Arial" panose="020B0604020202020204" pitchFamily="34" charset="0"/>
              </a:rPr>
              <a:t>small</a:t>
            </a:r>
            <a:r>
              <a:rPr kumimoji="0" lang="fr-FR" altLang="fr-FR" sz="2000" b="0" i="0" u="none" strike="noStrike" cap="none" normalizeH="0" baseline="0" dirty="0">
                <a:ln>
                  <a:noFill/>
                </a:ln>
                <a:solidFill>
                  <a:schemeClr val="tx1"/>
                </a:solidFill>
                <a:effectLst/>
                <a:latin typeface="Arial" panose="020B0604020202020204" pitchFamily="34" charset="0"/>
              </a:rPr>
              <a:t> </a:t>
            </a:r>
            <a:r>
              <a:rPr kumimoji="0" lang="fr-FR" altLang="fr-FR" sz="2000" b="0" i="0" u="none" strike="noStrike" cap="none" normalizeH="0" baseline="0" dirty="0" err="1">
                <a:ln>
                  <a:noFill/>
                </a:ln>
                <a:solidFill>
                  <a:schemeClr val="tx1"/>
                </a:solidFill>
                <a:effectLst/>
                <a:latin typeface="Arial" panose="020B0604020202020204" pitchFamily="34" charset="0"/>
              </a:rPr>
              <a:t>dataset</a:t>
            </a:r>
            <a:r>
              <a:rPr kumimoji="0" lang="fr-FR" altLang="fr-FR" sz="2000" b="0" i="0" u="none" strike="noStrike" cap="none" normalizeH="0" baseline="0" dirty="0">
                <a:ln>
                  <a:noFill/>
                </a:ln>
                <a:solidFill>
                  <a:schemeClr val="tx1"/>
                </a:solidFill>
                <a:effectLst/>
                <a:latin typeface="Arial" panose="020B0604020202020204" pitchFamily="34" charset="0"/>
              </a:rPr>
              <a:t>, </a:t>
            </a:r>
            <a:r>
              <a:rPr kumimoji="0" lang="fr-FR" altLang="fr-FR" sz="2000" b="0" i="0" u="none" strike="noStrike" cap="none" normalizeH="0" baseline="0" dirty="0" err="1">
                <a:ln>
                  <a:noFill/>
                </a:ln>
                <a:solidFill>
                  <a:schemeClr val="tx1"/>
                </a:solidFill>
                <a:effectLst/>
                <a:latin typeface="Arial" panose="020B0604020202020204" pitchFamily="34" charset="0"/>
              </a:rPr>
              <a:t>provides</a:t>
            </a:r>
            <a:r>
              <a:rPr kumimoji="0" lang="fr-FR" altLang="fr-FR" sz="2000" b="0" i="0" u="none" strike="noStrike" cap="none" normalizeH="0" baseline="0" dirty="0">
                <a:ln>
                  <a:noFill/>
                </a:ln>
                <a:solidFill>
                  <a:schemeClr val="tx1"/>
                </a:solidFill>
                <a:effectLst/>
                <a:latin typeface="Arial" panose="020B0604020202020204" pitchFamily="34" charset="0"/>
              </a:rPr>
              <a:t> </a:t>
            </a:r>
            <a:r>
              <a:rPr kumimoji="0" lang="fr-FR" altLang="fr-FR" sz="2000" b="0" i="0" u="none" strike="noStrike" cap="none" normalizeH="0" baseline="0" dirty="0" err="1">
                <a:ln>
                  <a:noFill/>
                </a:ln>
                <a:solidFill>
                  <a:schemeClr val="tx1"/>
                </a:solidFill>
                <a:effectLst/>
                <a:latin typeface="Arial" panose="020B0604020202020204" pitchFamily="34" charset="0"/>
              </a:rPr>
              <a:t>predictions</a:t>
            </a:r>
            <a:r>
              <a:rPr kumimoji="0" lang="fr-FR" altLang="fr-FR" sz="2000" b="0" i="0" u="none" strike="noStrike" cap="none" normalizeH="0" baseline="0" dirty="0">
                <a:ln>
                  <a:noFill/>
                </a:ln>
                <a:solidFill>
                  <a:schemeClr val="tx1"/>
                </a:solidFill>
                <a:effectLst/>
                <a:latin typeface="Arial" panose="020B0604020202020204" pitchFamily="34" charset="0"/>
              </a:rPr>
              <a:t> </a:t>
            </a:r>
            <a:r>
              <a:rPr kumimoji="0" lang="fr-FR" altLang="fr-FR" sz="2000" b="0" i="0" u="none" strike="noStrike" cap="none" normalizeH="0" baseline="0" dirty="0" err="1">
                <a:ln>
                  <a:noFill/>
                </a:ln>
                <a:solidFill>
                  <a:schemeClr val="tx1"/>
                </a:solidFill>
                <a:effectLst/>
                <a:latin typeface="Arial" panose="020B0604020202020204" pitchFamily="34" charset="0"/>
              </a:rPr>
              <a:t>with</a:t>
            </a:r>
            <a:r>
              <a:rPr kumimoji="0" lang="fr-FR" altLang="fr-FR" sz="2000" b="0" i="0" u="none" strike="noStrike" cap="none" normalizeH="0" baseline="0" dirty="0">
                <a:ln>
                  <a:noFill/>
                </a:ln>
                <a:solidFill>
                  <a:schemeClr val="tx1"/>
                </a:solidFill>
                <a:effectLst/>
                <a:latin typeface="Arial" panose="020B0604020202020204" pitchFamily="34" charset="0"/>
              </a:rPr>
              <a:t> </a:t>
            </a:r>
            <a:r>
              <a:rPr kumimoji="0" lang="fr-FR" altLang="fr-FR" sz="2000" b="0" i="0" u="none" strike="noStrike" cap="none" normalizeH="0" baseline="0" dirty="0" err="1">
                <a:ln>
                  <a:noFill/>
                </a:ln>
                <a:solidFill>
                  <a:schemeClr val="tx1"/>
                </a:solidFill>
                <a:effectLst/>
                <a:latin typeface="Arial" panose="020B0604020202020204" pitchFamily="34" charset="0"/>
              </a:rPr>
              <a:t>uncertainty</a:t>
            </a:r>
            <a:r>
              <a:rPr kumimoji="0" lang="fr-FR" altLang="fr-FR" sz="2000" b="0" i="0" u="none" strike="noStrike" cap="none" normalizeH="0" baseline="0" dirty="0">
                <a:ln>
                  <a:noFill/>
                </a:ln>
                <a:solidFill>
                  <a:schemeClr val="tx1"/>
                </a:solidFill>
                <a:effectLst/>
                <a:latin typeface="Arial" panose="020B0604020202020204" pitchFamily="34" charset="0"/>
              </a:rPr>
              <a:t> </a:t>
            </a:r>
            <a:r>
              <a:rPr kumimoji="0" lang="fr-FR" altLang="fr-FR" sz="2000" b="0" i="0" u="none" strike="noStrike" cap="none" normalizeH="0" baseline="0" dirty="0" err="1">
                <a:ln>
                  <a:noFill/>
                </a:ln>
                <a:solidFill>
                  <a:schemeClr val="tx1"/>
                </a:solidFill>
                <a:effectLst/>
                <a:latin typeface="Arial" panose="020B0604020202020204" pitchFamily="34" charset="0"/>
              </a:rPr>
              <a:t>estimates</a:t>
            </a:r>
            <a:r>
              <a:rPr kumimoji="0" lang="fr-FR" altLang="fr-FR" sz="2000" b="0" i="0" u="none" strike="noStrike" cap="none" normalizeH="0" baseline="0" dirty="0">
                <a:ln>
                  <a:noFill/>
                </a:ln>
                <a:solidFill>
                  <a:schemeClr val="tx1"/>
                </a:solidFill>
                <a:effectLst/>
                <a:latin typeface="Arial" panose="020B0604020202020204" pitchFamily="34" charset="0"/>
              </a:rPr>
              <a:t>.</a:t>
            </a:r>
          </a:p>
        </p:txBody>
      </p:sp>
      <p:sp>
        <p:nvSpPr>
          <p:cNvPr id="9" name="ZoneTexte 8">
            <a:extLst>
              <a:ext uri="{FF2B5EF4-FFF2-40B4-BE49-F238E27FC236}">
                <a16:creationId xmlns:a16="http://schemas.microsoft.com/office/drawing/2014/main" id="{AFA1CFF2-517F-4ADF-99C7-F8346BF8B02E}"/>
              </a:ext>
            </a:extLst>
          </p:cNvPr>
          <p:cNvSpPr txBox="1"/>
          <p:nvPr/>
        </p:nvSpPr>
        <p:spPr>
          <a:xfrm>
            <a:off x="323850" y="4479104"/>
            <a:ext cx="11753849" cy="1692771"/>
          </a:xfrm>
          <a:prstGeom prst="rect">
            <a:avLst/>
          </a:prstGeom>
          <a:noFill/>
          <a:ln w="38100">
            <a:solidFill>
              <a:schemeClr val="tx1"/>
            </a:solidFill>
          </a:ln>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kumimoji="0" lang="fr-FR" altLang="fr-FR" sz="2400" b="1" i="0" u="sng" strike="noStrike" cap="none" normalizeH="0" baseline="0" dirty="0" err="1">
                <a:ln>
                  <a:noFill/>
                </a:ln>
                <a:solidFill>
                  <a:schemeClr val="accent2"/>
                </a:solidFill>
                <a:effectLst/>
                <a:latin typeface="Arial" panose="020B0604020202020204" pitchFamily="34" charset="0"/>
              </a:rPr>
              <a:t>Artificial</a:t>
            </a:r>
            <a:r>
              <a:rPr kumimoji="0" lang="fr-FR" altLang="fr-FR" sz="2400" b="1" i="0" u="sng" strike="noStrike" cap="none" normalizeH="0" baseline="0" dirty="0">
                <a:ln>
                  <a:noFill/>
                </a:ln>
                <a:solidFill>
                  <a:schemeClr val="accent2"/>
                </a:solidFill>
                <a:effectLst/>
                <a:latin typeface="Arial" panose="020B0604020202020204" pitchFamily="34" charset="0"/>
              </a:rPr>
              <a:t> Neural Networks (</a:t>
            </a:r>
            <a:r>
              <a:rPr kumimoji="0" lang="fr-FR" altLang="fr-FR" sz="2400" b="1" i="0" u="sng" strike="noStrike" cap="none" normalizeH="0" baseline="0" dirty="0" err="1">
                <a:ln>
                  <a:noFill/>
                </a:ln>
                <a:solidFill>
                  <a:schemeClr val="accent2"/>
                </a:solidFill>
                <a:effectLst/>
                <a:latin typeface="Arial" panose="020B0604020202020204" pitchFamily="34" charset="0"/>
              </a:rPr>
              <a:t>ANNs</a:t>
            </a:r>
            <a:r>
              <a:rPr kumimoji="0" lang="fr-FR" altLang="fr-FR" sz="2400" b="1" i="0" u="sng" strike="noStrike" cap="none" normalizeH="0" baseline="0" dirty="0">
                <a:ln>
                  <a:noFill/>
                </a:ln>
                <a:solidFill>
                  <a:schemeClr val="accent2"/>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tabLst/>
            </a:pPr>
            <a:r>
              <a:rPr lang="en-US" altLang="fr-FR" sz="2000" b="1" dirty="0">
                <a:latin typeface="Arial" panose="020B0604020202020204" pitchFamily="34" charset="0"/>
              </a:rPr>
              <a:t>Consist of interconnected layers of nodes (neurons) that process data by applying weights, biases, and activation functions</a:t>
            </a:r>
            <a:endParaRPr lang="fr-FR" altLang="fr-FR" sz="2000" b="1"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fr-FR" altLang="fr-FR" sz="2000" b="0" i="0" u="none" strike="noStrike" cap="none" normalizeH="0" baseline="0" dirty="0">
                <a:ln>
                  <a:noFill/>
                </a:ln>
                <a:solidFill>
                  <a:schemeClr val="tx1"/>
                </a:solidFill>
                <a:effectLst/>
                <a:latin typeface="Arial" panose="020B0604020202020204" pitchFamily="34" charset="0"/>
              </a:rPr>
              <a:t>Flexible and </a:t>
            </a:r>
            <a:r>
              <a:rPr kumimoji="0" lang="fr-FR" altLang="fr-FR" sz="2000" b="0" i="0" u="none" strike="noStrike" cap="none" normalizeH="0" baseline="0" dirty="0" err="1">
                <a:ln>
                  <a:noFill/>
                </a:ln>
                <a:solidFill>
                  <a:schemeClr val="tx1"/>
                </a:solidFill>
                <a:effectLst/>
                <a:latin typeface="Arial" panose="020B0604020202020204" pitchFamily="34" charset="0"/>
              </a:rPr>
              <a:t>powerful</a:t>
            </a:r>
            <a:r>
              <a:rPr kumimoji="0" lang="fr-FR" altLang="fr-FR" sz="2000" b="0" i="0" u="none" strike="noStrike" cap="none" normalizeH="0" baseline="0" dirty="0">
                <a:ln>
                  <a:noFill/>
                </a:ln>
                <a:solidFill>
                  <a:schemeClr val="tx1"/>
                </a:solidFill>
                <a:effectLst/>
                <a:latin typeface="Arial" panose="020B0604020202020204" pitchFamily="34" charset="0"/>
              </a:rPr>
              <a:t> for </a:t>
            </a:r>
            <a:r>
              <a:rPr kumimoji="0" lang="fr-FR" altLang="fr-FR" sz="2000" b="0" i="0" u="none" strike="noStrike" cap="none" normalizeH="0" baseline="0" dirty="0" err="1">
                <a:ln>
                  <a:noFill/>
                </a:ln>
                <a:solidFill>
                  <a:schemeClr val="tx1"/>
                </a:solidFill>
                <a:effectLst/>
                <a:latin typeface="Arial" panose="020B0604020202020204" pitchFamily="34" charset="0"/>
              </a:rPr>
              <a:t>complex</a:t>
            </a:r>
            <a:r>
              <a:rPr kumimoji="0" lang="fr-FR" altLang="fr-FR" sz="2000" b="0" i="0" u="none" strike="noStrike" cap="none" normalizeH="0" baseline="0" dirty="0">
                <a:ln>
                  <a:noFill/>
                </a:ln>
                <a:solidFill>
                  <a:schemeClr val="tx1"/>
                </a:solidFill>
                <a:effectLst/>
                <a:latin typeface="Arial" panose="020B0604020202020204" pitchFamily="34" charset="0"/>
              </a:rPr>
              <a:t>, </a:t>
            </a:r>
            <a:r>
              <a:rPr kumimoji="0" lang="fr-FR" altLang="fr-FR" sz="2000" b="0" i="0" u="none" strike="noStrike" cap="none" normalizeH="0" baseline="0" dirty="0" err="1">
                <a:ln>
                  <a:noFill/>
                </a:ln>
                <a:solidFill>
                  <a:schemeClr val="tx1"/>
                </a:solidFill>
                <a:effectLst/>
                <a:latin typeface="Arial" panose="020B0604020202020204" pitchFamily="34" charset="0"/>
              </a:rPr>
              <a:t>nonlinear</a:t>
            </a:r>
            <a:r>
              <a:rPr kumimoji="0" lang="fr-FR" altLang="fr-FR" sz="2000" b="0" i="0" u="none" strike="noStrike" cap="none" normalizeH="0" baseline="0" dirty="0">
                <a:ln>
                  <a:noFill/>
                </a:ln>
                <a:solidFill>
                  <a:schemeClr val="tx1"/>
                </a:solidFill>
                <a:effectLst/>
                <a:latin typeface="Arial" panose="020B0604020202020204" pitchFamily="34" charset="0"/>
              </a:rPr>
              <a:t> </a:t>
            </a:r>
            <a:r>
              <a:rPr kumimoji="0" lang="fr-FR" altLang="fr-FR" sz="2000" b="0" i="0" u="none" strike="noStrike" cap="none" normalizeH="0" baseline="0" dirty="0" err="1">
                <a:ln>
                  <a:noFill/>
                </a:ln>
                <a:solidFill>
                  <a:schemeClr val="tx1"/>
                </a:solidFill>
                <a:effectLst/>
                <a:latin typeface="Arial" panose="020B0604020202020204" pitchFamily="34" charset="0"/>
              </a:rPr>
              <a:t>systems</a:t>
            </a:r>
            <a:r>
              <a:rPr kumimoji="0" lang="fr-FR" altLang="fr-FR" sz="20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tabLst/>
            </a:pPr>
            <a:r>
              <a:rPr kumimoji="0" lang="fr-FR" altLang="fr-FR" sz="2000" b="0" i="0" u="none" strike="noStrike" cap="none" normalizeH="0" baseline="0" dirty="0" err="1">
                <a:ln>
                  <a:noFill/>
                </a:ln>
                <a:solidFill>
                  <a:schemeClr val="tx1"/>
                </a:solidFill>
                <a:effectLst/>
                <a:latin typeface="Arial" panose="020B0604020202020204" pitchFamily="34" charset="0"/>
              </a:rPr>
              <a:t>Requires</a:t>
            </a:r>
            <a:r>
              <a:rPr kumimoji="0" lang="fr-FR" altLang="fr-FR" sz="2000" b="0" i="0" u="none" strike="noStrike" cap="none" normalizeH="0" baseline="0" dirty="0">
                <a:ln>
                  <a:noFill/>
                </a:ln>
                <a:solidFill>
                  <a:schemeClr val="tx1"/>
                </a:solidFill>
                <a:effectLst/>
                <a:latin typeface="Arial" panose="020B0604020202020204" pitchFamily="34" charset="0"/>
              </a:rPr>
              <a:t> </a:t>
            </a:r>
            <a:r>
              <a:rPr kumimoji="0" lang="fr-FR" altLang="fr-FR" sz="2000" b="0" i="0" u="none" strike="noStrike" cap="none" normalizeH="0" baseline="0" dirty="0" err="1">
                <a:ln>
                  <a:noFill/>
                </a:ln>
                <a:solidFill>
                  <a:schemeClr val="tx1"/>
                </a:solidFill>
                <a:effectLst/>
                <a:latin typeface="Arial" panose="020B0604020202020204" pitchFamily="34" charset="0"/>
              </a:rPr>
              <a:t>larger</a:t>
            </a:r>
            <a:r>
              <a:rPr kumimoji="0" lang="fr-FR" altLang="fr-FR" sz="2000" b="0" i="0" u="none" strike="noStrike" cap="none" normalizeH="0" baseline="0" dirty="0">
                <a:ln>
                  <a:noFill/>
                </a:ln>
                <a:solidFill>
                  <a:schemeClr val="tx1"/>
                </a:solidFill>
                <a:effectLst/>
                <a:latin typeface="Arial" panose="020B0604020202020204" pitchFamily="34" charset="0"/>
              </a:rPr>
              <a:t> training </a:t>
            </a:r>
            <a:r>
              <a:rPr kumimoji="0" lang="fr-FR" altLang="fr-FR" sz="2000" b="0" i="0" u="none" strike="noStrike" cap="none" normalizeH="0" baseline="0" dirty="0" err="1">
                <a:ln>
                  <a:noFill/>
                </a:ln>
                <a:solidFill>
                  <a:schemeClr val="tx1"/>
                </a:solidFill>
                <a:effectLst/>
                <a:latin typeface="Arial" panose="020B0604020202020204" pitchFamily="34" charset="0"/>
              </a:rPr>
              <a:t>datasets</a:t>
            </a:r>
            <a:r>
              <a:rPr kumimoji="0" lang="fr-FR" altLang="fr-FR" sz="2000" b="0" i="0" u="none" strike="noStrike" cap="none" normalizeH="0" baseline="0" dirty="0">
                <a:ln>
                  <a:noFill/>
                </a:ln>
                <a:solidFill>
                  <a:schemeClr val="tx1"/>
                </a:solidFill>
                <a:effectLst/>
                <a:latin typeface="Arial" panose="020B0604020202020204" pitchFamily="34" charset="0"/>
              </a:rPr>
              <a:t> to </a:t>
            </a:r>
            <a:r>
              <a:rPr kumimoji="0" lang="fr-FR" altLang="fr-FR" sz="2000" b="0" i="0" u="none" strike="noStrike" cap="none" normalizeH="0" baseline="0" dirty="0" err="1">
                <a:ln>
                  <a:noFill/>
                </a:ln>
                <a:solidFill>
                  <a:schemeClr val="tx1"/>
                </a:solidFill>
                <a:effectLst/>
                <a:latin typeface="Arial" panose="020B0604020202020204" pitchFamily="34" charset="0"/>
              </a:rPr>
              <a:t>avoid</a:t>
            </a:r>
            <a:r>
              <a:rPr kumimoji="0" lang="fr-FR" altLang="fr-FR" sz="2000" b="0" i="0" u="none" strike="noStrike" cap="none" normalizeH="0" baseline="0" dirty="0">
                <a:ln>
                  <a:noFill/>
                </a:ln>
                <a:solidFill>
                  <a:schemeClr val="tx1"/>
                </a:solidFill>
                <a:effectLst/>
                <a:latin typeface="Arial" panose="020B0604020202020204" pitchFamily="34" charset="0"/>
              </a:rPr>
              <a:t> </a:t>
            </a:r>
            <a:r>
              <a:rPr kumimoji="0" lang="fr-FR" altLang="fr-FR" sz="2000" b="0" i="0" u="none" strike="noStrike" cap="none" normalizeH="0" baseline="0" dirty="0" err="1">
                <a:ln>
                  <a:noFill/>
                </a:ln>
                <a:effectLst/>
                <a:latin typeface="Arial" panose="020B0604020202020204" pitchFamily="34" charset="0"/>
              </a:rPr>
              <a:t>overfitting</a:t>
            </a:r>
            <a:r>
              <a:rPr kumimoji="0" lang="fr-FR" altLang="fr-FR" sz="2000" b="0" i="0" u="none" strike="noStrike" cap="none" normalizeH="0" baseline="0" dirty="0">
                <a:ln>
                  <a:noFill/>
                </a:ln>
                <a:solidFill>
                  <a:schemeClr val="tx1"/>
                </a:solidFill>
                <a:effectLst/>
                <a:latin typeface="Arial" panose="020B0604020202020204" pitchFamily="34" charset="0"/>
              </a:rPr>
              <a:t>.</a:t>
            </a:r>
          </a:p>
        </p:txBody>
      </p:sp>
    </p:spTree>
    <p:extLst>
      <p:ext uri="{BB962C8B-B14F-4D97-AF65-F5344CB8AC3E}">
        <p14:creationId xmlns:p14="http://schemas.microsoft.com/office/powerpoint/2010/main" val="35705805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2">
            <a:extLst>
              <a:ext uri="{FF2B5EF4-FFF2-40B4-BE49-F238E27FC236}">
                <a16:creationId xmlns:a16="http://schemas.microsoft.com/office/drawing/2014/main" id="{89AA4BA4-7175-4A7B-AA55-A8571ED79372}"/>
              </a:ext>
            </a:extLst>
          </p:cNvPr>
          <p:cNvSpPr txBox="1">
            <a:spLocks/>
          </p:cNvSpPr>
          <p:nvPr/>
        </p:nvSpPr>
        <p:spPr>
          <a:xfrm>
            <a:off x="0" y="565217"/>
            <a:ext cx="12192000" cy="577665"/>
          </a:xfrm>
          <a:prstGeom prst="rect">
            <a:avLst/>
          </a:prstGeom>
        </p:spPr>
        <p:txBody>
          <a:bodyPr tIns="72000" bIns="72000" anchor="ctr">
            <a:noAutofit/>
          </a:bodyPr>
          <a:lstStyle>
            <a:lvl1pPr algn="ctr" defTabSz="1219170" rtl="0" eaLnBrk="1" latinLnBrk="0" hangingPunct="1">
              <a:spcBef>
                <a:spcPct val="0"/>
              </a:spcBef>
              <a:buNone/>
              <a:defRPr sz="5867" kern="1200">
                <a:solidFill>
                  <a:schemeClr val="tx1"/>
                </a:solidFill>
                <a:latin typeface="+mj-lt"/>
                <a:ea typeface="+mj-ea"/>
                <a:cs typeface="+mj-cs"/>
              </a:defRPr>
            </a:lvl1pPr>
          </a:lstStyle>
          <a:p>
            <a:r>
              <a:rPr lang="en-US" sz="3200" b="1" dirty="0">
                <a:solidFill>
                  <a:schemeClr val="bg1"/>
                </a:solidFill>
                <a:latin typeface="Arial" panose="020B0604020202020204" pitchFamily="34" charset="0"/>
                <a:ea typeface="Calibri" panose="020F0502020204030204" pitchFamily="34" charset="0"/>
                <a:cs typeface="Arial" panose="020B0604020202020204" pitchFamily="34" charset="0"/>
              </a:rPr>
              <a:t>[Offline] Common Regression/ML Models for ROM</a:t>
            </a:r>
          </a:p>
        </p:txBody>
      </p:sp>
      <p:sp>
        <p:nvSpPr>
          <p:cNvPr id="2" name="Rectangle 1">
            <a:extLst>
              <a:ext uri="{FF2B5EF4-FFF2-40B4-BE49-F238E27FC236}">
                <a16:creationId xmlns:a16="http://schemas.microsoft.com/office/drawing/2014/main" id="{7967DE69-8E8E-40E9-BE51-6D9B676161F1}"/>
              </a:ext>
            </a:extLst>
          </p:cNvPr>
          <p:cNvSpPr>
            <a:spLocks noChangeArrowheads="1"/>
          </p:cNvSpPr>
          <p:nvPr/>
        </p:nvSpPr>
        <p:spPr bwMode="auto">
          <a:xfrm>
            <a:off x="101600" y="1434616"/>
            <a:ext cx="119888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tabLst/>
            </a:pPr>
            <a:r>
              <a:rPr kumimoji="0" lang="fr-FR" altLang="fr-FR" sz="2800" b="1" i="0" u="sng" strike="noStrike" cap="none" normalizeH="0" baseline="0" dirty="0" err="1">
                <a:ln>
                  <a:noFill/>
                </a:ln>
                <a:solidFill>
                  <a:schemeClr val="accent2"/>
                </a:solidFill>
                <a:effectLst/>
                <a:latin typeface="Arial" panose="020B0604020202020204" pitchFamily="34" charset="0"/>
              </a:rPr>
              <a:t>Artificial</a:t>
            </a:r>
            <a:r>
              <a:rPr kumimoji="0" lang="fr-FR" altLang="fr-FR" sz="2800" b="1" i="0" u="sng" strike="noStrike" cap="none" normalizeH="0" baseline="0" dirty="0">
                <a:ln>
                  <a:noFill/>
                </a:ln>
                <a:solidFill>
                  <a:schemeClr val="accent2"/>
                </a:solidFill>
                <a:effectLst/>
                <a:latin typeface="Arial" panose="020B0604020202020204" pitchFamily="34" charset="0"/>
              </a:rPr>
              <a:t> Neural Networks (</a:t>
            </a:r>
            <a:r>
              <a:rPr kumimoji="0" lang="fr-FR" altLang="fr-FR" sz="2800" b="1" i="0" u="sng" strike="noStrike" cap="none" normalizeH="0" baseline="0" dirty="0" err="1">
                <a:ln>
                  <a:noFill/>
                </a:ln>
                <a:solidFill>
                  <a:schemeClr val="accent2"/>
                </a:solidFill>
                <a:effectLst/>
                <a:latin typeface="Arial" panose="020B0604020202020204" pitchFamily="34" charset="0"/>
              </a:rPr>
              <a:t>ANNs</a:t>
            </a:r>
            <a:r>
              <a:rPr kumimoji="0" lang="fr-FR" altLang="fr-FR" sz="2800" b="1" i="0" u="sng" strike="noStrike" cap="none" normalizeH="0" baseline="0" dirty="0">
                <a:ln>
                  <a:noFill/>
                </a:ln>
                <a:solidFill>
                  <a:schemeClr val="accent2"/>
                </a:solidFill>
                <a:effectLst/>
                <a:latin typeface="Arial" panose="020B0604020202020204" pitchFamily="34" charset="0"/>
              </a:rPr>
              <a:t>)</a:t>
            </a:r>
          </a:p>
        </p:txBody>
      </p:sp>
      <p:pic>
        <p:nvPicPr>
          <p:cNvPr id="4" name="Graphique 3">
            <a:extLst>
              <a:ext uri="{FF2B5EF4-FFF2-40B4-BE49-F238E27FC236}">
                <a16:creationId xmlns:a16="http://schemas.microsoft.com/office/drawing/2014/main" id="{D82C395A-151E-404E-95B7-D4EC2A2EABD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29193" y="2181665"/>
            <a:ext cx="6190001" cy="2813637"/>
          </a:xfrm>
          <a:prstGeom prst="rect">
            <a:avLst/>
          </a:prstGeom>
        </p:spPr>
      </p:pic>
      <p:grpSp>
        <p:nvGrpSpPr>
          <p:cNvPr id="9" name="Groupe 8">
            <a:extLst>
              <a:ext uri="{FF2B5EF4-FFF2-40B4-BE49-F238E27FC236}">
                <a16:creationId xmlns:a16="http://schemas.microsoft.com/office/drawing/2014/main" id="{EED2F2E0-CF78-4400-B82C-6CCE76804F91}"/>
              </a:ext>
            </a:extLst>
          </p:cNvPr>
          <p:cNvGrpSpPr/>
          <p:nvPr/>
        </p:nvGrpSpPr>
        <p:grpSpPr>
          <a:xfrm>
            <a:off x="6771707" y="2472154"/>
            <a:ext cx="5419725" cy="1835754"/>
            <a:chOff x="6771707" y="2472154"/>
            <a:chExt cx="5419725" cy="1835754"/>
          </a:xfrm>
        </p:grpSpPr>
        <mc:AlternateContent xmlns:mc="http://schemas.openxmlformats.org/markup-compatibility/2006" xmlns:a14="http://schemas.microsoft.com/office/drawing/2010/main">
          <mc:Choice Requires="a14">
            <p:sp>
              <p:nvSpPr>
                <p:cNvPr id="5" name="ZoneTexte 4">
                  <a:extLst>
                    <a:ext uri="{FF2B5EF4-FFF2-40B4-BE49-F238E27FC236}">
                      <a16:creationId xmlns:a16="http://schemas.microsoft.com/office/drawing/2014/main" id="{566B043A-B70D-4F7A-BCF1-A4C631828ED0}"/>
                    </a:ext>
                  </a:extLst>
                </p:cNvPr>
                <p:cNvSpPr txBox="1"/>
                <p:nvPr/>
              </p:nvSpPr>
              <p:spPr>
                <a:xfrm>
                  <a:off x="7277099" y="2472154"/>
                  <a:ext cx="4460308"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fr-FR" sz="2400" b="0" i="1" smtClean="0">
                                <a:solidFill>
                                  <a:srgbClr val="0070C0"/>
                                </a:solidFill>
                                <a:latin typeface="Cambria Math" panose="02040503050406030204" pitchFamily="18" charset="0"/>
                              </a:rPr>
                            </m:ctrlPr>
                          </m:sSubPr>
                          <m:e>
                            <m:r>
                              <a:rPr lang="fr-FR" sz="2400" b="0" i="1" smtClean="0">
                                <a:solidFill>
                                  <a:srgbClr val="0070C0"/>
                                </a:solidFill>
                                <a:latin typeface="Cambria Math" panose="02040503050406030204" pitchFamily="18" charset="0"/>
                              </a:rPr>
                              <m:t>h</m:t>
                            </m:r>
                          </m:e>
                          <m:sub>
                            <m:r>
                              <a:rPr lang="fr-FR" sz="2400" b="0" i="1" smtClean="0">
                                <a:solidFill>
                                  <a:srgbClr val="0070C0"/>
                                </a:solidFill>
                                <a:latin typeface="Cambria Math" panose="02040503050406030204" pitchFamily="18" charset="0"/>
                              </a:rPr>
                              <m:t>1</m:t>
                            </m:r>
                          </m:sub>
                        </m:sSub>
                        <m:r>
                          <a:rPr lang="fr-FR" sz="2400" b="0" i="1" smtClean="0">
                            <a:latin typeface="Cambria Math" panose="02040503050406030204" pitchFamily="18" charset="0"/>
                          </a:rPr>
                          <m:t>=</m:t>
                        </m:r>
                        <m:r>
                          <a:rPr lang="fr-FR" sz="2400" b="0" i="1" smtClean="0">
                            <a:latin typeface="Cambria Math" panose="02040503050406030204" pitchFamily="18" charset="0"/>
                          </a:rPr>
                          <m:t>𝑓</m:t>
                        </m:r>
                        <m:d>
                          <m:dPr>
                            <m:ctrlPr>
                              <a:rPr lang="fr-FR" sz="2400" b="0" i="1" smtClean="0">
                                <a:latin typeface="Cambria Math" panose="02040503050406030204" pitchFamily="18" charset="0"/>
                              </a:rPr>
                            </m:ctrlPr>
                          </m:dPr>
                          <m:e>
                            <m:sSub>
                              <m:sSubPr>
                                <m:ctrlPr>
                                  <a:rPr lang="fr-FR" sz="2400" b="0" i="1" smtClean="0">
                                    <a:latin typeface="Cambria Math" panose="02040503050406030204" pitchFamily="18" charset="0"/>
                                  </a:rPr>
                                </m:ctrlPr>
                              </m:sSubPr>
                              <m:e>
                                <m:r>
                                  <a:rPr lang="fr-FR" sz="2400" b="0" i="1" smtClean="0">
                                    <a:latin typeface="Cambria Math" panose="02040503050406030204" pitchFamily="18" charset="0"/>
                                  </a:rPr>
                                  <m:t>𝑤</m:t>
                                </m:r>
                              </m:e>
                              <m:sub>
                                <m:r>
                                  <a:rPr lang="fr-FR" sz="2400" b="0" i="1" smtClean="0">
                                    <a:latin typeface="Cambria Math" panose="02040503050406030204" pitchFamily="18" charset="0"/>
                                  </a:rPr>
                                  <m:t>1</m:t>
                                </m:r>
                              </m:sub>
                            </m:sSub>
                            <m:sSub>
                              <m:sSubPr>
                                <m:ctrlPr>
                                  <a:rPr lang="fr-FR" sz="2400" b="0" i="1" smtClean="0">
                                    <a:latin typeface="Cambria Math" panose="02040503050406030204" pitchFamily="18" charset="0"/>
                                  </a:rPr>
                                </m:ctrlPr>
                              </m:sSubPr>
                              <m:e>
                                <m:r>
                                  <a:rPr lang="fr-FR" sz="2400" b="0" i="1" smtClean="0">
                                    <a:latin typeface="Cambria Math" panose="02040503050406030204" pitchFamily="18" charset="0"/>
                                  </a:rPr>
                                  <m:t>𝑥</m:t>
                                </m:r>
                              </m:e>
                              <m:sub>
                                <m:r>
                                  <a:rPr lang="fr-FR" sz="2400" b="0" i="1" smtClean="0">
                                    <a:latin typeface="Cambria Math" panose="02040503050406030204" pitchFamily="18" charset="0"/>
                                  </a:rPr>
                                  <m:t>1</m:t>
                                </m:r>
                              </m:sub>
                            </m:sSub>
                            <m:r>
                              <a:rPr lang="fr-FR" sz="2400" b="0" i="1" smtClean="0">
                                <a:latin typeface="Cambria Math" panose="02040503050406030204" pitchFamily="18" charset="0"/>
                              </a:rPr>
                              <m:t>+</m:t>
                            </m:r>
                            <m:sSub>
                              <m:sSubPr>
                                <m:ctrlPr>
                                  <a:rPr lang="fr-FR" sz="2400" b="0" i="1" smtClean="0">
                                    <a:latin typeface="Cambria Math" panose="02040503050406030204" pitchFamily="18" charset="0"/>
                                  </a:rPr>
                                </m:ctrlPr>
                              </m:sSubPr>
                              <m:e>
                                <m:r>
                                  <a:rPr lang="fr-FR" sz="2400" b="0" i="1" smtClean="0">
                                    <a:latin typeface="Cambria Math" panose="02040503050406030204" pitchFamily="18" charset="0"/>
                                  </a:rPr>
                                  <m:t>𝑤</m:t>
                                </m:r>
                              </m:e>
                              <m:sub>
                                <m:r>
                                  <a:rPr lang="fr-FR" sz="2400" b="0" i="1" smtClean="0">
                                    <a:latin typeface="Cambria Math" panose="02040503050406030204" pitchFamily="18" charset="0"/>
                                  </a:rPr>
                                  <m:t>2</m:t>
                                </m:r>
                              </m:sub>
                            </m:sSub>
                            <m:sSub>
                              <m:sSubPr>
                                <m:ctrlPr>
                                  <a:rPr lang="fr-FR" sz="2400" i="1">
                                    <a:latin typeface="Cambria Math" panose="02040503050406030204" pitchFamily="18" charset="0"/>
                                  </a:rPr>
                                </m:ctrlPr>
                              </m:sSubPr>
                              <m:e>
                                <m:r>
                                  <a:rPr lang="fr-FR" sz="2400" i="1">
                                    <a:latin typeface="Cambria Math" panose="02040503050406030204" pitchFamily="18" charset="0"/>
                                  </a:rPr>
                                  <m:t>𝑥</m:t>
                                </m:r>
                              </m:e>
                              <m:sub>
                                <m:r>
                                  <a:rPr lang="fr-FR" sz="2400" i="1">
                                    <a:latin typeface="Cambria Math" panose="02040503050406030204" pitchFamily="18" charset="0"/>
                                  </a:rPr>
                                  <m:t>2</m:t>
                                </m:r>
                              </m:sub>
                            </m:sSub>
                            <m:r>
                              <a:rPr lang="fr-FR" sz="2400" i="1">
                                <a:latin typeface="Cambria Math" panose="02040503050406030204" pitchFamily="18" charset="0"/>
                              </a:rPr>
                              <m:t>+</m:t>
                            </m:r>
                            <m:sSub>
                              <m:sSubPr>
                                <m:ctrlPr>
                                  <a:rPr lang="fr-FR" sz="2400" i="1">
                                    <a:solidFill>
                                      <a:srgbClr val="00B050"/>
                                    </a:solidFill>
                                    <a:latin typeface="Cambria Math" panose="02040503050406030204" pitchFamily="18" charset="0"/>
                                  </a:rPr>
                                </m:ctrlPr>
                              </m:sSubPr>
                              <m:e>
                                <m:r>
                                  <a:rPr lang="fr-FR" sz="2400" i="1">
                                    <a:solidFill>
                                      <a:srgbClr val="00B050"/>
                                    </a:solidFill>
                                    <a:latin typeface="Cambria Math" panose="02040503050406030204" pitchFamily="18" charset="0"/>
                                  </a:rPr>
                                  <m:t>𝑏</m:t>
                                </m:r>
                              </m:e>
                              <m:sub>
                                <m:r>
                                  <a:rPr lang="fr-FR" sz="2400" i="1">
                                    <a:solidFill>
                                      <a:srgbClr val="00B050"/>
                                    </a:solidFill>
                                    <a:latin typeface="Cambria Math" panose="02040503050406030204" pitchFamily="18" charset="0"/>
                                  </a:rPr>
                                  <m:t>1</m:t>
                                </m:r>
                              </m:sub>
                            </m:sSub>
                          </m:e>
                        </m:d>
                      </m:oMath>
                    </m:oMathPara>
                  </a14:m>
                  <a:endParaRPr lang="fr-FR" sz="2400" dirty="0"/>
                </a:p>
              </p:txBody>
            </p:sp>
          </mc:Choice>
          <mc:Fallback xmlns="">
            <p:sp>
              <p:nvSpPr>
                <p:cNvPr id="5" name="ZoneTexte 4">
                  <a:extLst>
                    <a:ext uri="{FF2B5EF4-FFF2-40B4-BE49-F238E27FC236}">
                      <a16:creationId xmlns:a16="http://schemas.microsoft.com/office/drawing/2014/main" id="{566B043A-B70D-4F7A-BCF1-A4C631828ED0}"/>
                    </a:ext>
                  </a:extLst>
                </p:cNvPr>
                <p:cNvSpPr txBox="1">
                  <a:spLocks noRot="1" noChangeAspect="1" noMove="1" noResize="1" noEditPoints="1" noAdjustHandles="1" noChangeArrowheads="1" noChangeShapeType="1" noTextEdit="1"/>
                </p:cNvSpPr>
                <p:nvPr/>
              </p:nvSpPr>
              <p:spPr>
                <a:xfrm>
                  <a:off x="7277099" y="2472154"/>
                  <a:ext cx="4460308" cy="461665"/>
                </a:xfrm>
                <a:prstGeom prst="rect">
                  <a:avLst/>
                </a:prstGeom>
                <a:blipFill>
                  <a:blip r:embed="rId4"/>
                  <a:stretch>
                    <a:fillRect b="-18667"/>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8" name="ZoneTexte 7">
                  <a:extLst>
                    <a:ext uri="{FF2B5EF4-FFF2-40B4-BE49-F238E27FC236}">
                      <a16:creationId xmlns:a16="http://schemas.microsoft.com/office/drawing/2014/main" id="{DBD0D223-B2AD-4ADB-9396-D613F5A0E534}"/>
                    </a:ext>
                  </a:extLst>
                </p:cNvPr>
                <p:cNvSpPr txBox="1"/>
                <p:nvPr/>
              </p:nvSpPr>
              <p:spPr>
                <a:xfrm>
                  <a:off x="6771707" y="3107579"/>
                  <a:ext cx="5419725" cy="1200329"/>
                </a:xfrm>
                <a:prstGeom prst="rect">
                  <a:avLst/>
                </a:prstGeom>
                <a:noFill/>
              </p:spPr>
              <p:txBody>
                <a:bodyPr wrap="square">
                  <a:spAutoFit/>
                </a:bodyPr>
                <a:lstStyle/>
                <a:p>
                  <a:pPr marL="342900" indent="-342900">
                    <a:buFont typeface="+mj-lt"/>
                    <a:buAutoNum type="arabicPeriod"/>
                  </a:pPr>
                  <a:r>
                    <a:rPr lang="en-US" b="0" i="0" dirty="0">
                      <a:solidFill>
                        <a:srgbClr val="222222"/>
                      </a:solidFill>
                      <a:effectLst/>
                      <a:latin typeface="-apple-system"/>
                    </a:rPr>
                    <a:t>Each input </a:t>
                  </a:r>
                  <a14:m>
                    <m:oMath xmlns:m="http://schemas.openxmlformats.org/officeDocument/2006/math">
                      <m:r>
                        <a:rPr lang="fr-FR" i="1">
                          <a:latin typeface="Cambria Math" panose="02040503050406030204" pitchFamily="18" charset="0"/>
                        </a:rPr>
                        <m:t>𝑥</m:t>
                      </m:r>
                    </m:oMath>
                  </a14:m>
                  <a:r>
                    <a:rPr lang="en-US" b="0" i="0" dirty="0">
                      <a:solidFill>
                        <a:srgbClr val="222222"/>
                      </a:solidFill>
                      <a:effectLst/>
                      <a:latin typeface="-apple-system"/>
                    </a:rPr>
                    <a:t> is multiplied by a </a:t>
                  </a:r>
                  <a:r>
                    <a:rPr lang="en-US" b="1" i="0" dirty="0">
                      <a:solidFill>
                        <a:srgbClr val="222222"/>
                      </a:solidFill>
                      <a:effectLst/>
                      <a:latin typeface="-apple-system"/>
                    </a:rPr>
                    <a:t>weight</a:t>
                  </a:r>
                  <a:r>
                    <a:rPr lang="en-US" b="0" i="0" dirty="0">
                      <a:solidFill>
                        <a:srgbClr val="222222"/>
                      </a:solidFill>
                      <a:effectLst/>
                      <a:latin typeface="-apple-system"/>
                    </a:rPr>
                    <a:t> </a:t>
                  </a:r>
                  <a14:m>
                    <m:oMath xmlns:m="http://schemas.openxmlformats.org/officeDocument/2006/math">
                      <m:r>
                        <a:rPr lang="fr-FR" b="0" i="1" smtClean="0">
                          <a:latin typeface="Cambria Math" panose="02040503050406030204" pitchFamily="18" charset="0"/>
                        </a:rPr>
                        <m:t>𝑤</m:t>
                      </m:r>
                    </m:oMath>
                  </a14:m>
                  <a:r>
                    <a:rPr lang="en-US" b="0" i="0" dirty="0">
                      <a:solidFill>
                        <a:srgbClr val="222222"/>
                      </a:solidFill>
                      <a:effectLst/>
                      <a:latin typeface="-apple-system"/>
                    </a:rPr>
                    <a:t>.</a:t>
                  </a:r>
                </a:p>
                <a:p>
                  <a:pPr marL="342900" indent="-342900">
                    <a:buFont typeface="+mj-lt"/>
                    <a:buAutoNum type="arabicPeriod"/>
                  </a:pPr>
                  <a:r>
                    <a:rPr lang="en-US" b="0" i="0" dirty="0">
                      <a:solidFill>
                        <a:srgbClr val="222222"/>
                      </a:solidFill>
                      <a:effectLst/>
                      <a:latin typeface="-apple-system"/>
                    </a:rPr>
                    <a:t>All the weighted inputs are added together with a </a:t>
                  </a:r>
                  <a:r>
                    <a:rPr lang="en-US" b="1" i="0" dirty="0">
                      <a:solidFill>
                        <a:srgbClr val="222222"/>
                      </a:solidFill>
                      <a:effectLst/>
                      <a:latin typeface="-apple-system"/>
                    </a:rPr>
                    <a:t>bias</a:t>
                  </a:r>
                  <a:r>
                    <a:rPr lang="fr-FR" b="0" dirty="0">
                      <a:solidFill>
                        <a:srgbClr val="00B050"/>
                      </a:solidFill>
                    </a:rPr>
                    <a:t> </a:t>
                  </a:r>
                  <a14:m>
                    <m:oMath xmlns:m="http://schemas.openxmlformats.org/officeDocument/2006/math">
                      <m:r>
                        <a:rPr lang="fr-FR" b="0" i="1" smtClean="0">
                          <a:solidFill>
                            <a:srgbClr val="00B050"/>
                          </a:solidFill>
                          <a:latin typeface="Cambria Math" panose="02040503050406030204" pitchFamily="18" charset="0"/>
                        </a:rPr>
                        <m:t>𝑏</m:t>
                      </m:r>
                    </m:oMath>
                  </a14:m>
                  <a:r>
                    <a:rPr lang="fr-FR" b="0" dirty="0"/>
                    <a:t>.</a:t>
                  </a:r>
                </a:p>
                <a:p>
                  <a:pPr marL="342900" indent="-342900">
                    <a:buFont typeface="+mj-lt"/>
                    <a:buAutoNum type="arabicPeriod"/>
                  </a:pPr>
                  <a:r>
                    <a:rPr lang="en-US" b="0" i="0" dirty="0">
                      <a:solidFill>
                        <a:srgbClr val="222222"/>
                      </a:solidFill>
                      <a:effectLst/>
                      <a:latin typeface="-apple-system"/>
                    </a:rPr>
                    <a:t>The sum is passed through an </a:t>
                  </a:r>
                  <a:r>
                    <a:rPr lang="en-US" b="1" i="0" dirty="0">
                      <a:solidFill>
                        <a:srgbClr val="222222"/>
                      </a:solidFill>
                      <a:effectLst/>
                      <a:latin typeface="-apple-system"/>
                    </a:rPr>
                    <a:t>activation function </a:t>
                  </a:r>
                  <a14:m>
                    <m:oMath xmlns:m="http://schemas.openxmlformats.org/officeDocument/2006/math">
                      <m:r>
                        <a:rPr lang="fr-FR" b="0" i="1" smtClean="0">
                          <a:latin typeface="Cambria Math" panose="02040503050406030204" pitchFamily="18" charset="0"/>
                        </a:rPr>
                        <m:t>𝑓</m:t>
                      </m:r>
                      <m:r>
                        <a:rPr lang="fr-FR" b="0" i="1" smtClean="0">
                          <a:latin typeface="Cambria Math" panose="02040503050406030204" pitchFamily="18" charset="0"/>
                        </a:rPr>
                        <m:t>.</m:t>
                      </m:r>
                    </m:oMath>
                  </a14:m>
                  <a:endParaRPr lang="fr-FR" dirty="0"/>
                </a:p>
              </p:txBody>
            </p:sp>
          </mc:Choice>
          <mc:Fallback xmlns="">
            <p:sp>
              <p:nvSpPr>
                <p:cNvPr id="8" name="ZoneTexte 7">
                  <a:extLst>
                    <a:ext uri="{FF2B5EF4-FFF2-40B4-BE49-F238E27FC236}">
                      <a16:creationId xmlns:a16="http://schemas.microsoft.com/office/drawing/2014/main" id="{DBD0D223-B2AD-4ADB-9396-D613F5A0E534}"/>
                    </a:ext>
                  </a:extLst>
                </p:cNvPr>
                <p:cNvSpPr txBox="1">
                  <a:spLocks noRot="1" noChangeAspect="1" noMove="1" noResize="1" noEditPoints="1" noAdjustHandles="1" noChangeArrowheads="1" noChangeShapeType="1" noTextEdit="1"/>
                </p:cNvSpPr>
                <p:nvPr/>
              </p:nvSpPr>
              <p:spPr>
                <a:xfrm>
                  <a:off x="6771707" y="3107579"/>
                  <a:ext cx="5419725" cy="1200329"/>
                </a:xfrm>
                <a:prstGeom prst="rect">
                  <a:avLst/>
                </a:prstGeom>
                <a:blipFill>
                  <a:blip r:embed="rId5"/>
                  <a:stretch>
                    <a:fillRect l="-1012" t="-3046" b="-7107"/>
                  </a:stretch>
                </a:blipFill>
              </p:spPr>
              <p:txBody>
                <a:bodyPr/>
                <a:lstStyle/>
                <a:p>
                  <a:r>
                    <a:rPr lang="fr-FR">
                      <a:noFill/>
                    </a:rPr>
                    <a:t> </a:t>
                  </a:r>
                </a:p>
              </p:txBody>
            </p:sp>
          </mc:Fallback>
        </mc:AlternateContent>
      </p:grpSp>
      <p:grpSp>
        <p:nvGrpSpPr>
          <p:cNvPr id="7" name="Groupe 6">
            <a:extLst>
              <a:ext uri="{FF2B5EF4-FFF2-40B4-BE49-F238E27FC236}">
                <a16:creationId xmlns:a16="http://schemas.microsoft.com/office/drawing/2014/main" id="{6ACD7497-1F57-4215-ABA6-F5460BB9C26A}"/>
              </a:ext>
            </a:extLst>
          </p:cNvPr>
          <p:cNvGrpSpPr/>
          <p:nvPr/>
        </p:nvGrpSpPr>
        <p:grpSpPr>
          <a:xfrm>
            <a:off x="507806" y="4399117"/>
            <a:ext cx="10447469" cy="1966345"/>
            <a:chOff x="507806" y="4399117"/>
            <a:chExt cx="10447469" cy="1966345"/>
          </a:xfrm>
        </p:grpSpPr>
        <p:sp>
          <p:nvSpPr>
            <p:cNvPr id="10" name="ZoneTexte 9">
              <a:extLst>
                <a:ext uri="{FF2B5EF4-FFF2-40B4-BE49-F238E27FC236}">
                  <a16:creationId xmlns:a16="http://schemas.microsoft.com/office/drawing/2014/main" id="{0B19B529-9447-4B51-BC4E-BD0E834B7FF4}"/>
                </a:ext>
              </a:extLst>
            </p:cNvPr>
            <p:cNvSpPr txBox="1"/>
            <p:nvPr/>
          </p:nvSpPr>
          <p:spPr>
            <a:xfrm>
              <a:off x="507806" y="5252498"/>
              <a:ext cx="6111387" cy="923330"/>
            </a:xfrm>
            <a:prstGeom prst="rect">
              <a:avLst/>
            </a:prstGeom>
            <a:noFill/>
          </p:spPr>
          <p:txBody>
            <a:bodyPr wrap="square">
              <a:spAutoFit/>
            </a:bodyPr>
            <a:lstStyle/>
            <a:p>
              <a:pPr algn="just"/>
              <a:r>
                <a:rPr lang="en-US" b="0" i="0" dirty="0">
                  <a:solidFill>
                    <a:srgbClr val="222222"/>
                  </a:solidFill>
                  <a:effectLst/>
                  <a:latin typeface="+mj-lt"/>
                </a:rPr>
                <a:t>The </a:t>
              </a:r>
              <a:r>
                <a:rPr lang="en-US" b="1" i="0" dirty="0">
                  <a:solidFill>
                    <a:srgbClr val="222222"/>
                  </a:solidFill>
                  <a:effectLst/>
                  <a:latin typeface="+mj-lt"/>
                </a:rPr>
                <a:t>activation function </a:t>
              </a:r>
              <a:r>
                <a:rPr lang="en-US" b="0" i="0" dirty="0">
                  <a:solidFill>
                    <a:srgbClr val="222222"/>
                  </a:solidFill>
                  <a:effectLst/>
                  <a:latin typeface="+mj-lt"/>
                </a:rPr>
                <a:t>is used to turn an unbounded input into an output that has a predictable form. </a:t>
              </a:r>
            </a:p>
            <a:p>
              <a:pPr algn="just"/>
              <a:r>
                <a:rPr lang="en-US" b="0" i="0" dirty="0">
                  <a:solidFill>
                    <a:srgbClr val="222222"/>
                  </a:solidFill>
                  <a:effectLst/>
                  <a:latin typeface="+mj-lt"/>
                </a:rPr>
                <a:t>A commonly used activation function is the </a:t>
              </a:r>
              <a:r>
                <a:rPr lang="en-US" b="1" i="0" dirty="0">
                  <a:effectLst/>
                  <a:latin typeface="+mj-lt"/>
                </a:rPr>
                <a:t>sigmoid</a:t>
              </a:r>
              <a:r>
                <a:rPr lang="en-US" b="0" i="0" dirty="0">
                  <a:solidFill>
                    <a:srgbClr val="222222"/>
                  </a:solidFill>
                  <a:effectLst/>
                  <a:latin typeface="+mj-lt"/>
                </a:rPr>
                <a:t> function:</a:t>
              </a:r>
              <a:endParaRPr lang="fr-FR" dirty="0">
                <a:latin typeface="+mj-lt"/>
              </a:endParaRPr>
            </a:p>
          </p:txBody>
        </p:sp>
        <p:pic>
          <p:nvPicPr>
            <p:cNvPr id="11" name="Image 10">
              <a:extLst>
                <a:ext uri="{FF2B5EF4-FFF2-40B4-BE49-F238E27FC236}">
                  <a16:creationId xmlns:a16="http://schemas.microsoft.com/office/drawing/2014/main" id="{016F8A1A-94AA-4A96-85B6-43DDC87600A6}"/>
                </a:ext>
              </a:extLst>
            </p:cNvPr>
            <p:cNvPicPr>
              <a:picLocks noChangeAspect="1"/>
            </p:cNvPicPr>
            <p:nvPr/>
          </p:nvPicPr>
          <p:blipFill>
            <a:blip r:embed="rId6"/>
            <a:stretch>
              <a:fillRect/>
            </a:stretch>
          </p:blipFill>
          <p:spPr>
            <a:xfrm>
              <a:off x="8007862" y="4399117"/>
              <a:ext cx="2947413" cy="1966345"/>
            </a:xfrm>
            <a:prstGeom prst="rect">
              <a:avLst/>
            </a:prstGeom>
          </p:spPr>
        </p:pic>
      </p:grpSp>
      <p:sp>
        <p:nvSpPr>
          <p:cNvPr id="3" name="Rectangle 2">
            <a:extLst>
              <a:ext uri="{FF2B5EF4-FFF2-40B4-BE49-F238E27FC236}">
                <a16:creationId xmlns:a16="http://schemas.microsoft.com/office/drawing/2014/main" id="{8992B309-7C89-4289-A737-A01E29223EE2}"/>
              </a:ext>
            </a:extLst>
          </p:cNvPr>
          <p:cNvSpPr/>
          <p:nvPr/>
        </p:nvSpPr>
        <p:spPr>
          <a:xfrm>
            <a:off x="429193" y="2181664"/>
            <a:ext cx="6190000" cy="2813637"/>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Rectangle 5">
            <a:extLst>
              <a:ext uri="{FF2B5EF4-FFF2-40B4-BE49-F238E27FC236}">
                <a16:creationId xmlns:a16="http://schemas.microsoft.com/office/drawing/2014/main" id="{96E49253-BC68-41E8-AD0E-038DF03D4821}"/>
              </a:ext>
            </a:extLst>
          </p:cNvPr>
          <p:cNvSpPr/>
          <p:nvPr/>
        </p:nvSpPr>
        <p:spPr>
          <a:xfrm>
            <a:off x="507806" y="3002425"/>
            <a:ext cx="914594" cy="43572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400" b="1" dirty="0" err="1">
                <a:solidFill>
                  <a:schemeClr val="accent2"/>
                </a:solidFill>
              </a:rPr>
              <a:t>Parameter</a:t>
            </a:r>
            <a:r>
              <a:rPr lang="fr-FR" sz="1400" b="1" dirty="0">
                <a:solidFill>
                  <a:schemeClr val="accent2"/>
                </a:solidFill>
              </a:rPr>
              <a:t> 1</a:t>
            </a:r>
          </a:p>
        </p:txBody>
      </p:sp>
      <p:sp>
        <p:nvSpPr>
          <p:cNvPr id="12" name="Rectangle 11">
            <a:extLst>
              <a:ext uri="{FF2B5EF4-FFF2-40B4-BE49-F238E27FC236}">
                <a16:creationId xmlns:a16="http://schemas.microsoft.com/office/drawing/2014/main" id="{3C99B46F-CDC7-4010-A747-04DEBD090E47}"/>
              </a:ext>
            </a:extLst>
          </p:cNvPr>
          <p:cNvSpPr/>
          <p:nvPr/>
        </p:nvSpPr>
        <p:spPr>
          <a:xfrm>
            <a:off x="507806" y="4149040"/>
            <a:ext cx="914594" cy="43572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400" b="1" dirty="0" err="1">
                <a:solidFill>
                  <a:schemeClr val="accent2"/>
                </a:solidFill>
              </a:rPr>
              <a:t>Parameter</a:t>
            </a:r>
            <a:r>
              <a:rPr lang="fr-FR" sz="1400" b="1" dirty="0">
                <a:solidFill>
                  <a:schemeClr val="accent2"/>
                </a:solidFill>
              </a:rPr>
              <a:t> 2</a:t>
            </a:r>
          </a:p>
        </p:txBody>
      </p:sp>
      <p:sp>
        <p:nvSpPr>
          <p:cNvPr id="13" name="Rectangle 12">
            <a:extLst>
              <a:ext uri="{FF2B5EF4-FFF2-40B4-BE49-F238E27FC236}">
                <a16:creationId xmlns:a16="http://schemas.microsoft.com/office/drawing/2014/main" id="{7A3EC88A-8F92-4057-B9B5-E4705AC669A0}"/>
              </a:ext>
            </a:extLst>
          </p:cNvPr>
          <p:cNvSpPr/>
          <p:nvPr/>
        </p:nvSpPr>
        <p:spPr>
          <a:xfrm>
            <a:off x="5256925" y="4181257"/>
            <a:ext cx="914594" cy="43572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400" b="1" dirty="0">
                <a:solidFill>
                  <a:schemeClr val="accent2"/>
                </a:solidFill>
              </a:rPr>
              <a:t>Snapshot</a:t>
            </a:r>
          </a:p>
        </p:txBody>
      </p:sp>
      <mc:AlternateContent xmlns:mc="http://schemas.openxmlformats.org/markup-compatibility/2006" xmlns:a14="http://schemas.microsoft.com/office/drawing/2010/main">
        <mc:Choice Requires="a14">
          <p:sp>
            <p:nvSpPr>
              <p:cNvPr id="18" name="ZoneTexte 17">
                <a:extLst>
                  <a:ext uri="{FF2B5EF4-FFF2-40B4-BE49-F238E27FC236}">
                    <a16:creationId xmlns:a16="http://schemas.microsoft.com/office/drawing/2014/main" id="{01E03046-C47C-4771-92EF-114F63425A41}"/>
                  </a:ext>
                </a:extLst>
              </p:cNvPr>
              <p:cNvSpPr txBox="1"/>
              <p:nvPr/>
            </p:nvSpPr>
            <p:spPr>
              <a:xfrm>
                <a:off x="-2086950" y="3253480"/>
                <a:ext cx="610410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fr-FR" sz="1800" b="0" i="1" smtClean="0">
                              <a:latin typeface="Cambria Math" panose="02040503050406030204" pitchFamily="18" charset="0"/>
                            </a:rPr>
                          </m:ctrlPr>
                        </m:sSubPr>
                        <m:e>
                          <m:r>
                            <m:rPr>
                              <m:sty m:val="p"/>
                            </m:rPr>
                            <a:rPr lang="fr-FR" sz="1800" b="0" i="0" smtClean="0">
                              <a:latin typeface="Cambria Math" panose="02040503050406030204" pitchFamily="18" charset="0"/>
                            </a:rPr>
                            <m:t>x</m:t>
                          </m:r>
                        </m:e>
                        <m:sub>
                          <m:r>
                            <a:rPr lang="fr-FR" sz="1800" b="0" i="1" smtClean="0">
                              <a:latin typeface="Cambria Math" panose="02040503050406030204" pitchFamily="18" charset="0"/>
                            </a:rPr>
                            <m:t>1</m:t>
                          </m:r>
                        </m:sub>
                      </m:sSub>
                    </m:oMath>
                  </m:oMathPara>
                </a14:m>
                <a:endParaRPr lang="fr-FR" dirty="0"/>
              </a:p>
            </p:txBody>
          </p:sp>
        </mc:Choice>
        <mc:Fallback xmlns="">
          <p:sp>
            <p:nvSpPr>
              <p:cNvPr id="18" name="ZoneTexte 17">
                <a:extLst>
                  <a:ext uri="{FF2B5EF4-FFF2-40B4-BE49-F238E27FC236}">
                    <a16:creationId xmlns:a16="http://schemas.microsoft.com/office/drawing/2014/main" id="{01E03046-C47C-4771-92EF-114F63425A41}"/>
                  </a:ext>
                </a:extLst>
              </p:cNvPr>
              <p:cNvSpPr txBox="1">
                <a:spLocks noRot="1" noChangeAspect="1" noMove="1" noResize="1" noEditPoints="1" noAdjustHandles="1" noChangeArrowheads="1" noChangeShapeType="1" noTextEdit="1"/>
              </p:cNvSpPr>
              <p:nvPr/>
            </p:nvSpPr>
            <p:spPr>
              <a:xfrm>
                <a:off x="-2086950" y="3253480"/>
                <a:ext cx="6104106" cy="369332"/>
              </a:xfrm>
              <a:prstGeom prst="rect">
                <a:avLst/>
              </a:prstGeom>
              <a:blipFill>
                <a:blip r:embed="rId7"/>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20" name="ZoneTexte 19">
                <a:extLst>
                  <a:ext uri="{FF2B5EF4-FFF2-40B4-BE49-F238E27FC236}">
                    <a16:creationId xmlns:a16="http://schemas.microsoft.com/office/drawing/2014/main" id="{B76532F9-E24B-4E7C-9CFE-45895A65432B}"/>
                  </a:ext>
                </a:extLst>
              </p:cNvPr>
              <p:cNvSpPr txBox="1"/>
              <p:nvPr/>
            </p:nvSpPr>
            <p:spPr>
              <a:xfrm>
                <a:off x="-2609812" y="4411013"/>
                <a:ext cx="714983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fr-FR" sz="1800" i="1" smtClean="0">
                              <a:latin typeface="Cambria Math" panose="02040503050406030204" pitchFamily="18" charset="0"/>
                            </a:rPr>
                          </m:ctrlPr>
                        </m:sSubPr>
                        <m:e>
                          <m:r>
                            <m:rPr>
                              <m:sty m:val="p"/>
                            </m:rPr>
                            <a:rPr lang="fr-FR" sz="1800" i="0">
                              <a:latin typeface="Cambria Math" panose="02040503050406030204" pitchFamily="18" charset="0"/>
                            </a:rPr>
                            <m:t>x</m:t>
                          </m:r>
                        </m:e>
                        <m:sub>
                          <m:r>
                            <a:rPr lang="fr-FR" sz="1800" i="1">
                              <a:latin typeface="Cambria Math" panose="02040503050406030204" pitchFamily="18" charset="0"/>
                            </a:rPr>
                            <m:t>2</m:t>
                          </m:r>
                        </m:sub>
                      </m:sSub>
                    </m:oMath>
                  </m:oMathPara>
                </a14:m>
                <a:endParaRPr lang="fr-FR" dirty="0"/>
              </a:p>
            </p:txBody>
          </p:sp>
        </mc:Choice>
        <mc:Fallback xmlns="">
          <p:sp>
            <p:nvSpPr>
              <p:cNvPr id="20" name="ZoneTexte 19">
                <a:extLst>
                  <a:ext uri="{FF2B5EF4-FFF2-40B4-BE49-F238E27FC236}">
                    <a16:creationId xmlns:a16="http://schemas.microsoft.com/office/drawing/2014/main" id="{B76532F9-E24B-4E7C-9CFE-45895A65432B}"/>
                  </a:ext>
                </a:extLst>
              </p:cNvPr>
              <p:cNvSpPr txBox="1">
                <a:spLocks noRot="1" noChangeAspect="1" noMove="1" noResize="1" noEditPoints="1" noAdjustHandles="1" noChangeArrowheads="1" noChangeShapeType="1" noTextEdit="1"/>
              </p:cNvSpPr>
              <p:nvPr/>
            </p:nvSpPr>
            <p:spPr>
              <a:xfrm>
                <a:off x="-2609812" y="4411013"/>
                <a:ext cx="7149830" cy="369332"/>
              </a:xfrm>
              <a:prstGeom prst="rect">
                <a:avLst/>
              </a:prstGeom>
              <a:blipFill>
                <a:blip r:embed="rId8"/>
                <a:stretch>
                  <a:fillRect/>
                </a:stretch>
              </a:blipFill>
            </p:spPr>
            <p:txBody>
              <a:bodyPr/>
              <a:lstStyle/>
              <a:p>
                <a:r>
                  <a:rPr lang="fr-FR">
                    <a:noFill/>
                  </a:rPr>
                  <a:t> </a:t>
                </a:r>
              </a:p>
            </p:txBody>
          </p:sp>
        </mc:Fallback>
      </mc:AlternateContent>
    </p:spTree>
    <p:extLst>
      <p:ext uri="{BB962C8B-B14F-4D97-AF65-F5344CB8AC3E}">
        <p14:creationId xmlns:p14="http://schemas.microsoft.com/office/powerpoint/2010/main" val="3693015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ZoneTexte 7">
            <a:extLst>
              <a:ext uri="{FF2B5EF4-FFF2-40B4-BE49-F238E27FC236}">
                <a16:creationId xmlns:a16="http://schemas.microsoft.com/office/drawing/2014/main" id="{155A3AB6-B69F-44BF-B853-7BFFDFBED85A}"/>
              </a:ext>
            </a:extLst>
          </p:cNvPr>
          <p:cNvSpPr txBox="1"/>
          <p:nvPr/>
        </p:nvSpPr>
        <p:spPr>
          <a:xfrm>
            <a:off x="922460" y="1488270"/>
            <a:ext cx="10347080" cy="830997"/>
          </a:xfrm>
          <a:prstGeom prst="rect">
            <a:avLst/>
          </a:prstGeom>
          <a:noFill/>
          <a:ln w="38100"/>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en-US" sz="2400" b="1" dirty="0">
                <a:latin typeface="+mj-lt"/>
              </a:rPr>
              <a:t>Fitting the ML model: </a:t>
            </a:r>
            <a:r>
              <a:rPr lang="en-US" sz="2400" dirty="0">
                <a:latin typeface="+mj-lt"/>
              </a:rPr>
              <a:t>Find</a:t>
            </a:r>
            <a:r>
              <a:rPr lang="en-US" sz="2400" b="1" dirty="0">
                <a:latin typeface="+mj-lt"/>
              </a:rPr>
              <a:t> </a:t>
            </a:r>
            <a:r>
              <a:rPr lang="en-US" sz="2400" dirty="0"/>
              <a:t>the best combination of </a:t>
            </a:r>
            <a:r>
              <a:rPr lang="en-US" sz="2400" b="1" dirty="0"/>
              <a:t>model parameters </a:t>
            </a:r>
            <a:r>
              <a:rPr lang="en-US" sz="2400" dirty="0"/>
              <a:t>to minimize the difference between the model's predictions and the actual data. </a:t>
            </a:r>
            <a:endParaRPr lang="en-US" sz="2400" dirty="0">
              <a:latin typeface="+mj-lt"/>
            </a:endParaRPr>
          </a:p>
        </p:txBody>
      </p:sp>
      <p:sp>
        <p:nvSpPr>
          <p:cNvPr id="11" name="Title 2">
            <a:extLst>
              <a:ext uri="{FF2B5EF4-FFF2-40B4-BE49-F238E27FC236}">
                <a16:creationId xmlns:a16="http://schemas.microsoft.com/office/drawing/2014/main" id="{E7C05B2E-0363-47EF-9957-3C6CD914C419}"/>
              </a:ext>
            </a:extLst>
          </p:cNvPr>
          <p:cNvSpPr txBox="1">
            <a:spLocks/>
          </p:cNvSpPr>
          <p:nvPr/>
        </p:nvSpPr>
        <p:spPr>
          <a:xfrm>
            <a:off x="0" y="565217"/>
            <a:ext cx="12192000" cy="577665"/>
          </a:xfrm>
          <a:prstGeom prst="rect">
            <a:avLst/>
          </a:prstGeom>
        </p:spPr>
        <p:txBody>
          <a:bodyPr tIns="72000" bIns="72000" anchor="ctr">
            <a:noAutofit/>
          </a:bodyPr>
          <a:lstStyle>
            <a:lvl1pPr algn="ctr" defTabSz="1219170" rtl="0" eaLnBrk="1" latinLnBrk="0" hangingPunct="1">
              <a:spcBef>
                <a:spcPct val="0"/>
              </a:spcBef>
              <a:buNone/>
              <a:defRPr sz="5867" kern="1200">
                <a:solidFill>
                  <a:schemeClr val="tx1"/>
                </a:solidFill>
                <a:latin typeface="+mj-lt"/>
                <a:ea typeface="+mj-ea"/>
                <a:cs typeface="+mj-cs"/>
              </a:defRPr>
            </a:lvl1pPr>
          </a:lstStyle>
          <a:p>
            <a:r>
              <a:rPr lang="en-US" sz="3200" b="1" dirty="0">
                <a:solidFill>
                  <a:schemeClr val="bg1"/>
                </a:solidFill>
                <a:latin typeface="Arial" panose="020B0604020202020204" pitchFamily="34" charset="0"/>
                <a:ea typeface="Calibri" panose="020F0502020204030204" pitchFamily="34" charset="0"/>
                <a:cs typeface="Arial" panose="020B0604020202020204" pitchFamily="34" charset="0"/>
              </a:rPr>
              <a:t>[Offline] Model Training</a:t>
            </a:r>
          </a:p>
        </p:txBody>
      </p:sp>
      <p:sp>
        <p:nvSpPr>
          <p:cNvPr id="17" name="ZoneTexte 16">
            <a:extLst>
              <a:ext uri="{FF2B5EF4-FFF2-40B4-BE49-F238E27FC236}">
                <a16:creationId xmlns:a16="http://schemas.microsoft.com/office/drawing/2014/main" id="{6477DB42-E084-4E0D-B785-6A5BB26F2ADA}"/>
              </a:ext>
            </a:extLst>
          </p:cNvPr>
          <p:cNvSpPr txBox="1"/>
          <p:nvPr/>
        </p:nvSpPr>
        <p:spPr>
          <a:xfrm>
            <a:off x="686161" y="2658574"/>
            <a:ext cx="11099078" cy="1569660"/>
          </a:xfrm>
          <a:prstGeom prst="rect">
            <a:avLst/>
          </a:prstGeom>
          <a:noFill/>
        </p:spPr>
        <p:txBody>
          <a:bodyPr wrap="square">
            <a:spAutoFit/>
          </a:bodyPr>
          <a:lstStyle/>
          <a:p>
            <a:r>
              <a:rPr lang="en-US" sz="2400" b="1" dirty="0"/>
              <a:t>Model parameters</a:t>
            </a:r>
            <a:r>
              <a:rPr lang="en-US" sz="2400" dirty="0"/>
              <a:t> are the internal variables that the model adjusts to best fit the data.</a:t>
            </a:r>
          </a:p>
          <a:p>
            <a:r>
              <a:rPr lang="en-US" sz="2400" dirty="0"/>
              <a:t> </a:t>
            </a:r>
          </a:p>
          <a:p>
            <a:endParaRPr lang="en-US" sz="2400" dirty="0"/>
          </a:p>
          <a:p>
            <a:endParaRPr lang="en-US" sz="2400" dirty="0"/>
          </a:p>
        </p:txBody>
      </p:sp>
      <p:sp>
        <p:nvSpPr>
          <p:cNvPr id="18" name="Rectangle 1">
            <a:extLst>
              <a:ext uri="{FF2B5EF4-FFF2-40B4-BE49-F238E27FC236}">
                <a16:creationId xmlns:a16="http://schemas.microsoft.com/office/drawing/2014/main" id="{093E6EA7-A1C6-43DD-8C6F-858E749B3DC2}"/>
              </a:ext>
            </a:extLst>
          </p:cNvPr>
          <p:cNvSpPr>
            <a:spLocks noChangeArrowheads="1"/>
          </p:cNvSpPr>
          <p:nvPr/>
        </p:nvSpPr>
        <p:spPr bwMode="auto">
          <a:xfrm>
            <a:off x="114300" y="-673617"/>
            <a:ext cx="120777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20" name="ZoneTexte 19">
            <a:extLst>
              <a:ext uri="{FF2B5EF4-FFF2-40B4-BE49-F238E27FC236}">
                <a16:creationId xmlns:a16="http://schemas.microsoft.com/office/drawing/2014/main" id="{C529C2F2-E355-4D2E-B163-3DD736944BEF}"/>
              </a:ext>
            </a:extLst>
          </p:cNvPr>
          <p:cNvSpPr txBox="1"/>
          <p:nvPr/>
        </p:nvSpPr>
        <p:spPr>
          <a:xfrm>
            <a:off x="2482850" y="3540971"/>
            <a:ext cx="9022989" cy="461665"/>
          </a:xfrm>
          <a:prstGeom prst="rect">
            <a:avLst/>
          </a:prstGeom>
          <a:noFill/>
        </p:spPr>
        <p:txBody>
          <a:bodyPr wrap="square">
            <a:spAutoFit/>
          </a:bodyPr>
          <a:lstStyle/>
          <a:p>
            <a:r>
              <a:rPr kumimoji="0" lang="fr-FR" altLang="fr-FR" sz="2400" i="0" u="none" strike="noStrike" cap="none" normalizeH="0" baseline="0" dirty="0" err="1">
                <a:ln>
                  <a:noFill/>
                </a:ln>
                <a:solidFill>
                  <a:schemeClr val="tx1"/>
                </a:solidFill>
                <a:effectLst/>
                <a:latin typeface="+mj-lt"/>
              </a:rPr>
              <a:t>e.g</a:t>
            </a:r>
            <a:r>
              <a:rPr kumimoji="0" lang="fr-FR" altLang="fr-FR" sz="2400" i="0" u="none" strike="noStrike" cap="none" normalizeH="0" baseline="0" dirty="0">
                <a:ln>
                  <a:noFill/>
                </a:ln>
                <a:solidFill>
                  <a:schemeClr val="tx1"/>
                </a:solidFill>
                <a:effectLst/>
                <a:latin typeface="+mj-lt"/>
              </a:rPr>
              <a:t> . </a:t>
            </a:r>
            <a:r>
              <a:rPr kumimoji="0" lang="fr-FR" altLang="fr-FR" sz="2400" b="0" i="0" u="none" strike="noStrike" cap="none" normalizeH="0" baseline="0" dirty="0">
                <a:ln>
                  <a:noFill/>
                </a:ln>
                <a:solidFill>
                  <a:schemeClr val="tx1"/>
                </a:solidFill>
                <a:effectLst/>
                <a:latin typeface="+mj-lt"/>
              </a:rPr>
              <a:t>for </a:t>
            </a:r>
            <a:r>
              <a:rPr kumimoji="0" lang="fr-FR" altLang="fr-FR" sz="2400" b="0" i="0" u="none" strike="noStrike" cap="none" normalizeH="0" baseline="0" dirty="0" err="1">
                <a:ln>
                  <a:noFill/>
                </a:ln>
                <a:solidFill>
                  <a:schemeClr val="tx1"/>
                </a:solidFill>
                <a:effectLst/>
                <a:latin typeface="+mj-lt"/>
              </a:rPr>
              <a:t>ANNs</a:t>
            </a:r>
            <a:r>
              <a:rPr kumimoji="0" lang="fr-FR" altLang="fr-FR" sz="2400" b="0" i="0" u="none" strike="noStrike" cap="none" normalizeH="0" baseline="0" dirty="0">
                <a:ln>
                  <a:noFill/>
                </a:ln>
                <a:solidFill>
                  <a:schemeClr val="tx1"/>
                </a:solidFill>
                <a:effectLst/>
                <a:latin typeface="+mj-lt"/>
              </a:rPr>
              <a:t> </a:t>
            </a:r>
            <a:r>
              <a:rPr kumimoji="0" lang="fr-FR" altLang="fr-FR" sz="2400" i="0" u="none" strike="noStrike" cap="none" normalizeH="0" baseline="0" dirty="0">
                <a:ln>
                  <a:noFill/>
                </a:ln>
                <a:solidFill>
                  <a:schemeClr val="tx1"/>
                </a:solidFill>
                <a:effectLst/>
                <a:latin typeface="+mj-lt"/>
              </a:rPr>
              <a:t>: </a:t>
            </a:r>
            <a:r>
              <a:rPr kumimoji="0" lang="fr-FR" altLang="fr-FR" sz="2400" i="0" u="none" strike="noStrike" cap="none" normalizeH="0" baseline="0" dirty="0" err="1">
                <a:ln>
                  <a:noFill/>
                </a:ln>
                <a:solidFill>
                  <a:schemeClr val="tx1"/>
                </a:solidFill>
                <a:effectLst/>
                <a:latin typeface="+mj-lt"/>
              </a:rPr>
              <a:t>weights</a:t>
            </a:r>
            <a:r>
              <a:rPr kumimoji="0" lang="fr-FR" altLang="fr-FR" sz="2400" i="0" u="none" strike="noStrike" cap="none" normalizeH="0" baseline="0" dirty="0">
                <a:ln>
                  <a:noFill/>
                </a:ln>
                <a:solidFill>
                  <a:schemeClr val="tx1"/>
                </a:solidFill>
                <a:effectLst/>
                <a:latin typeface="+mj-lt"/>
              </a:rPr>
              <a:t> and </a:t>
            </a:r>
            <a:r>
              <a:rPr kumimoji="0" lang="fr-FR" altLang="fr-FR" sz="2400" i="0" u="none" strike="noStrike" cap="none" normalizeH="0" baseline="0" dirty="0" err="1">
                <a:ln>
                  <a:noFill/>
                </a:ln>
                <a:solidFill>
                  <a:schemeClr val="tx1"/>
                </a:solidFill>
                <a:effectLst/>
                <a:latin typeface="+mj-lt"/>
              </a:rPr>
              <a:t>biases</a:t>
            </a:r>
            <a:r>
              <a:rPr kumimoji="0" lang="fr-FR" altLang="fr-FR" sz="2400" i="0" u="none" strike="noStrike" cap="none" normalizeH="0" baseline="0" dirty="0">
                <a:ln>
                  <a:noFill/>
                </a:ln>
                <a:solidFill>
                  <a:schemeClr val="tx1"/>
                </a:solidFill>
                <a:effectLst/>
                <a:latin typeface="+mj-lt"/>
              </a:rPr>
              <a:t> of </a:t>
            </a:r>
            <a:r>
              <a:rPr kumimoji="0" lang="fr-FR" altLang="fr-FR" sz="2400" b="0" i="0" u="none" strike="noStrike" cap="none" normalizeH="0" baseline="0" dirty="0">
                <a:ln>
                  <a:noFill/>
                </a:ln>
                <a:solidFill>
                  <a:schemeClr val="tx1"/>
                </a:solidFill>
                <a:effectLst/>
                <a:latin typeface="+mj-lt"/>
              </a:rPr>
              <a:t>connections </a:t>
            </a:r>
            <a:r>
              <a:rPr kumimoji="0" lang="fr-FR" altLang="fr-FR" sz="2400" b="0" i="0" u="none" strike="noStrike" cap="none" normalizeH="0" baseline="0" dirty="0" err="1">
                <a:ln>
                  <a:noFill/>
                </a:ln>
                <a:solidFill>
                  <a:schemeClr val="tx1"/>
                </a:solidFill>
                <a:effectLst/>
                <a:latin typeface="+mj-lt"/>
              </a:rPr>
              <a:t>between</a:t>
            </a:r>
            <a:r>
              <a:rPr kumimoji="0" lang="fr-FR" altLang="fr-FR" sz="2400" b="0" i="0" u="none" strike="noStrike" cap="none" normalizeH="0" baseline="0" dirty="0">
                <a:ln>
                  <a:noFill/>
                </a:ln>
                <a:solidFill>
                  <a:schemeClr val="tx1"/>
                </a:solidFill>
                <a:effectLst/>
                <a:latin typeface="+mj-lt"/>
              </a:rPr>
              <a:t> </a:t>
            </a:r>
            <a:r>
              <a:rPr kumimoji="0" lang="fr-FR" altLang="fr-FR" sz="2400" b="0" i="0" u="none" strike="noStrike" cap="none" normalizeH="0" baseline="0" dirty="0" err="1">
                <a:ln>
                  <a:noFill/>
                </a:ln>
                <a:solidFill>
                  <a:schemeClr val="tx1"/>
                </a:solidFill>
                <a:effectLst/>
                <a:latin typeface="+mj-lt"/>
              </a:rPr>
              <a:t>layers</a:t>
            </a:r>
            <a:r>
              <a:rPr kumimoji="0" lang="fr-FR" altLang="fr-FR" sz="2400" b="0" i="0" u="none" strike="noStrike" cap="none" normalizeH="0" baseline="0" dirty="0">
                <a:ln>
                  <a:noFill/>
                </a:ln>
                <a:solidFill>
                  <a:schemeClr val="tx1"/>
                </a:solidFill>
                <a:effectLst/>
                <a:latin typeface="+mj-lt"/>
              </a:rPr>
              <a:t>.</a:t>
            </a:r>
          </a:p>
        </p:txBody>
      </p:sp>
      <p:sp>
        <p:nvSpPr>
          <p:cNvPr id="23" name="Forme libre : forme 22">
            <a:extLst>
              <a:ext uri="{FF2B5EF4-FFF2-40B4-BE49-F238E27FC236}">
                <a16:creationId xmlns:a16="http://schemas.microsoft.com/office/drawing/2014/main" id="{F25AB5A0-F6C0-494E-9CF4-BA340E088447}"/>
              </a:ext>
            </a:extLst>
          </p:cNvPr>
          <p:cNvSpPr/>
          <p:nvPr/>
        </p:nvSpPr>
        <p:spPr>
          <a:xfrm>
            <a:off x="870311" y="3346300"/>
            <a:ext cx="1612539" cy="430739"/>
          </a:xfrm>
          <a:custGeom>
            <a:avLst/>
            <a:gdLst>
              <a:gd name="connsiteX0" fmla="*/ 509531 w 1176281"/>
              <a:gd name="connsiteY0" fmla="*/ 0 h 530426"/>
              <a:gd name="connsiteX1" fmla="*/ 23756 w 1176281"/>
              <a:gd name="connsiteY1" fmla="*/ 476250 h 530426"/>
              <a:gd name="connsiteX2" fmla="*/ 1176281 w 1176281"/>
              <a:gd name="connsiteY2" fmla="*/ 523875 h 530426"/>
            </a:gdLst>
            <a:ahLst/>
            <a:cxnLst>
              <a:cxn ang="0">
                <a:pos x="connsiteX0" y="connsiteY0"/>
              </a:cxn>
              <a:cxn ang="0">
                <a:pos x="connsiteX1" y="connsiteY1"/>
              </a:cxn>
              <a:cxn ang="0">
                <a:pos x="connsiteX2" y="connsiteY2"/>
              </a:cxn>
            </a:cxnLst>
            <a:rect l="l" t="t" r="r" b="b"/>
            <a:pathLst>
              <a:path w="1176281" h="530426">
                <a:moveTo>
                  <a:pt x="509531" y="0"/>
                </a:moveTo>
                <a:cubicBezTo>
                  <a:pt x="211081" y="194469"/>
                  <a:pt x="-87369" y="388938"/>
                  <a:pt x="23756" y="476250"/>
                </a:cubicBezTo>
                <a:cubicBezTo>
                  <a:pt x="134881" y="563562"/>
                  <a:pt x="979431" y="517525"/>
                  <a:pt x="1176281" y="523875"/>
                </a:cubicBezTo>
              </a:path>
            </a:pathLst>
          </a:custGeom>
          <a:noFill/>
          <a:ln w="38100">
            <a:solidFill>
              <a:schemeClr val="accent2"/>
            </a:solidFill>
            <a:headEnd type="none" w="med" len="med"/>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ZoneTexte 24">
            <a:extLst>
              <a:ext uri="{FF2B5EF4-FFF2-40B4-BE49-F238E27FC236}">
                <a16:creationId xmlns:a16="http://schemas.microsoft.com/office/drawing/2014/main" id="{02F2AF06-56ED-488C-9DCD-78647EC34046}"/>
              </a:ext>
            </a:extLst>
          </p:cNvPr>
          <p:cNvSpPr txBox="1"/>
          <p:nvPr/>
        </p:nvSpPr>
        <p:spPr>
          <a:xfrm>
            <a:off x="786174" y="4498282"/>
            <a:ext cx="10719666" cy="461665"/>
          </a:xfrm>
          <a:prstGeom prst="rect">
            <a:avLst/>
          </a:prstGeom>
          <a:noFill/>
        </p:spPr>
        <p:txBody>
          <a:bodyPr wrap="square">
            <a:spAutoFit/>
          </a:bodyPr>
          <a:lstStyle/>
          <a:p>
            <a:r>
              <a:rPr lang="en-US" sz="2400" b="1" dirty="0"/>
              <a:t>Hyperparameters </a:t>
            </a:r>
            <a:r>
              <a:rPr lang="en-US" sz="2400" dirty="0"/>
              <a:t>define how this optimization occurs.</a:t>
            </a:r>
            <a:endParaRPr lang="fr-FR" sz="2400" dirty="0"/>
          </a:p>
        </p:txBody>
      </p:sp>
      <p:sp>
        <p:nvSpPr>
          <p:cNvPr id="26" name="Forme libre : forme 25">
            <a:extLst>
              <a:ext uri="{FF2B5EF4-FFF2-40B4-BE49-F238E27FC236}">
                <a16:creationId xmlns:a16="http://schemas.microsoft.com/office/drawing/2014/main" id="{DD52E088-6586-4CC0-A739-CFFBDFA99BD3}"/>
              </a:ext>
            </a:extLst>
          </p:cNvPr>
          <p:cNvSpPr/>
          <p:nvPr/>
        </p:nvSpPr>
        <p:spPr>
          <a:xfrm>
            <a:off x="1022710" y="5259361"/>
            <a:ext cx="1612539" cy="430739"/>
          </a:xfrm>
          <a:custGeom>
            <a:avLst/>
            <a:gdLst>
              <a:gd name="connsiteX0" fmla="*/ 509531 w 1176281"/>
              <a:gd name="connsiteY0" fmla="*/ 0 h 530426"/>
              <a:gd name="connsiteX1" fmla="*/ 23756 w 1176281"/>
              <a:gd name="connsiteY1" fmla="*/ 476250 h 530426"/>
              <a:gd name="connsiteX2" fmla="*/ 1176281 w 1176281"/>
              <a:gd name="connsiteY2" fmla="*/ 523875 h 530426"/>
            </a:gdLst>
            <a:ahLst/>
            <a:cxnLst>
              <a:cxn ang="0">
                <a:pos x="connsiteX0" y="connsiteY0"/>
              </a:cxn>
              <a:cxn ang="0">
                <a:pos x="connsiteX1" y="connsiteY1"/>
              </a:cxn>
              <a:cxn ang="0">
                <a:pos x="connsiteX2" y="connsiteY2"/>
              </a:cxn>
            </a:cxnLst>
            <a:rect l="l" t="t" r="r" b="b"/>
            <a:pathLst>
              <a:path w="1176281" h="530426">
                <a:moveTo>
                  <a:pt x="509531" y="0"/>
                </a:moveTo>
                <a:cubicBezTo>
                  <a:pt x="211081" y="194469"/>
                  <a:pt x="-87369" y="388938"/>
                  <a:pt x="23756" y="476250"/>
                </a:cubicBezTo>
                <a:cubicBezTo>
                  <a:pt x="134881" y="563562"/>
                  <a:pt x="979431" y="517525"/>
                  <a:pt x="1176281" y="523875"/>
                </a:cubicBezTo>
              </a:path>
            </a:pathLst>
          </a:custGeom>
          <a:noFill/>
          <a:ln w="38100">
            <a:solidFill>
              <a:schemeClr val="accent2"/>
            </a:solidFill>
            <a:headEnd type="none" w="med" len="med"/>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7" name="ZoneTexte 26">
            <a:extLst>
              <a:ext uri="{FF2B5EF4-FFF2-40B4-BE49-F238E27FC236}">
                <a16:creationId xmlns:a16="http://schemas.microsoft.com/office/drawing/2014/main" id="{70D58655-C1D6-425C-9B02-71F7E5D375D3}"/>
              </a:ext>
            </a:extLst>
          </p:cNvPr>
          <p:cNvSpPr txBox="1"/>
          <p:nvPr/>
        </p:nvSpPr>
        <p:spPr>
          <a:xfrm>
            <a:off x="2662237" y="5274601"/>
            <a:ext cx="9529763" cy="830997"/>
          </a:xfrm>
          <a:prstGeom prst="rect">
            <a:avLst/>
          </a:prstGeom>
          <a:noFill/>
        </p:spPr>
        <p:txBody>
          <a:bodyPr wrap="square">
            <a:spAutoFit/>
          </a:bodyPr>
          <a:lstStyle/>
          <a:p>
            <a:r>
              <a:rPr kumimoji="0" lang="fr-FR" altLang="fr-FR" sz="2400" i="0" u="none" strike="noStrike" cap="none" normalizeH="0" baseline="0" dirty="0">
                <a:ln>
                  <a:noFill/>
                </a:ln>
                <a:solidFill>
                  <a:schemeClr val="tx1"/>
                </a:solidFill>
                <a:effectLst/>
                <a:latin typeface="+mj-lt"/>
              </a:rPr>
              <a:t>e.g. </a:t>
            </a:r>
            <a:r>
              <a:rPr kumimoji="0" lang="fr-FR" altLang="fr-FR" sz="2400" b="0" i="0" u="none" strike="noStrike" cap="none" normalizeH="0" baseline="0" dirty="0">
                <a:ln>
                  <a:noFill/>
                </a:ln>
                <a:solidFill>
                  <a:schemeClr val="tx1"/>
                </a:solidFill>
                <a:effectLst/>
                <a:latin typeface="+mj-lt"/>
              </a:rPr>
              <a:t>for </a:t>
            </a:r>
            <a:r>
              <a:rPr kumimoji="0" lang="fr-FR" altLang="fr-FR" sz="2400" b="0" i="0" u="none" strike="noStrike" cap="none" normalizeH="0" baseline="0" dirty="0" err="1">
                <a:ln>
                  <a:noFill/>
                </a:ln>
                <a:solidFill>
                  <a:schemeClr val="tx1"/>
                </a:solidFill>
                <a:effectLst/>
                <a:latin typeface="+mj-lt"/>
              </a:rPr>
              <a:t>ANNs</a:t>
            </a:r>
            <a:r>
              <a:rPr kumimoji="0" lang="fr-FR" altLang="fr-FR" sz="2400" i="0" u="none" strike="noStrike" cap="none" normalizeH="0" baseline="0" dirty="0">
                <a:ln>
                  <a:noFill/>
                </a:ln>
                <a:solidFill>
                  <a:schemeClr val="tx1"/>
                </a:solidFill>
                <a:effectLst/>
                <a:latin typeface="+mj-lt"/>
              </a:rPr>
              <a:t>: </a:t>
            </a:r>
            <a:r>
              <a:rPr lang="fr-FR" altLang="fr-FR" sz="2400" dirty="0">
                <a:latin typeface="+mj-lt"/>
              </a:rPr>
              <a:t>activation </a:t>
            </a:r>
            <a:r>
              <a:rPr lang="fr-FR" altLang="fr-FR" sz="2400" dirty="0" err="1">
                <a:latin typeface="+mj-lt"/>
              </a:rPr>
              <a:t>functions</a:t>
            </a:r>
            <a:r>
              <a:rPr lang="fr-FR" altLang="fr-FR" sz="2400" dirty="0">
                <a:latin typeface="+mj-lt"/>
              </a:rPr>
              <a:t>, </a:t>
            </a:r>
            <a:r>
              <a:rPr kumimoji="0" lang="fr-FR" altLang="fr-FR" sz="2400" i="0" u="none" strike="noStrike" cap="none" normalizeH="0" baseline="0" dirty="0" err="1">
                <a:ln>
                  <a:noFill/>
                </a:ln>
                <a:solidFill>
                  <a:schemeClr val="tx1"/>
                </a:solidFill>
                <a:effectLst/>
                <a:latin typeface="+mj-lt"/>
              </a:rPr>
              <a:t>number</a:t>
            </a:r>
            <a:r>
              <a:rPr kumimoji="0" lang="fr-FR" altLang="fr-FR" sz="2400" i="0" u="none" strike="noStrike" cap="none" normalizeH="0" baseline="0" dirty="0">
                <a:ln>
                  <a:noFill/>
                </a:ln>
                <a:solidFill>
                  <a:schemeClr val="tx1"/>
                </a:solidFill>
                <a:effectLst/>
                <a:latin typeface="+mj-lt"/>
              </a:rPr>
              <a:t> of </a:t>
            </a:r>
            <a:r>
              <a:rPr kumimoji="0" lang="fr-FR" altLang="fr-FR" sz="2400" i="0" u="none" strike="noStrike" cap="none" normalizeH="0" baseline="0" dirty="0" err="1">
                <a:ln>
                  <a:noFill/>
                </a:ln>
                <a:solidFill>
                  <a:schemeClr val="tx1"/>
                </a:solidFill>
                <a:effectLst/>
                <a:latin typeface="+mj-lt"/>
              </a:rPr>
              <a:t>neurons</a:t>
            </a:r>
            <a:r>
              <a:rPr kumimoji="0" lang="fr-FR" altLang="fr-FR" sz="2400" i="0" u="none" strike="noStrike" cap="none" normalizeH="0" baseline="0" dirty="0">
                <a:ln>
                  <a:noFill/>
                </a:ln>
                <a:solidFill>
                  <a:schemeClr val="tx1"/>
                </a:solidFill>
                <a:effectLst/>
                <a:latin typeface="+mj-lt"/>
              </a:rPr>
              <a:t> per layer, </a:t>
            </a:r>
            <a:r>
              <a:rPr kumimoji="0" lang="fr-FR" altLang="fr-FR" sz="2400" i="0" u="none" strike="noStrike" cap="none" normalizeH="0" baseline="0" dirty="0" err="1">
                <a:ln>
                  <a:noFill/>
                </a:ln>
                <a:solidFill>
                  <a:schemeClr val="tx1"/>
                </a:solidFill>
                <a:effectLst/>
                <a:latin typeface="+mj-lt"/>
              </a:rPr>
              <a:t>number</a:t>
            </a:r>
            <a:r>
              <a:rPr kumimoji="0" lang="fr-FR" altLang="fr-FR" sz="2400" i="0" u="none" strike="noStrike" cap="none" normalizeH="0" baseline="0" dirty="0">
                <a:ln>
                  <a:noFill/>
                </a:ln>
                <a:solidFill>
                  <a:schemeClr val="tx1"/>
                </a:solidFill>
                <a:effectLst/>
                <a:latin typeface="+mj-lt"/>
              </a:rPr>
              <a:t> of </a:t>
            </a:r>
            <a:r>
              <a:rPr kumimoji="0" lang="fr-FR" altLang="fr-FR" sz="2400" i="0" u="none" strike="noStrike" cap="none" normalizeH="0" baseline="0" dirty="0" err="1">
                <a:ln>
                  <a:noFill/>
                </a:ln>
                <a:solidFill>
                  <a:schemeClr val="tx1"/>
                </a:solidFill>
                <a:effectLst/>
                <a:latin typeface="+mj-lt"/>
              </a:rPr>
              <a:t>layers</a:t>
            </a:r>
            <a:r>
              <a:rPr lang="fr-FR" altLang="fr-FR" sz="2400" dirty="0">
                <a:latin typeface="+mj-lt"/>
              </a:rPr>
              <a:t>. </a:t>
            </a:r>
            <a:endParaRPr kumimoji="0" lang="fr-FR" altLang="fr-FR" sz="2400" i="0" u="none" strike="noStrike" cap="none" normalizeH="0" baseline="0" dirty="0">
              <a:ln>
                <a:noFill/>
              </a:ln>
              <a:solidFill>
                <a:schemeClr val="tx1"/>
              </a:solidFill>
              <a:effectLst/>
              <a:latin typeface="+mj-lt"/>
            </a:endParaRPr>
          </a:p>
        </p:txBody>
      </p:sp>
    </p:spTree>
    <p:extLst>
      <p:ext uri="{BB962C8B-B14F-4D97-AF65-F5344CB8AC3E}">
        <p14:creationId xmlns:p14="http://schemas.microsoft.com/office/powerpoint/2010/main" val="15041715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2">
            <a:extLst>
              <a:ext uri="{FF2B5EF4-FFF2-40B4-BE49-F238E27FC236}">
                <a16:creationId xmlns:a16="http://schemas.microsoft.com/office/drawing/2014/main" id="{E7C05B2E-0363-47EF-9957-3C6CD914C419}"/>
              </a:ext>
            </a:extLst>
          </p:cNvPr>
          <p:cNvSpPr txBox="1">
            <a:spLocks/>
          </p:cNvSpPr>
          <p:nvPr/>
        </p:nvSpPr>
        <p:spPr>
          <a:xfrm>
            <a:off x="0" y="565217"/>
            <a:ext cx="12192000" cy="577665"/>
          </a:xfrm>
          <a:prstGeom prst="rect">
            <a:avLst/>
          </a:prstGeom>
        </p:spPr>
        <p:txBody>
          <a:bodyPr tIns="72000" bIns="72000" anchor="ctr">
            <a:noAutofit/>
          </a:bodyPr>
          <a:lstStyle>
            <a:lvl1pPr algn="ctr" defTabSz="1219170" rtl="0" eaLnBrk="1" latinLnBrk="0" hangingPunct="1">
              <a:spcBef>
                <a:spcPct val="0"/>
              </a:spcBef>
              <a:buNone/>
              <a:defRPr sz="5867" kern="1200">
                <a:solidFill>
                  <a:schemeClr val="tx1"/>
                </a:solidFill>
                <a:latin typeface="+mj-lt"/>
                <a:ea typeface="+mj-ea"/>
                <a:cs typeface="+mj-cs"/>
              </a:defRPr>
            </a:lvl1pPr>
          </a:lstStyle>
          <a:p>
            <a:r>
              <a:rPr lang="en-US" sz="3200" b="1" dirty="0">
                <a:solidFill>
                  <a:schemeClr val="bg1"/>
                </a:solidFill>
                <a:latin typeface="Arial" panose="020B0604020202020204" pitchFamily="34" charset="0"/>
                <a:ea typeface="Calibri" panose="020F0502020204030204" pitchFamily="34" charset="0"/>
                <a:cs typeface="Arial" panose="020B0604020202020204" pitchFamily="34" charset="0"/>
              </a:rPr>
              <a:t>[Offline] Model Training</a:t>
            </a:r>
          </a:p>
        </p:txBody>
      </p:sp>
      <p:sp>
        <p:nvSpPr>
          <p:cNvPr id="18" name="Rectangle 1">
            <a:extLst>
              <a:ext uri="{FF2B5EF4-FFF2-40B4-BE49-F238E27FC236}">
                <a16:creationId xmlns:a16="http://schemas.microsoft.com/office/drawing/2014/main" id="{093E6EA7-A1C6-43DD-8C6F-858E749B3DC2}"/>
              </a:ext>
            </a:extLst>
          </p:cNvPr>
          <p:cNvSpPr>
            <a:spLocks noChangeArrowheads="1"/>
          </p:cNvSpPr>
          <p:nvPr/>
        </p:nvSpPr>
        <p:spPr bwMode="auto">
          <a:xfrm>
            <a:off x="114300" y="-673617"/>
            <a:ext cx="120777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32" name="ZoneTexte 31">
            <a:extLst>
              <a:ext uri="{FF2B5EF4-FFF2-40B4-BE49-F238E27FC236}">
                <a16:creationId xmlns:a16="http://schemas.microsoft.com/office/drawing/2014/main" id="{144ADB67-EEF7-45D0-8BF8-5D33710C28DA}"/>
              </a:ext>
            </a:extLst>
          </p:cNvPr>
          <p:cNvSpPr txBox="1"/>
          <p:nvPr/>
        </p:nvSpPr>
        <p:spPr>
          <a:xfrm>
            <a:off x="2723696" y="1296969"/>
            <a:ext cx="6858908" cy="584775"/>
          </a:xfrm>
          <a:prstGeom prst="rect">
            <a:avLst/>
          </a:prstGeom>
          <a:noFill/>
        </p:spPr>
        <p:txBody>
          <a:bodyPr wrap="square">
            <a:spAutoFit/>
          </a:bodyPr>
          <a:lstStyle/>
          <a:p>
            <a:pPr algn="ctr"/>
            <a:r>
              <a:rPr lang="en-US" sz="3200" b="1" dirty="0"/>
              <a:t>How Are These Parameters Learned?</a:t>
            </a:r>
          </a:p>
        </p:txBody>
      </p:sp>
      <p:sp>
        <p:nvSpPr>
          <p:cNvPr id="36" name="ZoneTexte 35">
            <a:extLst>
              <a:ext uri="{FF2B5EF4-FFF2-40B4-BE49-F238E27FC236}">
                <a16:creationId xmlns:a16="http://schemas.microsoft.com/office/drawing/2014/main" id="{90C3C755-F716-48C1-AE5A-5505E9A06C2E}"/>
              </a:ext>
            </a:extLst>
          </p:cNvPr>
          <p:cNvSpPr txBox="1"/>
          <p:nvPr/>
        </p:nvSpPr>
        <p:spPr>
          <a:xfrm>
            <a:off x="370114" y="2129446"/>
            <a:ext cx="11451772" cy="769441"/>
          </a:xfrm>
          <a:prstGeom prst="rect">
            <a:avLst/>
          </a:prstGeom>
          <a:noFill/>
          <a:ln w="38100">
            <a:solidFill>
              <a:schemeClr val="tx1"/>
            </a:solidFill>
          </a:ln>
        </p:spPr>
        <p:txBody>
          <a:bodyPr wrap="square">
            <a:spAutoFit/>
          </a:bodyPr>
          <a:lstStyle/>
          <a:p>
            <a:r>
              <a:rPr lang="en-US" sz="2400" b="1" dirty="0"/>
              <a:t>1. Define a Loss Function</a:t>
            </a:r>
            <a:r>
              <a:rPr lang="en-US" sz="2400" dirty="0"/>
              <a:t>:</a:t>
            </a:r>
          </a:p>
          <a:p>
            <a:r>
              <a:rPr lang="en-US" sz="2000" dirty="0"/>
              <a:t>The loss function measures how far off the model's predictions are from the true values.</a:t>
            </a:r>
          </a:p>
        </p:txBody>
      </p:sp>
      <mc:AlternateContent xmlns:mc="http://schemas.openxmlformats.org/markup-compatibility/2006" xmlns:a14="http://schemas.microsoft.com/office/drawing/2010/main">
        <mc:Choice Requires="a14">
          <p:sp>
            <p:nvSpPr>
              <p:cNvPr id="38" name="ZoneTexte 37">
                <a:extLst>
                  <a:ext uri="{FF2B5EF4-FFF2-40B4-BE49-F238E27FC236}">
                    <a16:creationId xmlns:a16="http://schemas.microsoft.com/office/drawing/2014/main" id="{7B8C2D30-3A50-4F7C-AB37-A38D814CE80C}"/>
                  </a:ext>
                </a:extLst>
              </p:cNvPr>
              <p:cNvSpPr txBox="1"/>
              <p:nvPr/>
            </p:nvSpPr>
            <p:spPr>
              <a:xfrm>
                <a:off x="370114" y="3121531"/>
                <a:ext cx="11451772" cy="2923877"/>
              </a:xfrm>
              <a:prstGeom prst="rect">
                <a:avLst/>
              </a:prstGeom>
              <a:noFill/>
              <a:ln w="38100">
                <a:solidFill>
                  <a:schemeClr val="tx1"/>
                </a:solidFill>
              </a:ln>
            </p:spPr>
            <p:txBody>
              <a:bodyPr wrap="square">
                <a:spAutoFit/>
              </a:bodyPr>
              <a:lstStyle/>
              <a:p>
                <a:r>
                  <a:rPr lang="en-US" sz="2400" b="1" dirty="0"/>
                  <a:t>2. Optimize the Loss Function</a:t>
                </a:r>
                <a:r>
                  <a:rPr lang="en-US" sz="2400" dirty="0"/>
                  <a:t>:</a:t>
                </a:r>
              </a:p>
              <a:p>
                <a:r>
                  <a:rPr lang="en-US" sz="2000" dirty="0"/>
                  <a:t>The model uses an optimization algorithm (like </a:t>
                </a:r>
                <a:r>
                  <a:rPr lang="en-US" sz="2000" b="1" dirty="0"/>
                  <a:t>gradient descent</a:t>
                </a:r>
                <a:r>
                  <a:rPr lang="en-US" sz="2000" dirty="0"/>
                  <a:t>) to find the best parameters that minimize the loss. </a:t>
                </a:r>
              </a:p>
              <a:p>
                <a:r>
                  <a:rPr lang="en-US" sz="2000" dirty="0"/>
                  <a:t>The algorithm computes the gradients (slopes) of the loss function with respect to each parameter and updates them: </a:t>
                </a:r>
              </a:p>
              <a:p>
                <a:pPr/>
                <a14:m>
                  <m:oMathPara xmlns:m="http://schemas.openxmlformats.org/officeDocument/2006/math">
                    <m:oMathParaPr>
                      <m:jc m:val="centerGroup"/>
                    </m:oMathParaPr>
                    <m:oMath xmlns:m="http://schemas.openxmlformats.org/officeDocument/2006/math">
                      <m:r>
                        <a:rPr lang="en-US" sz="2000" i="1" dirty="0" smtClean="0">
                          <a:latin typeface="Cambria Math" panose="02040503050406030204" pitchFamily="18" charset="0"/>
                        </a:rPr>
                        <m:t>𝑁𝑒𝑤</m:t>
                      </m:r>
                      <m:r>
                        <a:rPr lang="en-US" sz="2000" i="1" dirty="0" smtClean="0">
                          <a:latin typeface="Cambria Math" panose="02040503050406030204" pitchFamily="18" charset="0"/>
                        </a:rPr>
                        <m:t> </m:t>
                      </m:r>
                      <m:r>
                        <a:rPr lang="fr-FR" sz="2000" b="0" i="1" dirty="0" smtClean="0">
                          <a:latin typeface="Cambria Math" panose="02040503050406030204" pitchFamily="18" charset="0"/>
                        </a:rPr>
                        <m:t>𝑝𝑎𝑟𝑎𝑚𝑒𝑡𝑒𝑟</m:t>
                      </m:r>
                      <m:r>
                        <a:rPr lang="en-US" sz="2000" i="1" dirty="0" smtClean="0">
                          <a:latin typeface="Cambria Math" panose="02040503050406030204" pitchFamily="18" charset="0"/>
                        </a:rPr>
                        <m:t>=</m:t>
                      </m:r>
                      <m:r>
                        <a:rPr lang="en-US" sz="2000" i="1" dirty="0" smtClean="0">
                          <a:latin typeface="Cambria Math" panose="02040503050406030204" pitchFamily="18" charset="0"/>
                        </a:rPr>
                        <m:t>𝑂𝑙𝑑</m:t>
                      </m:r>
                      <m:r>
                        <a:rPr lang="en-US" sz="2000" i="1" dirty="0" smtClean="0">
                          <a:latin typeface="Cambria Math" panose="02040503050406030204" pitchFamily="18" charset="0"/>
                        </a:rPr>
                        <m:t> </m:t>
                      </m:r>
                      <m:r>
                        <a:rPr lang="fr-FR" sz="2000" i="1" dirty="0">
                          <a:latin typeface="Cambria Math" panose="02040503050406030204" pitchFamily="18" charset="0"/>
                        </a:rPr>
                        <m:t>𝑝𝑎𝑟𝑎𝑚𝑒𝑡𝑒𝑟</m:t>
                      </m:r>
                      <m:r>
                        <a:rPr lang="en-US" sz="2000" i="1" dirty="0" smtClean="0">
                          <a:latin typeface="Cambria Math" panose="02040503050406030204" pitchFamily="18" charset="0"/>
                        </a:rPr>
                        <m:t>−(</m:t>
                      </m:r>
                      <m:r>
                        <a:rPr lang="en-US" sz="2000" i="1" dirty="0" err="1" smtClean="0">
                          <a:latin typeface="Cambria Math" panose="02040503050406030204" pitchFamily="18" charset="0"/>
                        </a:rPr>
                        <m:t>𝜂</m:t>
                      </m:r>
                      <m:r>
                        <a:rPr lang="en-US" sz="2000" i="1" dirty="0" err="1" smtClean="0">
                          <a:latin typeface="Cambria Math" panose="02040503050406030204" pitchFamily="18" charset="0"/>
                        </a:rPr>
                        <m:t>⋅</m:t>
                      </m:r>
                      <m:r>
                        <a:rPr lang="en-US" sz="2000" i="1" dirty="0" err="1" smtClean="0">
                          <a:latin typeface="Cambria Math" panose="02040503050406030204" pitchFamily="18" charset="0"/>
                        </a:rPr>
                        <m:t>𝐺𝑟𝑎𝑑𝑖𝑒𝑛𝑡</m:t>
                      </m:r>
                      <m:r>
                        <a:rPr lang="en-US" sz="2000" i="1" dirty="0" smtClean="0">
                          <a:latin typeface="Cambria Math" panose="02040503050406030204" pitchFamily="18" charset="0"/>
                        </a:rPr>
                        <m:t>)</m:t>
                      </m:r>
                    </m:oMath>
                  </m:oMathPara>
                </a14:m>
                <a:endParaRPr lang="en-US" sz="2000" dirty="0"/>
              </a:p>
              <a:p>
                <a:r>
                  <a:rPr lang="en-US" sz="2000" dirty="0"/>
                  <a:t>where η is the </a:t>
                </a:r>
                <a:r>
                  <a:rPr lang="en-US" sz="2000" b="1" dirty="0"/>
                  <a:t>learning rate </a:t>
                </a:r>
                <a:r>
                  <a:rPr lang="en-US" sz="2000" dirty="0"/>
                  <a:t>(a hyperparameter controlling the step size).</a:t>
                </a:r>
              </a:p>
              <a:p>
                <a:r>
                  <a:rPr lang="en-US" sz="2000" dirty="0">
                    <a:highlight>
                      <a:srgbClr val="FAECFA"/>
                    </a:highlight>
                  </a:rPr>
                  <a:t>The gradient indicates how much the loss will change if a specific parameter is adjusted. </a:t>
                </a:r>
              </a:p>
              <a:p>
                <a:r>
                  <a:rPr lang="en-US" sz="2000" dirty="0"/>
                  <a:t>The gradients are computed in ANNs using </a:t>
                </a:r>
                <a:r>
                  <a:rPr lang="en-US" sz="2000" b="1" dirty="0"/>
                  <a:t>backpropagation</a:t>
                </a:r>
                <a:r>
                  <a:rPr lang="en-US" sz="2000" dirty="0"/>
                  <a:t>.</a:t>
                </a:r>
              </a:p>
            </p:txBody>
          </p:sp>
        </mc:Choice>
        <mc:Fallback xmlns="">
          <p:sp>
            <p:nvSpPr>
              <p:cNvPr id="38" name="ZoneTexte 37">
                <a:extLst>
                  <a:ext uri="{FF2B5EF4-FFF2-40B4-BE49-F238E27FC236}">
                    <a16:creationId xmlns:a16="http://schemas.microsoft.com/office/drawing/2014/main" id="{7B8C2D30-3A50-4F7C-AB37-A38D814CE80C}"/>
                  </a:ext>
                </a:extLst>
              </p:cNvPr>
              <p:cNvSpPr txBox="1">
                <a:spLocks noRot="1" noChangeAspect="1" noMove="1" noResize="1" noEditPoints="1" noAdjustHandles="1" noChangeArrowheads="1" noChangeShapeType="1" noTextEdit="1"/>
              </p:cNvSpPr>
              <p:nvPr/>
            </p:nvSpPr>
            <p:spPr>
              <a:xfrm>
                <a:off x="370114" y="3121531"/>
                <a:ext cx="11451772" cy="2923877"/>
              </a:xfrm>
              <a:prstGeom prst="rect">
                <a:avLst/>
              </a:prstGeom>
              <a:blipFill>
                <a:blip r:embed="rId2"/>
                <a:stretch>
                  <a:fillRect l="-690" t="-1029" b="-2058"/>
                </a:stretch>
              </a:blipFill>
              <a:ln w="38100">
                <a:solidFill>
                  <a:schemeClr val="tx1"/>
                </a:solidFill>
              </a:ln>
            </p:spPr>
            <p:txBody>
              <a:bodyPr/>
              <a:lstStyle/>
              <a:p>
                <a:r>
                  <a:rPr lang="fr-FR">
                    <a:noFill/>
                  </a:rPr>
                  <a:t> </a:t>
                </a:r>
              </a:p>
            </p:txBody>
          </p:sp>
        </mc:Fallback>
      </mc:AlternateContent>
    </p:spTree>
    <p:extLst>
      <p:ext uri="{BB962C8B-B14F-4D97-AF65-F5344CB8AC3E}">
        <p14:creationId xmlns:p14="http://schemas.microsoft.com/office/powerpoint/2010/main" val="2207090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ZoneTexte 2">
            <a:extLst>
              <a:ext uri="{FF2B5EF4-FFF2-40B4-BE49-F238E27FC236}">
                <a16:creationId xmlns:a16="http://schemas.microsoft.com/office/drawing/2014/main" id="{FD00D5A4-514C-4D85-A1EB-64F954B3BFF8}"/>
              </a:ext>
            </a:extLst>
          </p:cNvPr>
          <p:cNvSpPr txBox="1"/>
          <p:nvPr/>
        </p:nvSpPr>
        <p:spPr>
          <a:xfrm>
            <a:off x="3040742" y="2047989"/>
            <a:ext cx="9151258" cy="4370427"/>
          </a:xfrm>
          <a:prstGeom prst="rect">
            <a:avLst/>
          </a:prstGeom>
          <a:noFill/>
        </p:spPr>
        <p:txBody>
          <a:bodyPr wrap="square">
            <a:spAutoFit/>
          </a:bodyPr>
          <a:lstStyle/>
          <a:p>
            <a:r>
              <a:rPr lang="en-US" sz="2400" b="1" dirty="0">
                <a:solidFill>
                  <a:schemeClr val="accent2"/>
                </a:solidFill>
              </a:rPr>
              <a:t>At the start of training:</a:t>
            </a:r>
          </a:p>
          <a:p>
            <a:r>
              <a:rPr lang="en-US" sz="2400" dirty="0"/>
              <a:t>Parameters are initialized randomly or with some heuristic.</a:t>
            </a:r>
          </a:p>
          <a:p>
            <a:r>
              <a:rPr lang="en-US" sz="2400" dirty="0"/>
              <a:t>The model makes predictions that are likely very inaccurate.</a:t>
            </a:r>
          </a:p>
          <a:p>
            <a:pPr>
              <a:buFont typeface="Arial" panose="020B0604020202020204" pitchFamily="34" charset="0"/>
              <a:buChar char="•"/>
            </a:pPr>
            <a:endParaRPr lang="en-US" sz="2000" dirty="0"/>
          </a:p>
          <a:p>
            <a:r>
              <a:rPr lang="en-US" sz="2400" b="1" dirty="0">
                <a:solidFill>
                  <a:schemeClr val="accent2"/>
                </a:solidFill>
              </a:rPr>
              <a:t>During training:</a:t>
            </a:r>
          </a:p>
          <a:p>
            <a:r>
              <a:rPr lang="en-US" sz="2400" dirty="0"/>
              <a:t>The parameters are updated iteratively to minimize the loss function.</a:t>
            </a:r>
          </a:p>
          <a:p>
            <a:r>
              <a:rPr lang="en-US" sz="2400" dirty="0"/>
              <a:t>Gradually, the model learns to better approximate the relationship between inputs and outputs.</a:t>
            </a:r>
          </a:p>
          <a:p>
            <a:pPr>
              <a:buFont typeface="Arial" panose="020B0604020202020204" pitchFamily="34" charset="0"/>
              <a:buChar char="•"/>
            </a:pPr>
            <a:endParaRPr lang="en-US" dirty="0"/>
          </a:p>
          <a:p>
            <a:r>
              <a:rPr lang="en-US" sz="2400" b="1" dirty="0">
                <a:solidFill>
                  <a:schemeClr val="accent2"/>
                </a:solidFill>
              </a:rPr>
              <a:t>At the end of training:</a:t>
            </a:r>
          </a:p>
          <a:p>
            <a:r>
              <a:rPr lang="en-US" sz="2400" dirty="0"/>
              <a:t>The optimized parameters define how the model processes input data to make accurate predictions.</a:t>
            </a:r>
          </a:p>
        </p:txBody>
      </p:sp>
      <p:sp>
        <p:nvSpPr>
          <p:cNvPr id="5" name="ZoneTexte 4">
            <a:extLst>
              <a:ext uri="{FF2B5EF4-FFF2-40B4-BE49-F238E27FC236}">
                <a16:creationId xmlns:a16="http://schemas.microsoft.com/office/drawing/2014/main" id="{FC6D87A4-A959-40FC-B1FC-C41C89C9F04F}"/>
              </a:ext>
            </a:extLst>
          </p:cNvPr>
          <p:cNvSpPr txBox="1"/>
          <p:nvPr/>
        </p:nvSpPr>
        <p:spPr>
          <a:xfrm>
            <a:off x="3040742" y="1303048"/>
            <a:ext cx="6110514" cy="584775"/>
          </a:xfrm>
          <a:prstGeom prst="rect">
            <a:avLst/>
          </a:prstGeom>
          <a:noFill/>
        </p:spPr>
        <p:txBody>
          <a:bodyPr wrap="square">
            <a:spAutoFit/>
          </a:bodyPr>
          <a:lstStyle/>
          <a:p>
            <a:pPr algn="ctr"/>
            <a:r>
              <a:rPr lang="en-US" sz="3200" b="1" dirty="0"/>
              <a:t>What Changes in the Model?</a:t>
            </a:r>
          </a:p>
        </p:txBody>
      </p:sp>
      <p:sp>
        <p:nvSpPr>
          <p:cNvPr id="6" name="Title 2">
            <a:extLst>
              <a:ext uri="{FF2B5EF4-FFF2-40B4-BE49-F238E27FC236}">
                <a16:creationId xmlns:a16="http://schemas.microsoft.com/office/drawing/2014/main" id="{5757AA67-2295-46C1-ABF0-B9AC30AD6CF3}"/>
              </a:ext>
            </a:extLst>
          </p:cNvPr>
          <p:cNvSpPr txBox="1">
            <a:spLocks/>
          </p:cNvSpPr>
          <p:nvPr/>
        </p:nvSpPr>
        <p:spPr>
          <a:xfrm>
            <a:off x="0" y="565217"/>
            <a:ext cx="12192000" cy="577665"/>
          </a:xfrm>
          <a:prstGeom prst="rect">
            <a:avLst/>
          </a:prstGeom>
        </p:spPr>
        <p:txBody>
          <a:bodyPr tIns="72000" bIns="72000" anchor="ctr">
            <a:noAutofit/>
          </a:bodyPr>
          <a:lstStyle>
            <a:lvl1pPr algn="ctr" defTabSz="1219170" rtl="0" eaLnBrk="1" latinLnBrk="0" hangingPunct="1">
              <a:spcBef>
                <a:spcPct val="0"/>
              </a:spcBef>
              <a:buNone/>
              <a:defRPr sz="5867" kern="1200">
                <a:solidFill>
                  <a:schemeClr val="tx1"/>
                </a:solidFill>
                <a:latin typeface="+mj-lt"/>
                <a:ea typeface="+mj-ea"/>
                <a:cs typeface="+mj-cs"/>
              </a:defRPr>
            </a:lvl1pPr>
          </a:lstStyle>
          <a:p>
            <a:r>
              <a:rPr lang="en-US" sz="3200" b="1" dirty="0">
                <a:solidFill>
                  <a:schemeClr val="bg1"/>
                </a:solidFill>
                <a:latin typeface="Arial" panose="020B0604020202020204" pitchFamily="34" charset="0"/>
                <a:ea typeface="Calibri" panose="020F0502020204030204" pitchFamily="34" charset="0"/>
                <a:cs typeface="Arial" panose="020B0604020202020204" pitchFamily="34" charset="0"/>
              </a:rPr>
              <a:t>[Offline] Model Training</a:t>
            </a:r>
          </a:p>
        </p:txBody>
      </p:sp>
      <p:sp>
        <p:nvSpPr>
          <p:cNvPr id="7" name="Flèche : gauche 6">
            <a:extLst>
              <a:ext uri="{FF2B5EF4-FFF2-40B4-BE49-F238E27FC236}">
                <a16:creationId xmlns:a16="http://schemas.microsoft.com/office/drawing/2014/main" id="{2FBFA652-F3BF-4B6A-B416-8B7BB167E5B5}"/>
              </a:ext>
            </a:extLst>
          </p:cNvPr>
          <p:cNvSpPr/>
          <p:nvPr/>
        </p:nvSpPr>
        <p:spPr>
          <a:xfrm rot="5400000" flipH="1">
            <a:off x="-76519" y="3938883"/>
            <a:ext cx="3091525" cy="588637"/>
          </a:xfrm>
          <a:prstGeom prst="lef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8" name="ZoneTexte 7">
            <a:extLst>
              <a:ext uri="{FF2B5EF4-FFF2-40B4-BE49-F238E27FC236}">
                <a16:creationId xmlns:a16="http://schemas.microsoft.com/office/drawing/2014/main" id="{C1D5863C-6CC1-467D-BEE3-0D3920DA7A69}"/>
              </a:ext>
            </a:extLst>
          </p:cNvPr>
          <p:cNvSpPr txBox="1"/>
          <p:nvPr/>
        </p:nvSpPr>
        <p:spPr>
          <a:xfrm>
            <a:off x="718344" y="2088019"/>
            <a:ext cx="1529556" cy="523220"/>
          </a:xfrm>
          <a:prstGeom prst="rect">
            <a:avLst/>
          </a:prstGeom>
          <a:solidFill>
            <a:schemeClr val="accent2">
              <a:lumMod val="20000"/>
              <a:lumOff val="80000"/>
            </a:schemeClr>
          </a:solidFill>
        </p:spPr>
        <p:txBody>
          <a:bodyPr wrap="square">
            <a:spAutoFit/>
          </a:bodyPr>
          <a:lstStyle/>
          <a:p>
            <a:pPr algn="ctr"/>
            <a:r>
              <a:rPr lang="en-US" sz="2800" b="1" dirty="0"/>
              <a:t>OFFLINE</a:t>
            </a:r>
            <a:endParaRPr lang="fr-FR" sz="2800" dirty="0"/>
          </a:p>
        </p:txBody>
      </p:sp>
      <p:sp>
        <p:nvSpPr>
          <p:cNvPr id="9" name="ZoneTexte 8">
            <a:extLst>
              <a:ext uri="{FF2B5EF4-FFF2-40B4-BE49-F238E27FC236}">
                <a16:creationId xmlns:a16="http://schemas.microsoft.com/office/drawing/2014/main" id="{55EBF220-BE04-436B-B8E8-4781955CEF87}"/>
              </a:ext>
            </a:extLst>
          </p:cNvPr>
          <p:cNvSpPr txBox="1"/>
          <p:nvPr/>
        </p:nvSpPr>
        <p:spPr>
          <a:xfrm>
            <a:off x="806065" y="5855164"/>
            <a:ext cx="1326356" cy="523220"/>
          </a:xfrm>
          <a:prstGeom prst="rect">
            <a:avLst/>
          </a:prstGeom>
          <a:solidFill>
            <a:schemeClr val="accent2">
              <a:lumMod val="20000"/>
              <a:lumOff val="80000"/>
            </a:schemeClr>
          </a:solidFill>
        </p:spPr>
        <p:txBody>
          <a:bodyPr wrap="square">
            <a:spAutoFit/>
          </a:bodyPr>
          <a:lstStyle/>
          <a:p>
            <a:pPr algn="ctr"/>
            <a:r>
              <a:rPr lang="en-US" sz="2800" b="1" dirty="0"/>
              <a:t>ONLINE</a:t>
            </a:r>
            <a:endParaRPr lang="fr-FR" sz="2800" dirty="0"/>
          </a:p>
        </p:txBody>
      </p:sp>
    </p:spTree>
    <p:extLst>
      <p:ext uri="{BB962C8B-B14F-4D97-AF65-F5344CB8AC3E}">
        <p14:creationId xmlns:p14="http://schemas.microsoft.com/office/powerpoint/2010/main" val="129578421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7CF26BEC-E586-4340-AB52-3A5BE0587B72}"/>
              </a:ext>
            </a:extLst>
          </p:cNvPr>
          <p:cNvSpPr txBox="1">
            <a:spLocks/>
          </p:cNvSpPr>
          <p:nvPr/>
        </p:nvSpPr>
        <p:spPr>
          <a:xfrm>
            <a:off x="0" y="565217"/>
            <a:ext cx="12192000" cy="577665"/>
          </a:xfrm>
          <a:prstGeom prst="rect">
            <a:avLst/>
          </a:prstGeom>
        </p:spPr>
        <p:txBody>
          <a:bodyPr tIns="72000" bIns="72000" anchor="ctr">
            <a:noAutofit/>
          </a:bodyPr>
          <a:lstStyle>
            <a:lvl1pPr algn="ctr" defTabSz="1219170" rtl="0" eaLnBrk="1" latinLnBrk="0" hangingPunct="1">
              <a:spcBef>
                <a:spcPct val="0"/>
              </a:spcBef>
              <a:buNone/>
              <a:defRPr sz="5867" kern="1200">
                <a:solidFill>
                  <a:schemeClr val="tx1"/>
                </a:solidFill>
                <a:latin typeface="+mj-lt"/>
                <a:ea typeface="+mj-ea"/>
                <a:cs typeface="+mj-cs"/>
              </a:defRPr>
            </a:lvl1pPr>
          </a:lstStyle>
          <a:p>
            <a:r>
              <a:rPr lang="en-US" sz="3200" b="1" dirty="0">
                <a:solidFill>
                  <a:schemeClr val="bg1"/>
                </a:solidFill>
                <a:latin typeface="Arial" panose="020B0604020202020204" pitchFamily="34" charset="0"/>
                <a:ea typeface="Calibri" panose="020F0502020204030204" pitchFamily="34" charset="0"/>
                <a:cs typeface="Arial" panose="020B0604020202020204" pitchFamily="34" charset="0"/>
              </a:rPr>
              <a:t>[Online] Model Testing</a:t>
            </a:r>
          </a:p>
        </p:txBody>
      </p:sp>
      <p:sp>
        <p:nvSpPr>
          <p:cNvPr id="5" name="ZoneTexte 4">
            <a:extLst>
              <a:ext uri="{FF2B5EF4-FFF2-40B4-BE49-F238E27FC236}">
                <a16:creationId xmlns:a16="http://schemas.microsoft.com/office/drawing/2014/main" id="{746A619E-6B05-481A-B44B-B9FCC037852F}"/>
              </a:ext>
            </a:extLst>
          </p:cNvPr>
          <p:cNvSpPr txBox="1"/>
          <p:nvPr/>
        </p:nvSpPr>
        <p:spPr>
          <a:xfrm>
            <a:off x="755144" y="1412070"/>
            <a:ext cx="10939340" cy="830997"/>
          </a:xfrm>
          <a:prstGeom prst="rect">
            <a:avLst/>
          </a:prstGeom>
          <a:noFill/>
          <a:ln w="38100"/>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en-US" sz="2400" b="1" dirty="0">
                <a:latin typeface="+mj-lt"/>
              </a:rPr>
              <a:t>Model Testing: </a:t>
            </a:r>
            <a:r>
              <a:rPr lang="en-US" sz="2400" dirty="0"/>
              <a:t>Evaluate the model on </a:t>
            </a:r>
            <a:r>
              <a:rPr lang="en-US" sz="2400" b="1" dirty="0"/>
              <a:t>unseen data </a:t>
            </a:r>
            <a:r>
              <a:rPr lang="en-US" sz="2400" dirty="0"/>
              <a:t>to check for generalization by computing the </a:t>
            </a:r>
            <a:r>
              <a:rPr lang="en-US" sz="2400" b="1" dirty="0"/>
              <a:t>prediction error </a:t>
            </a:r>
            <a:r>
              <a:rPr lang="en-US" sz="2400" dirty="0"/>
              <a:t>(distance between predicted and high fidelity data). </a:t>
            </a:r>
            <a:endParaRPr lang="en-US" sz="2400" dirty="0">
              <a:latin typeface="+mj-lt"/>
            </a:endParaRPr>
          </a:p>
        </p:txBody>
      </p:sp>
      <mc:AlternateContent xmlns:mc="http://schemas.openxmlformats.org/markup-compatibility/2006" xmlns:a14="http://schemas.microsoft.com/office/drawing/2010/main">
        <mc:Choice Requires="a14">
          <p:sp>
            <p:nvSpPr>
              <p:cNvPr id="6" name="ZoneTexte 5">
                <a:extLst>
                  <a:ext uri="{FF2B5EF4-FFF2-40B4-BE49-F238E27FC236}">
                    <a16:creationId xmlns:a16="http://schemas.microsoft.com/office/drawing/2014/main" id="{6EBE72A4-94C5-40B2-841D-0DBA0982F25A}"/>
                  </a:ext>
                </a:extLst>
              </p:cNvPr>
              <p:cNvSpPr txBox="1"/>
              <p:nvPr/>
            </p:nvSpPr>
            <p:spPr>
              <a:xfrm>
                <a:off x="4338669" y="2449518"/>
                <a:ext cx="3514657" cy="889154"/>
              </a:xfrm>
              <a:prstGeom prst="rect">
                <a:avLst/>
              </a:prstGeom>
              <a:noFill/>
            </p:spPr>
            <p:txBody>
              <a:bodyPr wrap="square">
                <a:spAutoFit/>
              </a:bodyPr>
              <a:lstStyle/>
              <a:p>
                <a:pPr algn="ctr"/>
                <a14:m>
                  <m:oMath xmlns:m="http://schemas.openxmlformats.org/officeDocument/2006/math">
                    <m:sSub>
                      <m:sSubPr>
                        <m:ctrlPr>
                          <a:rPr lang="fr-FR" sz="2400" b="1" i="1" dirty="0" smtClean="0">
                            <a:latin typeface="Cambria Math" panose="02040503050406030204" pitchFamily="18" charset="0"/>
                          </a:rPr>
                        </m:ctrlPr>
                      </m:sSubPr>
                      <m:e>
                        <m:r>
                          <a:rPr lang="fr-FR" sz="2400" b="1" i="1" dirty="0" smtClean="0">
                            <a:latin typeface="Cambria Math" panose="02040503050406030204" pitchFamily="18" charset="0"/>
                          </a:rPr>
                          <m:t>𝒔</m:t>
                        </m:r>
                      </m:e>
                      <m:sub>
                        <m:r>
                          <a:rPr lang="fr-FR" sz="2400" b="0" i="1" dirty="0" smtClean="0">
                            <a:latin typeface="Cambria Math" panose="02040503050406030204" pitchFamily="18" charset="0"/>
                          </a:rPr>
                          <m:t>h𝑓</m:t>
                        </m:r>
                      </m:sub>
                    </m:sSub>
                  </m:oMath>
                </a14:m>
                <a:r>
                  <a:rPr lang="fr-FR" sz="2400" dirty="0"/>
                  <a:t>: high-</a:t>
                </a:r>
                <a:r>
                  <a:rPr lang="fr-FR" sz="2400" dirty="0" err="1"/>
                  <a:t>fidelity</a:t>
                </a:r>
                <a:r>
                  <a:rPr lang="fr-FR" sz="2400" dirty="0"/>
                  <a:t> solution</a:t>
                </a:r>
              </a:p>
              <a:p>
                <a:pPr algn="ctr"/>
                <a14:m>
                  <m:oMath xmlns:m="http://schemas.openxmlformats.org/officeDocument/2006/math">
                    <m:sSub>
                      <m:sSubPr>
                        <m:ctrlPr>
                          <a:rPr lang="fr-FR" sz="2400" b="1" i="1" dirty="0" smtClean="0">
                            <a:latin typeface="Cambria Math" panose="02040503050406030204" pitchFamily="18" charset="0"/>
                          </a:rPr>
                        </m:ctrlPr>
                      </m:sSubPr>
                      <m:e>
                        <m:r>
                          <a:rPr lang="fr-FR" sz="2400" b="1" i="1" dirty="0" smtClean="0">
                            <a:latin typeface="Cambria Math" panose="02040503050406030204" pitchFamily="18" charset="0"/>
                          </a:rPr>
                          <m:t>𝒔</m:t>
                        </m:r>
                      </m:e>
                      <m:sub>
                        <m:r>
                          <a:rPr lang="fr-FR" sz="2400" b="0" i="1" dirty="0" smtClean="0">
                            <a:latin typeface="Cambria Math" panose="02040503050406030204" pitchFamily="18" charset="0"/>
                          </a:rPr>
                          <m:t>𝑝</m:t>
                        </m:r>
                      </m:sub>
                    </m:sSub>
                  </m:oMath>
                </a14:m>
                <a:r>
                  <a:rPr lang="fr-FR" sz="2400" dirty="0"/>
                  <a:t>: </a:t>
                </a:r>
                <a:r>
                  <a:rPr lang="fr-FR" sz="2400" dirty="0" err="1"/>
                  <a:t>predicted</a:t>
                </a:r>
                <a:r>
                  <a:rPr lang="fr-FR" sz="2400" dirty="0"/>
                  <a:t> solution</a:t>
                </a:r>
              </a:p>
            </p:txBody>
          </p:sp>
        </mc:Choice>
        <mc:Fallback xmlns="">
          <p:sp>
            <p:nvSpPr>
              <p:cNvPr id="6" name="ZoneTexte 5">
                <a:extLst>
                  <a:ext uri="{FF2B5EF4-FFF2-40B4-BE49-F238E27FC236}">
                    <a16:creationId xmlns:a16="http://schemas.microsoft.com/office/drawing/2014/main" id="{6EBE72A4-94C5-40B2-841D-0DBA0982F25A}"/>
                  </a:ext>
                </a:extLst>
              </p:cNvPr>
              <p:cNvSpPr txBox="1">
                <a:spLocks noRot="1" noChangeAspect="1" noMove="1" noResize="1" noEditPoints="1" noAdjustHandles="1" noChangeArrowheads="1" noChangeShapeType="1" noTextEdit="1"/>
              </p:cNvSpPr>
              <p:nvPr/>
            </p:nvSpPr>
            <p:spPr>
              <a:xfrm>
                <a:off x="4338669" y="2449518"/>
                <a:ext cx="3514657" cy="889154"/>
              </a:xfrm>
              <a:prstGeom prst="rect">
                <a:avLst/>
              </a:prstGeom>
              <a:blipFill>
                <a:blip r:embed="rId2"/>
                <a:stretch>
                  <a:fillRect t="-4795" b="-11644"/>
                </a:stretch>
              </a:blipFill>
            </p:spPr>
            <p:txBody>
              <a:bodyPr/>
              <a:lstStyle/>
              <a:p>
                <a:r>
                  <a:rPr lang="fr-FR">
                    <a:noFill/>
                  </a:rPr>
                  <a:t> </a:t>
                </a:r>
              </a:p>
            </p:txBody>
          </p:sp>
        </mc:Fallback>
      </mc:AlternateContent>
      <p:grpSp>
        <p:nvGrpSpPr>
          <p:cNvPr id="15" name="Groupe 14">
            <a:extLst>
              <a:ext uri="{FF2B5EF4-FFF2-40B4-BE49-F238E27FC236}">
                <a16:creationId xmlns:a16="http://schemas.microsoft.com/office/drawing/2014/main" id="{AA5404B3-F0E0-4E44-9FF3-E6850447BD64}"/>
              </a:ext>
            </a:extLst>
          </p:cNvPr>
          <p:cNvGrpSpPr/>
          <p:nvPr/>
        </p:nvGrpSpPr>
        <p:grpSpPr>
          <a:xfrm>
            <a:off x="128811" y="3545125"/>
            <a:ext cx="11934372" cy="2586019"/>
            <a:chOff x="128814" y="4138449"/>
            <a:chExt cx="11934372" cy="2157555"/>
          </a:xfrm>
          <a:solidFill>
            <a:schemeClr val="accent2">
              <a:lumMod val="20000"/>
              <a:lumOff val="80000"/>
            </a:schemeClr>
          </a:solidFill>
        </p:grpSpPr>
        <p:sp>
          <p:nvSpPr>
            <p:cNvPr id="9" name="Rectangle 8">
              <a:extLst>
                <a:ext uri="{FF2B5EF4-FFF2-40B4-BE49-F238E27FC236}">
                  <a16:creationId xmlns:a16="http://schemas.microsoft.com/office/drawing/2014/main" id="{F2E337A0-1F32-4D90-BEE0-19305240A749}"/>
                </a:ext>
              </a:extLst>
            </p:cNvPr>
            <p:cNvSpPr/>
            <p:nvPr/>
          </p:nvSpPr>
          <p:spPr>
            <a:xfrm>
              <a:off x="4201544" y="4138449"/>
              <a:ext cx="3788912" cy="213151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0" name="Rectangle 9">
              <a:extLst>
                <a:ext uri="{FF2B5EF4-FFF2-40B4-BE49-F238E27FC236}">
                  <a16:creationId xmlns:a16="http://schemas.microsoft.com/office/drawing/2014/main" id="{53269CF7-8052-439B-8B1B-CF5DE31FB429}"/>
                </a:ext>
              </a:extLst>
            </p:cNvPr>
            <p:cNvSpPr/>
            <p:nvPr/>
          </p:nvSpPr>
          <p:spPr>
            <a:xfrm>
              <a:off x="8274274" y="4138449"/>
              <a:ext cx="3788912" cy="213151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Rectangle 12">
              <a:extLst>
                <a:ext uri="{FF2B5EF4-FFF2-40B4-BE49-F238E27FC236}">
                  <a16:creationId xmlns:a16="http://schemas.microsoft.com/office/drawing/2014/main" id="{7F56CBAD-468E-4236-8B28-FD9551119B1F}"/>
                </a:ext>
              </a:extLst>
            </p:cNvPr>
            <p:cNvSpPr/>
            <p:nvPr/>
          </p:nvSpPr>
          <p:spPr>
            <a:xfrm>
              <a:off x="128814" y="4138449"/>
              <a:ext cx="3788912" cy="215755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8" name="ZoneTexte 17">
            <a:extLst>
              <a:ext uri="{FF2B5EF4-FFF2-40B4-BE49-F238E27FC236}">
                <a16:creationId xmlns:a16="http://schemas.microsoft.com/office/drawing/2014/main" id="{FD8FA0B1-E17E-48D6-BBAF-DF0E590912BE}"/>
              </a:ext>
            </a:extLst>
          </p:cNvPr>
          <p:cNvSpPr txBox="1"/>
          <p:nvPr/>
        </p:nvSpPr>
        <p:spPr>
          <a:xfrm>
            <a:off x="128811" y="3545123"/>
            <a:ext cx="3788912" cy="401200"/>
          </a:xfrm>
          <a:prstGeom prst="rect">
            <a:avLst/>
          </a:prstGeom>
          <a:solidFill>
            <a:schemeClr val="accent2"/>
          </a:solidFill>
        </p:spPr>
        <p:style>
          <a:lnRef idx="2">
            <a:schemeClr val="accent2"/>
          </a:lnRef>
          <a:fillRef idx="1">
            <a:schemeClr val="lt1"/>
          </a:fillRef>
          <a:effectRef idx="0">
            <a:schemeClr val="accent2"/>
          </a:effectRef>
          <a:fontRef idx="minor">
            <a:schemeClr val="dk1"/>
          </a:fontRef>
        </p:style>
        <p:txBody>
          <a:bodyPr wrap="square" tIns="46800">
            <a:spAutoFit/>
          </a:bodyPr>
          <a:lstStyle/>
          <a:p>
            <a:pPr algn="ctr"/>
            <a:r>
              <a:rPr lang="fr-FR" sz="2000" b="1" dirty="0">
                <a:solidFill>
                  <a:schemeClr val="bg1"/>
                </a:solidFill>
              </a:rPr>
              <a:t>MEAN ABSOLUTE ERROR</a:t>
            </a:r>
          </a:p>
        </p:txBody>
      </p:sp>
      <p:sp>
        <p:nvSpPr>
          <p:cNvPr id="19" name="ZoneTexte 18">
            <a:extLst>
              <a:ext uri="{FF2B5EF4-FFF2-40B4-BE49-F238E27FC236}">
                <a16:creationId xmlns:a16="http://schemas.microsoft.com/office/drawing/2014/main" id="{9FA2D3B9-88CB-47FA-837F-C663ABF91727}"/>
              </a:ext>
            </a:extLst>
          </p:cNvPr>
          <p:cNvSpPr txBox="1"/>
          <p:nvPr/>
        </p:nvSpPr>
        <p:spPr>
          <a:xfrm>
            <a:off x="4201541" y="3545123"/>
            <a:ext cx="3788912" cy="402291"/>
          </a:xfrm>
          <a:prstGeom prst="rect">
            <a:avLst/>
          </a:prstGeom>
          <a:solidFill>
            <a:schemeClr val="accent2"/>
          </a:solidFill>
        </p:spPr>
        <p:style>
          <a:lnRef idx="2">
            <a:schemeClr val="accent2"/>
          </a:lnRef>
          <a:fillRef idx="1">
            <a:schemeClr val="lt1"/>
          </a:fillRef>
          <a:effectRef idx="0">
            <a:schemeClr val="accent2"/>
          </a:effectRef>
          <a:fontRef idx="minor">
            <a:schemeClr val="dk1"/>
          </a:fontRef>
        </p:style>
        <p:txBody>
          <a:bodyPr wrap="square" lIns="0" tIns="46800" rIns="0" bIns="46800">
            <a:spAutoFit/>
          </a:bodyPr>
          <a:lstStyle/>
          <a:p>
            <a:pPr algn="ctr"/>
            <a:r>
              <a:rPr lang="fr-FR" sz="2000" b="1" dirty="0">
                <a:solidFill>
                  <a:schemeClr val="bg1"/>
                </a:solidFill>
              </a:rPr>
              <a:t> MEAN RELATIVE ERROR</a:t>
            </a:r>
          </a:p>
        </p:txBody>
      </p:sp>
      <p:sp>
        <p:nvSpPr>
          <p:cNvPr id="20" name="ZoneTexte 19">
            <a:extLst>
              <a:ext uri="{FF2B5EF4-FFF2-40B4-BE49-F238E27FC236}">
                <a16:creationId xmlns:a16="http://schemas.microsoft.com/office/drawing/2014/main" id="{E93C191C-255F-4A77-94A1-6B25525F9C99}"/>
              </a:ext>
            </a:extLst>
          </p:cNvPr>
          <p:cNvSpPr txBox="1"/>
          <p:nvPr/>
        </p:nvSpPr>
        <p:spPr>
          <a:xfrm>
            <a:off x="8274271" y="3545124"/>
            <a:ext cx="3788912" cy="400110"/>
          </a:xfrm>
          <a:prstGeom prst="rect">
            <a:avLst/>
          </a:prstGeom>
          <a:solidFill>
            <a:schemeClr val="accent2"/>
          </a:solidFill>
        </p:spPr>
        <p:style>
          <a:lnRef idx="2">
            <a:schemeClr val="accent2"/>
          </a:lnRef>
          <a:fillRef idx="1">
            <a:schemeClr val="lt1"/>
          </a:fillRef>
          <a:effectRef idx="0">
            <a:schemeClr val="accent2"/>
          </a:effectRef>
          <a:fontRef idx="minor">
            <a:schemeClr val="dk1"/>
          </a:fontRef>
        </p:style>
        <p:txBody>
          <a:bodyPr wrap="square" lIns="0" rIns="0">
            <a:spAutoFit/>
          </a:bodyPr>
          <a:lstStyle/>
          <a:p>
            <a:pPr algn="ctr"/>
            <a:r>
              <a:rPr lang="en-US" sz="2000" b="1" dirty="0">
                <a:solidFill>
                  <a:schemeClr val="bg1"/>
                </a:solidFill>
              </a:rPr>
              <a:t>ROOT MEAN SQUARED ERROR</a:t>
            </a:r>
            <a:endParaRPr lang="fr-FR" sz="2000" b="1" dirty="0">
              <a:solidFill>
                <a:schemeClr val="bg1"/>
              </a:solidFill>
            </a:endParaRPr>
          </a:p>
        </p:txBody>
      </p:sp>
      <mc:AlternateContent xmlns:mc="http://schemas.openxmlformats.org/markup-compatibility/2006" xmlns:a14="http://schemas.microsoft.com/office/drawing/2010/main">
        <mc:Choice Requires="a14">
          <p:sp>
            <p:nvSpPr>
              <p:cNvPr id="21" name="ZoneTexte 20">
                <a:extLst>
                  <a:ext uri="{FF2B5EF4-FFF2-40B4-BE49-F238E27FC236}">
                    <a16:creationId xmlns:a16="http://schemas.microsoft.com/office/drawing/2014/main" id="{E643186B-61D9-4683-9C8B-280546F409F9}"/>
                  </a:ext>
                </a:extLst>
              </p:cNvPr>
              <p:cNvSpPr txBox="1"/>
              <p:nvPr/>
            </p:nvSpPr>
            <p:spPr>
              <a:xfrm>
                <a:off x="128810" y="4174881"/>
                <a:ext cx="3788912" cy="86549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fr-FR" sz="2000" b="1" i="0" smtClean="0">
                          <a:latin typeface="Cambria Math" panose="02040503050406030204" pitchFamily="18" charset="0"/>
                        </a:rPr>
                        <m:t>𝐌𝐀𝐄</m:t>
                      </m:r>
                      <m:r>
                        <a:rPr lang="fr-FR" sz="2000" b="0" i="1" smtClean="0">
                          <a:latin typeface="Cambria Math" panose="02040503050406030204" pitchFamily="18" charset="0"/>
                        </a:rPr>
                        <m:t>=</m:t>
                      </m:r>
                      <m:f>
                        <m:fPr>
                          <m:ctrlPr>
                            <a:rPr lang="fr-FR" sz="2000" b="0" i="1" smtClean="0">
                              <a:latin typeface="Cambria Math" panose="02040503050406030204" pitchFamily="18" charset="0"/>
                            </a:rPr>
                          </m:ctrlPr>
                        </m:fPr>
                        <m:num>
                          <m:r>
                            <a:rPr lang="fr-FR" sz="2000" b="0" i="1" smtClean="0">
                              <a:latin typeface="Cambria Math" panose="02040503050406030204" pitchFamily="18" charset="0"/>
                            </a:rPr>
                            <m:t>1</m:t>
                          </m:r>
                        </m:num>
                        <m:den>
                          <m:sSub>
                            <m:sSubPr>
                              <m:ctrlPr>
                                <a:rPr lang="fr-FR" sz="2000" b="0" i="1" smtClean="0">
                                  <a:latin typeface="Cambria Math" panose="02040503050406030204" pitchFamily="18" charset="0"/>
                                </a:rPr>
                              </m:ctrlPr>
                            </m:sSubPr>
                            <m:e>
                              <m:r>
                                <a:rPr lang="fr-FR" sz="2000" b="0" i="1" smtClean="0">
                                  <a:latin typeface="Cambria Math" panose="02040503050406030204" pitchFamily="18" charset="0"/>
                                </a:rPr>
                                <m:t>𝑁</m:t>
                              </m:r>
                            </m:e>
                            <m:sub>
                              <m:r>
                                <a:rPr lang="fr-FR" sz="2000" b="0" i="1" smtClean="0">
                                  <a:latin typeface="Cambria Math" panose="02040503050406030204" pitchFamily="18" charset="0"/>
                                </a:rPr>
                                <m:t>h</m:t>
                              </m:r>
                            </m:sub>
                          </m:sSub>
                        </m:den>
                      </m:f>
                      <m:nary>
                        <m:naryPr>
                          <m:chr m:val="∑"/>
                          <m:ctrlPr>
                            <a:rPr lang="fr-FR" sz="2000" b="0" i="1" smtClean="0">
                              <a:latin typeface="Cambria Math" panose="02040503050406030204" pitchFamily="18" charset="0"/>
                            </a:rPr>
                          </m:ctrlPr>
                        </m:naryPr>
                        <m:sub>
                          <m:r>
                            <m:rPr>
                              <m:brk m:alnAt="23"/>
                            </m:rPr>
                            <a:rPr lang="fr-FR" sz="2000" b="0" i="1" smtClean="0">
                              <a:latin typeface="Cambria Math" panose="02040503050406030204" pitchFamily="18" charset="0"/>
                            </a:rPr>
                            <m:t>𝑖</m:t>
                          </m:r>
                          <m:r>
                            <a:rPr lang="fr-FR" sz="2000" b="0" i="1" smtClean="0">
                              <a:latin typeface="Cambria Math" panose="02040503050406030204" pitchFamily="18" charset="0"/>
                            </a:rPr>
                            <m:t>=1</m:t>
                          </m:r>
                        </m:sub>
                        <m:sup>
                          <m:sSub>
                            <m:sSubPr>
                              <m:ctrlPr>
                                <a:rPr lang="fr-FR" sz="2000" i="1">
                                  <a:latin typeface="Cambria Math" panose="02040503050406030204" pitchFamily="18" charset="0"/>
                                </a:rPr>
                              </m:ctrlPr>
                            </m:sSubPr>
                            <m:e>
                              <m:r>
                                <a:rPr lang="fr-FR" sz="2000" i="1">
                                  <a:latin typeface="Cambria Math" panose="02040503050406030204" pitchFamily="18" charset="0"/>
                                </a:rPr>
                                <m:t>𝑁</m:t>
                              </m:r>
                            </m:e>
                            <m:sub>
                              <m:r>
                                <a:rPr lang="fr-FR" sz="2000" b="0" i="1" smtClean="0">
                                  <a:latin typeface="Cambria Math" panose="02040503050406030204" pitchFamily="18" charset="0"/>
                                </a:rPr>
                                <m:t>h</m:t>
                              </m:r>
                              <m:r>
                                <a:rPr lang="fr-FR" sz="2000" i="1" smtClean="0">
                                  <a:latin typeface="Cambria Math" panose="02040503050406030204" pitchFamily="18" charset="0"/>
                                </a:rPr>
                                <m:t> </m:t>
                              </m:r>
                            </m:sub>
                          </m:sSub>
                        </m:sup>
                        <m:e>
                          <m:d>
                            <m:dPr>
                              <m:begChr m:val="|"/>
                              <m:endChr m:val="|"/>
                              <m:ctrlPr>
                                <a:rPr lang="fr-FR" sz="2000" b="0" i="1" smtClean="0">
                                  <a:latin typeface="Cambria Math" panose="02040503050406030204" pitchFamily="18" charset="0"/>
                                </a:rPr>
                              </m:ctrlPr>
                            </m:dPr>
                            <m:e>
                              <m:sSub>
                                <m:sSubPr>
                                  <m:ctrlPr>
                                    <a:rPr lang="fr-FR" sz="2000" b="1" i="1" dirty="0">
                                      <a:latin typeface="Cambria Math" panose="02040503050406030204" pitchFamily="18" charset="0"/>
                                    </a:rPr>
                                  </m:ctrlPr>
                                </m:sSubPr>
                                <m:e>
                                  <m:r>
                                    <a:rPr lang="fr-FR" sz="2000" b="1" i="1" dirty="0">
                                      <a:latin typeface="Cambria Math" panose="02040503050406030204" pitchFamily="18" charset="0"/>
                                    </a:rPr>
                                    <m:t>𝒔</m:t>
                                  </m:r>
                                </m:e>
                                <m:sub>
                                  <m:r>
                                    <a:rPr lang="fr-FR" sz="2000" i="1" dirty="0">
                                      <a:latin typeface="Cambria Math" panose="02040503050406030204" pitchFamily="18" charset="0"/>
                                    </a:rPr>
                                    <m:t>h𝑓</m:t>
                                  </m:r>
                                  <m:r>
                                    <a:rPr lang="fr-FR" sz="2000" b="0" i="1" dirty="0" smtClean="0">
                                      <a:latin typeface="Cambria Math" panose="02040503050406030204" pitchFamily="18" charset="0"/>
                                    </a:rPr>
                                    <m:t>,</m:t>
                                  </m:r>
                                  <m:r>
                                    <a:rPr lang="fr-FR" sz="2000" b="0" i="1" dirty="0" smtClean="0">
                                      <a:latin typeface="Cambria Math" panose="02040503050406030204" pitchFamily="18" charset="0"/>
                                    </a:rPr>
                                    <m:t>𝑖</m:t>
                                  </m:r>
                                </m:sub>
                              </m:sSub>
                              <m:r>
                                <a:rPr lang="fr-FR" sz="2000" b="0" i="1" dirty="0" smtClean="0">
                                  <a:latin typeface="Cambria Math" panose="02040503050406030204" pitchFamily="18" charset="0"/>
                                </a:rPr>
                                <m:t>−</m:t>
                              </m:r>
                              <m:sSub>
                                <m:sSubPr>
                                  <m:ctrlPr>
                                    <a:rPr lang="fr-FR" sz="2000" b="1" i="1" dirty="0">
                                      <a:latin typeface="Cambria Math" panose="02040503050406030204" pitchFamily="18" charset="0"/>
                                    </a:rPr>
                                  </m:ctrlPr>
                                </m:sSubPr>
                                <m:e>
                                  <m:r>
                                    <a:rPr lang="fr-FR" sz="2000" b="1" i="1" dirty="0">
                                      <a:latin typeface="Cambria Math" panose="02040503050406030204" pitchFamily="18" charset="0"/>
                                    </a:rPr>
                                    <m:t>𝒔</m:t>
                                  </m:r>
                                </m:e>
                                <m:sub>
                                  <m:r>
                                    <a:rPr lang="fr-FR" sz="2000" i="1" dirty="0">
                                      <a:latin typeface="Cambria Math" panose="02040503050406030204" pitchFamily="18" charset="0"/>
                                    </a:rPr>
                                    <m:t>𝑝</m:t>
                                  </m:r>
                                  <m:r>
                                    <a:rPr lang="fr-FR" sz="2000" b="0" i="1" dirty="0" smtClean="0">
                                      <a:latin typeface="Cambria Math" panose="02040503050406030204" pitchFamily="18" charset="0"/>
                                    </a:rPr>
                                    <m:t>,</m:t>
                                  </m:r>
                                  <m:r>
                                    <a:rPr lang="fr-FR" sz="2000" b="0" i="1" dirty="0" smtClean="0">
                                      <a:latin typeface="Cambria Math" panose="02040503050406030204" pitchFamily="18" charset="0"/>
                                    </a:rPr>
                                    <m:t>𝑖</m:t>
                                  </m:r>
                                </m:sub>
                              </m:sSub>
                            </m:e>
                          </m:d>
                        </m:e>
                      </m:nary>
                    </m:oMath>
                  </m:oMathPara>
                </a14:m>
                <a:endParaRPr lang="fr-FR" sz="2000" dirty="0"/>
              </a:p>
            </p:txBody>
          </p:sp>
        </mc:Choice>
        <mc:Fallback xmlns="">
          <p:sp>
            <p:nvSpPr>
              <p:cNvPr id="21" name="ZoneTexte 20">
                <a:extLst>
                  <a:ext uri="{FF2B5EF4-FFF2-40B4-BE49-F238E27FC236}">
                    <a16:creationId xmlns:a16="http://schemas.microsoft.com/office/drawing/2014/main" id="{E643186B-61D9-4683-9C8B-280546F409F9}"/>
                  </a:ext>
                </a:extLst>
              </p:cNvPr>
              <p:cNvSpPr txBox="1">
                <a:spLocks noRot="1" noChangeAspect="1" noMove="1" noResize="1" noEditPoints="1" noAdjustHandles="1" noChangeArrowheads="1" noChangeShapeType="1" noTextEdit="1"/>
              </p:cNvSpPr>
              <p:nvPr/>
            </p:nvSpPr>
            <p:spPr>
              <a:xfrm>
                <a:off x="128810" y="4174881"/>
                <a:ext cx="3788912" cy="865493"/>
              </a:xfrm>
              <a:prstGeom prst="rect">
                <a:avLst/>
              </a:prstGeom>
              <a:blipFill>
                <a:blip r:embed="rId3"/>
                <a:stretch>
                  <a:fillRect/>
                </a:stretch>
              </a:blipFill>
            </p:spPr>
            <p:txBody>
              <a:bodyPr/>
              <a:lstStyle/>
              <a:p>
                <a:r>
                  <a:rPr lang="fr-FR">
                    <a:noFill/>
                  </a:rPr>
                  <a:t> </a:t>
                </a:r>
              </a:p>
            </p:txBody>
          </p:sp>
        </mc:Fallback>
      </mc:AlternateContent>
      <p:sp>
        <p:nvSpPr>
          <p:cNvPr id="23" name="ZoneTexte 22">
            <a:extLst>
              <a:ext uri="{FF2B5EF4-FFF2-40B4-BE49-F238E27FC236}">
                <a16:creationId xmlns:a16="http://schemas.microsoft.com/office/drawing/2014/main" id="{07186F2F-DD85-4F78-88BF-7CAD04D0AFC1}"/>
              </a:ext>
            </a:extLst>
          </p:cNvPr>
          <p:cNvSpPr txBox="1"/>
          <p:nvPr/>
        </p:nvSpPr>
        <p:spPr>
          <a:xfrm>
            <a:off x="128811" y="5268933"/>
            <a:ext cx="3788912" cy="830997"/>
          </a:xfrm>
          <a:prstGeom prst="rect">
            <a:avLst/>
          </a:prstGeom>
          <a:noFill/>
        </p:spPr>
        <p:txBody>
          <a:bodyPr wrap="square">
            <a:spAutoFit/>
          </a:bodyPr>
          <a:lstStyle/>
          <a:p>
            <a:pPr algn="ctr"/>
            <a:r>
              <a:rPr lang="en-US" sz="1600" dirty="0"/>
              <a:t>Measures the average absolute difference between the ROM predictions and the high-fidelity solutions.</a:t>
            </a:r>
            <a:endParaRPr lang="fr-FR" sz="1600" dirty="0"/>
          </a:p>
        </p:txBody>
      </p:sp>
      <mc:AlternateContent xmlns:mc="http://schemas.openxmlformats.org/markup-compatibility/2006" xmlns:a14="http://schemas.microsoft.com/office/drawing/2010/main">
        <mc:Choice Requires="a14">
          <p:sp>
            <p:nvSpPr>
              <p:cNvPr id="26" name="ZoneTexte 25">
                <a:extLst>
                  <a:ext uri="{FF2B5EF4-FFF2-40B4-BE49-F238E27FC236}">
                    <a16:creationId xmlns:a16="http://schemas.microsoft.com/office/drawing/2014/main" id="{AF10BBEF-D944-4A65-A007-6BBC4B29F691}"/>
                  </a:ext>
                </a:extLst>
              </p:cNvPr>
              <p:cNvSpPr txBox="1"/>
              <p:nvPr/>
            </p:nvSpPr>
            <p:spPr>
              <a:xfrm>
                <a:off x="4201540" y="4209649"/>
                <a:ext cx="3788912" cy="86549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fr-FR" sz="2000" b="1" i="0" smtClean="0">
                          <a:latin typeface="Cambria Math" panose="02040503050406030204" pitchFamily="18" charset="0"/>
                        </a:rPr>
                        <m:t>𝐌𝐑𝐄</m:t>
                      </m:r>
                      <m:r>
                        <a:rPr lang="fr-FR" sz="2000" b="0" i="1" smtClean="0">
                          <a:latin typeface="Cambria Math" panose="02040503050406030204" pitchFamily="18" charset="0"/>
                        </a:rPr>
                        <m:t>=</m:t>
                      </m:r>
                      <m:f>
                        <m:fPr>
                          <m:ctrlPr>
                            <a:rPr lang="fr-FR" sz="2000" b="0" i="1" smtClean="0">
                              <a:latin typeface="Cambria Math" panose="02040503050406030204" pitchFamily="18" charset="0"/>
                            </a:rPr>
                          </m:ctrlPr>
                        </m:fPr>
                        <m:num>
                          <m:r>
                            <a:rPr lang="fr-FR" sz="2000" b="0" i="1" smtClean="0">
                              <a:latin typeface="Cambria Math" panose="02040503050406030204" pitchFamily="18" charset="0"/>
                            </a:rPr>
                            <m:t>1</m:t>
                          </m:r>
                        </m:num>
                        <m:den>
                          <m:sSub>
                            <m:sSubPr>
                              <m:ctrlPr>
                                <a:rPr lang="fr-FR" sz="2000" b="0" i="1" smtClean="0">
                                  <a:latin typeface="Cambria Math" panose="02040503050406030204" pitchFamily="18" charset="0"/>
                                </a:rPr>
                              </m:ctrlPr>
                            </m:sSubPr>
                            <m:e>
                              <m:r>
                                <a:rPr lang="fr-FR" sz="2000" b="0" i="1" smtClean="0">
                                  <a:latin typeface="Cambria Math" panose="02040503050406030204" pitchFamily="18" charset="0"/>
                                </a:rPr>
                                <m:t>𝑁</m:t>
                              </m:r>
                            </m:e>
                            <m:sub>
                              <m:r>
                                <a:rPr lang="fr-FR" sz="2000" b="0" i="1" smtClean="0">
                                  <a:latin typeface="Cambria Math" panose="02040503050406030204" pitchFamily="18" charset="0"/>
                                </a:rPr>
                                <m:t>h</m:t>
                              </m:r>
                            </m:sub>
                          </m:sSub>
                        </m:den>
                      </m:f>
                      <m:nary>
                        <m:naryPr>
                          <m:chr m:val="∑"/>
                          <m:ctrlPr>
                            <a:rPr lang="fr-FR" sz="2000" b="0" i="1" smtClean="0">
                              <a:latin typeface="Cambria Math" panose="02040503050406030204" pitchFamily="18" charset="0"/>
                            </a:rPr>
                          </m:ctrlPr>
                        </m:naryPr>
                        <m:sub>
                          <m:r>
                            <m:rPr>
                              <m:brk m:alnAt="23"/>
                            </m:rPr>
                            <a:rPr lang="fr-FR" sz="2000" b="0" i="1" smtClean="0">
                              <a:latin typeface="Cambria Math" panose="02040503050406030204" pitchFamily="18" charset="0"/>
                            </a:rPr>
                            <m:t>𝑖</m:t>
                          </m:r>
                          <m:r>
                            <a:rPr lang="fr-FR" sz="2000" b="0" i="1" smtClean="0">
                              <a:latin typeface="Cambria Math" panose="02040503050406030204" pitchFamily="18" charset="0"/>
                            </a:rPr>
                            <m:t>=1</m:t>
                          </m:r>
                        </m:sub>
                        <m:sup>
                          <m:sSub>
                            <m:sSubPr>
                              <m:ctrlPr>
                                <a:rPr lang="fr-FR" sz="2000" i="1">
                                  <a:latin typeface="Cambria Math" panose="02040503050406030204" pitchFamily="18" charset="0"/>
                                </a:rPr>
                              </m:ctrlPr>
                            </m:sSubPr>
                            <m:e>
                              <m:r>
                                <a:rPr lang="fr-FR" sz="2000" i="1">
                                  <a:latin typeface="Cambria Math" panose="02040503050406030204" pitchFamily="18" charset="0"/>
                                </a:rPr>
                                <m:t>𝑁</m:t>
                              </m:r>
                            </m:e>
                            <m:sub>
                              <m:r>
                                <a:rPr lang="fr-FR" sz="2000" b="0" i="1" smtClean="0">
                                  <a:latin typeface="Cambria Math" panose="02040503050406030204" pitchFamily="18" charset="0"/>
                                </a:rPr>
                                <m:t>h</m:t>
                              </m:r>
                              <m:r>
                                <a:rPr lang="fr-FR" sz="2000" i="1" smtClean="0">
                                  <a:latin typeface="Cambria Math" panose="02040503050406030204" pitchFamily="18" charset="0"/>
                                </a:rPr>
                                <m:t> </m:t>
                              </m:r>
                            </m:sub>
                          </m:sSub>
                        </m:sup>
                        <m:e>
                          <m:f>
                            <m:fPr>
                              <m:ctrlPr>
                                <a:rPr lang="fr-FR" sz="2000" b="0" i="1" smtClean="0">
                                  <a:latin typeface="Cambria Math" panose="02040503050406030204" pitchFamily="18" charset="0"/>
                                </a:rPr>
                              </m:ctrlPr>
                            </m:fPr>
                            <m:num>
                              <m:d>
                                <m:dPr>
                                  <m:begChr m:val="|"/>
                                  <m:endChr m:val="|"/>
                                  <m:ctrlPr>
                                    <a:rPr lang="fr-FR" sz="2000" i="1">
                                      <a:latin typeface="Cambria Math" panose="02040503050406030204" pitchFamily="18" charset="0"/>
                                    </a:rPr>
                                  </m:ctrlPr>
                                </m:dPr>
                                <m:e>
                                  <m:sSub>
                                    <m:sSubPr>
                                      <m:ctrlPr>
                                        <a:rPr lang="fr-FR" sz="2000" b="1" i="1" dirty="0">
                                          <a:latin typeface="Cambria Math" panose="02040503050406030204" pitchFamily="18" charset="0"/>
                                        </a:rPr>
                                      </m:ctrlPr>
                                    </m:sSubPr>
                                    <m:e>
                                      <m:r>
                                        <a:rPr lang="fr-FR" sz="2000" b="1" i="1" dirty="0">
                                          <a:latin typeface="Cambria Math" panose="02040503050406030204" pitchFamily="18" charset="0"/>
                                        </a:rPr>
                                        <m:t>𝒔</m:t>
                                      </m:r>
                                    </m:e>
                                    <m:sub>
                                      <m:r>
                                        <a:rPr lang="fr-FR" sz="2000" i="1" dirty="0">
                                          <a:latin typeface="Cambria Math" panose="02040503050406030204" pitchFamily="18" charset="0"/>
                                        </a:rPr>
                                        <m:t>h𝑓</m:t>
                                      </m:r>
                                      <m:r>
                                        <a:rPr lang="fr-FR" sz="2000" i="1" dirty="0">
                                          <a:latin typeface="Cambria Math" panose="02040503050406030204" pitchFamily="18" charset="0"/>
                                        </a:rPr>
                                        <m:t>,</m:t>
                                      </m:r>
                                      <m:r>
                                        <a:rPr lang="fr-FR" sz="2000" i="1" dirty="0">
                                          <a:latin typeface="Cambria Math" panose="02040503050406030204" pitchFamily="18" charset="0"/>
                                        </a:rPr>
                                        <m:t>𝑖</m:t>
                                      </m:r>
                                    </m:sub>
                                  </m:sSub>
                                  <m:r>
                                    <a:rPr lang="fr-FR" sz="2000" i="1" dirty="0">
                                      <a:latin typeface="Cambria Math" panose="02040503050406030204" pitchFamily="18" charset="0"/>
                                    </a:rPr>
                                    <m:t>−</m:t>
                                  </m:r>
                                  <m:sSub>
                                    <m:sSubPr>
                                      <m:ctrlPr>
                                        <a:rPr lang="fr-FR" sz="2000" b="1" i="1" dirty="0">
                                          <a:latin typeface="Cambria Math" panose="02040503050406030204" pitchFamily="18" charset="0"/>
                                        </a:rPr>
                                      </m:ctrlPr>
                                    </m:sSubPr>
                                    <m:e>
                                      <m:r>
                                        <a:rPr lang="fr-FR" sz="2000" b="1" i="1" dirty="0">
                                          <a:latin typeface="Cambria Math" panose="02040503050406030204" pitchFamily="18" charset="0"/>
                                        </a:rPr>
                                        <m:t>𝒔</m:t>
                                      </m:r>
                                    </m:e>
                                    <m:sub>
                                      <m:r>
                                        <a:rPr lang="fr-FR" sz="2000" i="1" dirty="0">
                                          <a:latin typeface="Cambria Math" panose="02040503050406030204" pitchFamily="18" charset="0"/>
                                        </a:rPr>
                                        <m:t>𝑝</m:t>
                                      </m:r>
                                      <m:r>
                                        <a:rPr lang="fr-FR" sz="2000" i="1" dirty="0">
                                          <a:latin typeface="Cambria Math" panose="02040503050406030204" pitchFamily="18" charset="0"/>
                                        </a:rPr>
                                        <m:t>,</m:t>
                                      </m:r>
                                      <m:r>
                                        <a:rPr lang="fr-FR" sz="2000" i="1" dirty="0">
                                          <a:latin typeface="Cambria Math" panose="02040503050406030204" pitchFamily="18" charset="0"/>
                                        </a:rPr>
                                        <m:t>𝑖</m:t>
                                      </m:r>
                                    </m:sub>
                                  </m:sSub>
                                </m:e>
                              </m:d>
                            </m:num>
                            <m:den>
                              <m:d>
                                <m:dPr>
                                  <m:begChr m:val="|"/>
                                  <m:endChr m:val="|"/>
                                  <m:ctrlPr>
                                    <a:rPr lang="fr-FR" sz="2000" i="1">
                                      <a:latin typeface="Cambria Math" panose="02040503050406030204" pitchFamily="18" charset="0"/>
                                    </a:rPr>
                                  </m:ctrlPr>
                                </m:dPr>
                                <m:e>
                                  <m:sSub>
                                    <m:sSubPr>
                                      <m:ctrlPr>
                                        <a:rPr lang="fr-FR" sz="2000" b="1" i="1" dirty="0">
                                          <a:latin typeface="Cambria Math" panose="02040503050406030204" pitchFamily="18" charset="0"/>
                                        </a:rPr>
                                      </m:ctrlPr>
                                    </m:sSubPr>
                                    <m:e>
                                      <m:r>
                                        <a:rPr lang="fr-FR" sz="2000" b="1" i="1" dirty="0">
                                          <a:latin typeface="Cambria Math" panose="02040503050406030204" pitchFamily="18" charset="0"/>
                                        </a:rPr>
                                        <m:t>𝒔</m:t>
                                      </m:r>
                                    </m:e>
                                    <m:sub>
                                      <m:r>
                                        <a:rPr lang="fr-FR" sz="2000" i="1" dirty="0">
                                          <a:latin typeface="Cambria Math" panose="02040503050406030204" pitchFamily="18" charset="0"/>
                                        </a:rPr>
                                        <m:t>h𝑓</m:t>
                                      </m:r>
                                      <m:r>
                                        <a:rPr lang="fr-FR" sz="2000" i="1" dirty="0">
                                          <a:latin typeface="Cambria Math" panose="02040503050406030204" pitchFamily="18" charset="0"/>
                                        </a:rPr>
                                        <m:t>,</m:t>
                                      </m:r>
                                      <m:r>
                                        <a:rPr lang="fr-FR" sz="2000" i="1" dirty="0">
                                          <a:latin typeface="Cambria Math" panose="02040503050406030204" pitchFamily="18" charset="0"/>
                                        </a:rPr>
                                        <m:t>𝑖</m:t>
                                      </m:r>
                                    </m:sub>
                                  </m:sSub>
                                </m:e>
                              </m:d>
                            </m:den>
                          </m:f>
                        </m:e>
                      </m:nary>
                    </m:oMath>
                  </m:oMathPara>
                </a14:m>
                <a:endParaRPr lang="fr-FR" sz="2000" dirty="0"/>
              </a:p>
            </p:txBody>
          </p:sp>
        </mc:Choice>
        <mc:Fallback xmlns="">
          <p:sp>
            <p:nvSpPr>
              <p:cNvPr id="26" name="ZoneTexte 25">
                <a:extLst>
                  <a:ext uri="{FF2B5EF4-FFF2-40B4-BE49-F238E27FC236}">
                    <a16:creationId xmlns:a16="http://schemas.microsoft.com/office/drawing/2014/main" id="{AF10BBEF-D944-4A65-A007-6BBC4B29F691}"/>
                  </a:ext>
                </a:extLst>
              </p:cNvPr>
              <p:cNvSpPr txBox="1">
                <a:spLocks noRot="1" noChangeAspect="1" noMove="1" noResize="1" noEditPoints="1" noAdjustHandles="1" noChangeArrowheads="1" noChangeShapeType="1" noTextEdit="1"/>
              </p:cNvSpPr>
              <p:nvPr/>
            </p:nvSpPr>
            <p:spPr>
              <a:xfrm>
                <a:off x="4201540" y="4209649"/>
                <a:ext cx="3788912" cy="865493"/>
              </a:xfrm>
              <a:prstGeom prst="rect">
                <a:avLst/>
              </a:prstGeom>
              <a:blipFill>
                <a:blip r:embed="rId4"/>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27" name="ZoneTexte 26">
                <a:extLst>
                  <a:ext uri="{FF2B5EF4-FFF2-40B4-BE49-F238E27FC236}">
                    <a16:creationId xmlns:a16="http://schemas.microsoft.com/office/drawing/2014/main" id="{BA11E208-7DF1-4E28-B855-2199C15C352E}"/>
                  </a:ext>
                </a:extLst>
              </p:cNvPr>
              <p:cNvSpPr txBox="1"/>
              <p:nvPr/>
            </p:nvSpPr>
            <p:spPr>
              <a:xfrm>
                <a:off x="8274270" y="3992739"/>
                <a:ext cx="3788912" cy="119737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fr-FR" sz="2000" b="1" i="0" smtClean="0">
                          <a:latin typeface="Cambria Math" panose="02040503050406030204" pitchFamily="18" charset="0"/>
                        </a:rPr>
                        <m:t>𝐑𝐌𝐒𝐄</m:t>
                      </m:r>
                      <m:r>
                        <a:rPr lang="fr-FR" sz="2000" i="1">
                          <a:latin typeface="Cambria Math" panose="02040503050406030204" pitchFamily="18" charset="0"/>
                        </a:rPr>
                        <m:t>=</m:t>
                      </m:r>
                      <m:rad>
                        <m:radPr>
                          <m:degHide m:val="on"/>
                          <m:ctrlPr>
                            <a:rPr lang="fr-FR" sz="2000" i="1" smtClean="0">
                              <a:latin typeface="Cambria Math" panose="02040503050406030204" pitchFamily="18" charset="0"/>
                            </a:rPr>
                          </m:ctrlPr>
                        </m:radPr>
                        <m:deg/>
                        <m:e>
                          <m:f>
                            <m:fPr>
                              <m:ctrlPr>
                                <a:rPr lang="fr-FR" sz="2000" i="1">
                                  <a:latin typeface="Cambria Math" panose="02040503050406030204" pitchFamily="18" charset="0"/>
                                </a:rPr>
                              </m:ctrlPr>
                            </m:fPr>
                            <m:num>
                              <m:r>
                                <a:rPr lang="fr-FR" sz="2000" i="1">
                                  <a:latin typeface="Cambria Math" panose="02040503050406030204" pitchFamily="18" charset="0"/>
                                </a:rPr>
                                <m:t>1</m:t>
                              </m:r>
                            </m:num>
                            <m:den>
                              <m:sSub>
                                <m:sSubPr>
                                  <m:ctrlPr>
                                    <a:rPr lang="fr-FR" sz="2000" i="1">
                                      <a:latin typeface="Cambria Math" panose="02040503050406030204" pitchFamily="18" charset="0"/>
                                    </a:rPr>
                                  </m:ctrlPr>
                                </m:sSubPr>
                                <m:e>
                                  <m:r>
                                    <a:rPr lang="fr-FR" sz="2000" i="1">
                                      <a:latin typeface="Cambria Math" panose="02040503050406030204" pitchFamily="18" charset="0"/>
                                    </a:rPr>
                                    <m:t>𝑁</m:t>
                                  </m:r>
                                </m:e>
                                <m:sub>
                                  <m:r>
                                    <a:rPr lang="fr-FR" sz="2000" i="1">
                                      <a:latin typeface="Cambria Math" panose="02040503050406030204" pitchFamily="18" charset="0"/>
                                    </a:rPr>
                                    <m:t>h</m:t>
                                  </m:r>
                                </m:sub>
                              </m:sSub>
                            </m:den>
                          </m:f>
                          <m:nary>
                            <m:naryPr>
                              <m:chr m:val="∑"/>
                              <m:ctrlPr>
                                <a:rPr lang="fr-FR" sz="2000" i="1">
                                  <a:latin typeface="Cambria Math" panose="02040503050406030204" pitchFamily="18" charset="0"/>
                                </a:rPr>
                              </m:ctrlPr>
                            </m:naryPr>
                            <m:sub>
                              <m:r>
                                <m:rPr>
                                  <m:brk m:alnAt="23"/>
                                </m:rPr>
                                <a:rPr lang="fr-FR" sz="2000" i="1">
                                  <a:latin typeface="Cambria Math" panose="02040503050406030204" pitchFamily="18" charset="0"/>
                                </a:rPr>
                                <m:t>𝑖</m:t>
                              </m:r>
                              <m:r>
                                <a:rPr lang="fr-FR" sz="2000" i="1">
                                  <a:latin typeface="Cambria Math" panose="02040503050406030204" pitchFamily="18" charset="0"/>
                                </a:rPr>
                                <m:t>=1</m:t>
                              </m:r>
                            </m:sub>
                            <m:sup>
                              <m:sSub>
                                <m:sSubPr>
                                  <m:ctrlPr>
                                    <a:rPr lang="fr-FR" sz="2000" i="1">
                                      <a:latin typeface="Cambria Math" panose="02040503050406030204" pitchFamily="18" charset="0"/>
                                    </a:rPr>
                                  </m:ctrlPr>
                                </m:sSubPr>
                                <m:e>
                                  <m:r>
                                    <a:rPr lang="fr-FR" sz="2000" i="1">
                                      <a:latin typeface="Cambria Math" panose="02040503050406030204" pitchFamily="18" charset="0"/>
                                    </a:rPr>
                                    <m:t>𝑁</m:t>
                                  </m:r>
                                </m:e>
                                <m:sub>
                                  <m:r>
                                    <a:rPr lang="fr-FR" sz="2000" i="1">
                                      <a:latin typeface="Cambria Math" panose="02040503050406030204" pitchFamily="18" charset="0"/>
                                    </a:rPr>
                                    <m:t>h</m:t>
                                  </m:r>
                                  <m:r>
                                    <a:rPr lang="fr-FR" sz="2000" i="1">
                                      <a:latin typeface="Cambria Math" panose="02040503050406030204" pitchFamily="18" charset="0"/>
                                    </a:rPr>
                                    <m:t> </m:t>
                                  </m:r>
                                </m:sub>
                              </m:sSub>
                            </m:sup>
                            <m:e>
                              <m:sSup>
                                <m:sSupPr>
                                  <m:ctrlPr>
                                    <a:rPr lang="fr-FR" sz="2000" i="1" dirty="0">
                                      <a:latin typeface="Cambria Math" panose="02040503050406030204" pitchFamily="18" charset="0"/>
                                    </a:rPr>
                                  </m:ctrlPr>
                                </m:sSupPr>
                                <m:e>
                                  <m:d>
                                    <m:dPr>
                                      <m:begChr m:val="|"/>
                                      <m:endChr m:val="|"/>
                                      <m:ctrlPr>
                                        <a:rPr lang="fr-FR" sz="2000" i="1">
                                          <a:latin typeface="Cambria Math" panose="02040503050406030204" pitchFamily="18" charset="0"/>
                                        </a:rPr>
                                      </m:ctrlPr>
                                    </m:dPr>
                                    <m:e>
                                      <m:sSub>
                                        <m:sSubPr>
                                          <m:ctrlPr>
                                            <a:rPr lang="fr-FR" sz="2000" b="1" i="1" dirty="0">
                                              <a:latin typeface="Cambria Math" panose="02040503050406030204" pitchFamily="18" charset="0"/>
                                            </a:rPr>
                                          </m:ctrlPr>
                                        </m:sSubPr>
                                        <m:e>
                                          <m:r>
                                            <a:rPr lang="fr-FR" sz="2000" b="1" i="1" dirty="0">
                                              <a:latin typeface="Cambria Math" panose="02040503050406030204" pitchFamily="18" charset="0"/>
                                            </a:rPr>
                                            <m:t>𝒔</m:t>
                                          </m:r>
                                        </m:e>
                                        <m:sub>
                                          <m:r>
                                            <a:rPr lang="fr-FR" sz="2000" i="1" dirty="0">
                                              <a:latin typeface="Cambria Math" panose="02040503050406030204" pitchFamily="18" charset="0"/>
                                            </a:rPr>
                                            <m:t>h𝑓</m:t>
                                          </m:r>
                                          <m:r>
                                            <a:rPr lang="fr-FR" sz="2000" i="1" dirty="0">
                                              <a:latin typeface="Cambria Math" panose="02040503050406030204" pitchFamily="18" charset="0"/>
                                            </a:rPr>
                                            <m:t>,</m:t>
                                          </m:r>
                                          <m:r>
                                            <a:rPr lang="fr-FR" sz="2000" i="1" dirty="0">
                                              <a:latin typeface="Cambria Math" panose="02040503050406030204" pitchFamily="18" charset="0"/>
                                            </a:rPr>
                                            <m:t>𝑖</m:t>
                                          </m:r>
                                        </m:sub>
                                      </m:sSub>
                                      <m:r>
                                        <a:rPr lang="fr-FR" sz="2000" i="1" dirty="0">
                                          <a:latin typeface="Cambria Math" panose="02040503050406030204" pitchFamily="18" charset="0"/>
                                        </a:rPr>
                                        <m:t>−</m:t>
                                      </m:r>
                                      <m:sSub>
                                        <m:sSubPr>
                                          <m:ctrlPr>
                                            <a:rPr lang="fr-FR" sz="2000" b="1" i="1" dirty="0">
                                              <a:latin typeface="Cambria Math" panose="02040503050406030204" pitchFamily="18" charset="0"/>
                                            </a:rPr>
                                          </m:ctrlPr>
                                        </m:sSubPr>
                                        <m:e>
                                          <m:r>
                                            <a:rPr lang="fr-FR" sz="2000" b="1" i="1" dirty="0">
                                              <a:latin typeface="Cambria Math" panose="02040503050406030204" pitchFamily="18" charset="0"/>
                                            </a:rPr>
                                            <m:t>𝒔</m:t>
                                          </m:r>
                                        </m:e>
                                        <m:sub>
                                          <m:r>
                                            <a:rPr lang="fr-FR" sz="2000" i="1" dirty="0">
                                              <a:latin typeface="Cambria Math" panose="02040503050406030204" pitchFamily="18" charset="0"/>
                                            </a:rPr>
                                            <m:t>𝑝</m:t>
                                          </m:r>
                                          <m:r>
                                            <a:rPr lang="fr-FR" sz="2000" i="1" dirty="0">
                                              <a:latin typeface="Cambria Math" panose="02040503050406030204" pitchFamily="18" charset="0"/>
                                            </a:rPr>
                                            <m:t>,</m:t>
                                          </m:r>
                                          <m:r>
                                            <a:rPr lang="fr-FR" sz="2000" i="1" dirty="0">
                                              <a:latin typeface="Cambria Math" panose="02040503050406030204" pitchFamily="18" charset="0"/>
                                            </a:rPr>
                                            <m:t>𝑖</m:t>
                                          </m:r>
                                        </m:sub>
                                      </m:sSub>
                                    </m:e>
                                  </m:d>
                                </m:e>
                                <m:sup>
                                  <m:r>
                                    <a:rPr lang="fr-FR" sz="2000" i="1" dirty="0">
                                      <a:latin typeface="Cambria Math" panose="02040503050406030204" pitchFamily="18" charset="0"/>
                                    </a:rPr>
                                    <m:t>2</m:t>
                                  </m:r>
                                </m:sup>
                              </m:sSup>
                            </m:e>
                          </m:nary>
                        </m:e>
                      </m:rad>
                    </m:oMath>
                  </m:oMathPara>
                </a14:m>
                <a:endParaRPr lang="fr-FR" sz="2000" dirty="0"/>
              </a:p>
            </p:txBody>
          </p:sp>
        </mc:Choice>
        <mc:Fallback xmlns="">
          <p:sp>
            <p:nvSpPr>
              <p:cNvPr id="27" name="ZoneTexte 26">
                <a:extLst>
                  <a:ext uri="{FF2B5EF4-FFF2-40B4-BE49-F238E27FC236}">
                    <a16:creationId xmlns:a16="http://schemas.microsoft.com/office/drawing/2014/main" id="{BA11E208-7DF1-4E28-B855-2199C15C352E}"/>
                  </a:ext>
                </a:extLst>
              </p:cNvPr>
              <p:cNvSpPr txBox="1">
                <a:spLocks noRot="1" noChangeAspect="1" noMove="1" noResize="1" noEditPoints="1" noAdjustHandles="1" noChangeArrowheads="1" noChangeShapeType="1" noTextEdit="1"/>
              </p:cNvSpPr>
              <p:nvPr/>
            </p:nvSpPr>
            <p:spPr>
              <a:xfrm>
                <a:off x="8274270" y="3992739"/>
                <a:ext cx="3788912" cy="1197379"/>
              </a:xfrm>
              <a:prstGeom prst="rect">
                <a:avLst/>
              </a:prstGeom>
              <a:blipFill>
                <a:blip r:embed="rId5"/>
                <a:stretch>
                  <a:fillRect/>
                </a:stretch>
              </a:blipFill>
            </p:spPr>
            <p:txBody>
              <a:bodyPr/>
              <a:lstStyle/>
              <a:p>
                <a:r>
                  <a:rPr lang="fr-FR">
                    <a:noFill/>
                  </a:rPr>
                  <a:t> </a:t>
                </a:r>
              </a:p>
            </p:txBody>
          </p:sp>
        </mc:Fallback>
      </mc:AlternateContent>
      <p:sp>
        <p:nvSpPr>
          <p:cNvPr id="28" name="ZoneTexte 27">
            <a:extLst>
              <a:ext uri="{FF2B5EF4-FFF2-40B4-BE49-F238E27FC236}">
                <a16:creationId xmlns:a16="http://schemas.microsoft.com/office/drawing/2014/main" id="{903D909F-BB4B-4CFF-ABD9-1CADB597F624}"/>
              </a:ext>
            </a:extLst>
          </p:cNvPr>
          <p:cNvSpPr txBox="1"/>
          <p:nvPr/>
        </p:nvSpPr>
        <p:spPr>
          <a:xfrm>
            <a:off x="4201540" y="5249471"/>
            <a:ext cx="3788912" cy="830997"/>
          </a:xfrm>
          <a:prstGeom prst="rect">
            <a:avLst/>
          </a:prstGeom>
          <a:noFill/>
        </p:spPr>
        <p:txBody>
          <a:bodyPr wrap="square">
            <a:spAutoFit/>
          </a:bodyPr>
          <a:lstStyle/>
          <a:p>
            <a:pPr algn="ctr"/>
            <a:r>
              <a:rPr lang="en-US" sz="1600" dirty="0"/>
              <a:t>Normalizes the error relative to the reference value to assess the proportion of error.</a:t>
            </a:r>
            <a:endParaRPr lang="fr-FR" sz="1600" dirty="0"/>
          </a:p>
        </p:txBody>
      </p:sp>
      <p:sp>
        <p:nvSpPr>
          <p:cNvPr id="29" name="ZoneTexte 28">
            <a:extLst>
              <a:ext uri="{FF2B5EF4-FFF2-40B4-BE49-F238E27FC236}">
                <a16:creationId xmlns:a16="http://schemas.microsoft.com/office/drawing/2014/main" id="{1B1964E2-8687-4784-85DB-C8FCD8D921F5}"/>
              </a:ext>
            </a:extLst>
          </p:cNvPr>
          <p:cNvSpPr txBox="1"/>
          <p:nvPr/>
        </p:nvSpPr>
        <p:spPr>
          <a:xfrm>
            <a:off x="8274270" y="5249471"/>
            <a:ext cx="3788912" cy="830997"/>
          </a:xfrm>
          <a:prstGeom prst="rect">
            <a:avLst/>
          </a:prstGeom>
          <a:noFill/>
        </p:spPr>
        <p:txBody>
          <a:bodyPr wrap="square">
            <a:spAutoFit/>
          </a:bodyPr>
          <a:lstStyle/>
          <a:p>
            <a:pPr algn="ctr"/>
            <a:r>
              <a:rPr lang="en-US" sz="1600" dirty="0"/>
              <a:t>Computes the square root of the average squared differences, giving greater weight to larger errors.</a:t>
            </a:r>
            <a:endParaRPr lang="fr-FR" sz="1600" dirty="0"/>
          </a:p>
        </p:txBody>
      </p:sp>
    </p:spTree>
    <p:extLst>
      <p:ext uri="{BB962C8B-B14F-4D97-AF65-F5344CB8AC3E}">
        <p14:creationId xmlns:p14="http://schemas.microsoft.com/office/powerpoint/2010/main" val="2936965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0" grpId="0" animBg="1"/>
      <p:bldP spid="21" grpId="0"/>
      <p:bldP spid="23" grpId="0"/>
      <p:bldP spid="26" grpId="0"/>
      <p:bldP spid="27" grpId="0"/>
      <p:bldP spid="28" grpId="0"/>
      <p:bldP spid="29"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7CF26BEC-E586-4340-AB52-3A5BE0587B72}"/>
              </a:ext>
            </a:extLst>
          </p:cNvPr>
          <p:cNvSpPr txBox="1">
            <a:spLocks/>
          </p:cNvSpPr>
          <p:nvPr/>
        </p:nvSpPr>
        <p:spPr>
          <a:xfrm>
            <a:off x="0" y="565217"/>
            <a:ext cx="12192000" cy="577665"/>
          </a:xfrm>
          <a:prstGeom prst="rect">
            <a:avLst/>
          </a:prstGeom>
        </p:spPr>
        <p:txBody>
          <a:bodyPr tIns="72000" bIns="72000" anchor="ctr">
            <a:noAutofit/>
          </a:bodyPr>
          <a:lstStyle>
            <a:lvl1pPr algn="ctr" defTabSz="1219170" rtl="0" eaLnBrk="1" latinLnBrk="0" hangingPunct="1">
              <a:spcBef>
                <a:spcPct val="0"/>
              </a:spcBef>
              <a:buNone/>
              <a:defRPr sz="5867" kern="1200">
                <a:solidFill>
                  <a:schemeClr val="tx1"/>
                </a:solidFill>
                <a:latin typeface="+mj-lt"/>
                <a:ea typeface="+mj-ea"/>
                <a:cs typeface="+mj-cs"/>
              </a:defRPr>
            </a:lvl1pPr>
          </a:lstStyle>
          <a:p>
            <a:r>
              <a:rPr lang="en-US" sz="3200" b="1" dirty="0">
                <a:solidFill>
                  <a:schemeClr val="bg1"/>
                </a:solidFill>
                <a:latin typeface="Arial" panose="020B0604020202020204" pitchFamily="34" charset="0"/>
                <a:ea typeface="Calibri" panose="020F0502020204030204" pitchFamily="34" charset="0"/>
                <a:cs typeface="Arial" panose="020B0604020202020204" pitchFamily="34" charset="0"/>
              </a:rPr>
              <a:t>[Online] Model Testing</a:t>
            </a:r>
          </a:p>
        </p:txBody>
      </p:sp>
      <p:grpSp>
        <p:nvGrpSpPr>
          <p:cNvPr id="3" name="Groupe 2">
            <a:extLst>
              <a:ext uri="{FF2B5EF4-FFF2-40B4-BE49-F238E27FC236}">
                <a16:creationId xmlns:a16="http://schemas.microsoft.com/office/drawing/2014/main" id="{E4668E67-D5E1-4FF2-B6B0-FF22E75D61FC}"/>
              </a:ext>
            </a:extLst>
          </p:cNvPr>
          <p:cNvGrpSpPr/>
          <p:nvPr/>
        </p:nvGrpSpPr>
        <p:grpSpPr>
          <a:xfrm>
            <a:off x="626331" y="3358076"/>
            <a:ext cx="10939340" cy="1583105"/>
            <a:chOff x="0" y="2496462"/>
            <a:chExt cx="11934373" cy="1865075"/>
          </a:xfrm>
        </p:grpSpPr>
        <p:grpSp>
          <p:nvGrpSpPr>
            <p:cNvPr id="15" name="Groupe 14">
              <a:extLst>
                <a:ext uri="{FF2B5EF4-FFF2-40B4-BE49-F238E27FC236}">
                  <a16:creationId xmlns:a16="http://schemas.microsoft.com/office/drawing/2014/main" id="{AA5404B3-F0E0-4E44-9FF3-E6850447BD64}"/>
                </a:ext>
              </a:extLst>
            </p:cNvPr>
            <p:cNvGrpSpPr/>
            <p:nvPr/>
          </p:nvGrpSpPr>
          <p:grpSpPr>
            <a:xfrm>
              <a:off x="1" y="2496463"/>
              <a:ext cx="11934372" cy="1865074"/>
              <a:chOff x="128814" y="4138449"/>
              <a:chExt cx="11934372" cy="1556060"/>
            </a:xfrm>
            <a:solidFill>
              <a:schemeClr val="accent2">
                <a:lumMod val="20000"/>
                <a:lumOff val="80000"/>
              </a:schemeClr>
            </a:solidFill>
          </p:grpSpPr>
          <p:sp>
            <p:nvSpPr>
              <p:cNvPr id="9" name="Rectangle 8">
                <a:extLst>
                  <a:ext uri="{FF2B5EF4-FFF2-40B4-BE49-F238E27FC236}">
                    <a16:creationId xmlns:a16="http://schemas.microsoft.com/office/drawing/2014/main" id="{F2E337A0-1F32-4D90-BEE0-19305240A749}"/>
                  </a:ext>
                </a:extLst>
              </p:cNvPr>
              <p:cNvSpPr/>
              <p:nvPr/>
            </p:nvSpPr>
            <p:spPr>
              <a:xfrm>
                <a:off x="4201544" y="4138449"/>
                <a:ext cx="3788912" cy="153727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0" name="Rectangle 9">
                <a:extLst>
                  <a:ext uri="{FF2B5EF4-FFF2-40B4-BE49-F238E27FC236}">
                    <a16:creationId xmlns:a16="http://schemas.microsoft.com/office/drawing/2014/main" id="{53269CF7-8052-439B-8B1B-CF5DE31FB429}"/>
                  </a:ext>
                </a:extLst>
              </p:cNvPr>
              <p:cNvSpPr/>
              <p:nvPr/>
            </p:nvSpPr>
            <p:spPr>
              <a:xfrm>
                <a:off x="8274274" y="4138449"/>
                <a:ext cx="3788912" cy="153727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Rectangle 12">
                <a:extLst>
                  <a:ext uri="{FF2B5EF4-FFF2-40B4-BE49-F238E27FC236}">
                    <a16:creationId xmlns:a16="http://schemas.microsoft.com/office/drawing/2014/main" id="{7F56CBAD-468E-4236-8B28-FD9551119B1F}"/>
                  </a:ext>
                </a:extLst>
              </p:cNvPr>
              <p:cNvSpPr/>
              <p:nvPr/>
            </p:nvSpPr>
            <p:spPr>
              <a:xfrm>
                <a:off x="128814" y="4138449"/>
                <a:ext cx="3788912" cy="155606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8" name="ZoneTexte 17">
              <a:extLst>
                <a:ext uri="{FF2B5EF4-FFF2-40B4-BE49-F238E27FC236}">
                  <a16:creationId xmlns:a16="http://schemas.microsoft.com/office/drawing/2014/main" id="{FD8FA0B1-E17E-48D6-BBAF-DF0E590912BE}"/>
                </a:ext>
              </a:extLst>
            </p:cNvPr>
            <p:cNvSpPr txBox="1"/>
            <p:nvPr/>
          </p:nvSpPr>
          <p:spPr>
            <a:xfrm>
              <a:off x="1" y="2496462"/>
              <a:ext cx="3788912" cy="401200"/>
            </a:xfrm>
            <a:prstGeom prst="rect">
              <a:avLst/>
            </a:prstGeom>
            <a:solidFill>
              <a:schemeClr val="accent2"/>
            </a:solidFill>
          </p:spPr>
          <p:style>
            <a:lnRef idx="2">
              <a:schemeClr val="accent2"/>
            </a:lnRef>
            <a:fillRef idx="1">
              <a:schemeClr val="lt1"/>
            </a:fillRef>
            <a:effectRef idx="0">
              <a:schemeClr val="accent2"/>
            </a:effectRef>
            <a:fontRef idx="minor">
              <a:schemeClr val="dk1"/>
            </a:fontRef>
          </p:style>
          <p:txBody>
            <a:bodyPr wrap="square" tIns="46800">
              <a:spAutoFit/>
            </a:bodyPr>
            <a:lstStyle/>
            <a:p>
              <a:pPr algn="ctr"/>
              <a:r>
                <a:rPr lang="fr-FR" sz="2000" b="1" dirty="0">
                  <a:solidFill>
                    <a:schemeClr val="bg1"/>
                  </a:solidFill>
                </a:rPr>
                <a:t>MEAN ABSOLUTE ERROR</a:t>
              </a:r>
            </a:p>
          </p:txBody>
        </p:sp>
        <p:sp>
          <p:nvSpPr>
            <p:cNvPr id="19" name="ZoneTexte 18">
              <a:extLst>
                <a:ext uri="{FF2B5EF4-FFF2-40B4-BE49-F238E27FC236}">
                  <a16:creationId xmlns:a16="http://schemas.microsoft.com/office/drawing/2014/main" id="{9FA2D3B9-88CB-47FA-837F-C663ABF91727}"/>
                </a:ext>
              </a:extLst>
            </p:cNvPr>
            <p:cNvSpPr txBox="1"/>
            <p:nvPr/>
          </p:nvSpPr>
          <p:spPr>
            <a:xfrm>
              <a:off x="4072731" y="2496462"/>
              <a:ext cx="3788911" cy="402291"/>
            </a:xfrm>
            <a:prstGeom prst="rect">
              <a:avLst/>
            </a:prstGeom>
            <a:solidFill>
              <a:schemeClr val="accent2"/>
            </a:solidFill>
          </p:spPr>
          <p:style>
            <a:lnRef idx="2">
              <a:schemeClr val="accent2"/>
            </a:lnRef>
            <a:fillRef idx="1">
              <a:schemeClr val="lt1"/>
            </a:fillRef>
            <a:effectRef idx="0">
              <a:schemeClr val="accent2"/>
            </a:effectRef>
            <a:fontRef idx="minor">
              <a:schemeClr val="dk1"/>
            </a:fontRef>
          </p:style>
          <p:txBody>
            <a:bodyPr wrap="square" lIns="0" tIns="46800" rIns="0" bIns="46800">
              <a:spAutoFit/>
            </a:bodyPr>
            <a:lstStyle/>
            <a:p>
              <a:pPr algn="ctr"/>
              <a:r>
                <a:rPr lang="fr-FR" sz="2000" b="1" dirty="0">
                  <a:solidFill>
                    <a:schemeClr val="bg1"/>
                  </a:solidFill>
                </a:rPr>
                <a:t> MEAN RELATIVE ERROR</a:t>
              </a:r>
            </a:p>
          </p:txBody>
        </p:sp>
        <p:sp>
          <p:nvSpPr>
            <p:cNvPr id="20" name="ZoneTexte 19">
              <a:extLst>
                <a:ext uri="{FF2B5EF4-FFF2-40B4-BE49-F238E27FC236}">
                  <a16:creationId xmlns:a16="http://schemas.microsoft.com/office/drawing/2014/main" id="{E93C191C-255F-4A77-94A1-6B25525F9C99}"/>
                </a:ext>
              </a:extLst>
            </p:cNvPr>
            <p:cNvSpPr txBox="1"/>
            <p:nvPr/>
          </p:nvSpPr>
          <p:spPr>
            <a:xfrm>
              <a:off x="8145461" y="2496463"/>
              <a:ext cx="3788912" cy="400110"/>
            </a:xfrm>
            <a:prstGeom prst="rect">
              <a:avLst/>
            </a:prstGeom>
            <a:solidFill>
              <a:schemeClr val="accent2"/>
            </a:solidFill>
          </p:spPr>
          <p:style>
            <a:lnRef idx="2">
              <a:schemeClr val="accent2"/>
            </a:lnRef>
            <a:fillRef idx="1">
              <a:schemeClr val="lt1"/>
            </a:fillRef>
            <a:effectRef idx="0">
              <a:schemeClr val="accent2"/>
            </a:effectRef>
            <a:fontRef idx="minor">
              <a:schemeClr val="dk1"/>
            </a:fontRef>
          </p:style>
          <p:txBody>
            <a:bodyPr wrap="square" lIns="0" rIns="0">
              <a:spAutoFit/>
            </a:bodyPr>
            <a:lstStyle/>
            <a:p>
              <a:pPr algn="ctr"/>
              <a:r>
                <a:rPr lang="en-US" sz="2000" b="1" dirty="0">
                  <a:solidFill>
                    <a:schemeClr val="bg1"/>
                  </a:solidFill>
                </a:rPr>
                <a:t>ROOT MEAN SQUARED ERROR</a:t>
              </a:r>
              <a:endParaRPr lang="fr-FR" sz="2000" b="1" dirty="0">
                <a:solidFill>
                  <a:schemeClr val="bg1"/>
                </a:solidFill>
              </a:endParaRPr>
            </a:p>
          </p:txBody>
        </p:sp>
        <mc:AlternateContent xmlns:mc="http://schemas.openxmlformats.org/markup-compatibility/2006" xmlns:a14="http://schemas.microsoft.com/office/drawing/2010/main">
          <mc:Choice Requires="a14">
            <p:sp>
              <p:nvSpPr>
                <p:cNvPr id="21" name="ZoneTexte 20">
                  <a:extLst>
                    <a:ext uri="{FF2B5EF4-FFF2-40B4-BE49-F238E27FC236}">
                      <a16:creationId xmlns:a16="http://schemas.microsoft.com/office/drawing/2014/main" id="{E643186B-61D9-4683-9C8B-280546F409F9}"/>
                    </a:ext>
                  </a:extLst>
                </p:cNvPr>
                <p:cNvSpPr txBox="1"/>
                <p:nvPr/>
              </p:nvSpPr>
              <p:spPr>
                <a:xfrm>
                  <a:off x="0" y="3126220"/>
                  <a:ext cx="3788912" cy="86549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fr-FR" sz="2000" b="0" i="0" smtClean="0">
                            <a:latin typeface="Cambria Math" panose="02040503050406030204" pitchFamily="18" charset="0"/>
                          </a:rPr>
                          <m:t>MAE</m:t>
                        </m:r>
                        <m:r>
                          <a:rPr lang="fr-FR" sz="2000" b="0" i="1" smtClean="0">
                            <a:latin typeface="Cambria Math" panose="02040503050406030204" pitchFamily="18" charset="0"/>
                          </a:rPr>
                          <m:t>=</m:t>
                        </m:r>
                        <m:f>
                          <m:fPr>
                            <m:ctrlPr>
                              <a:rPr lang="fr-FR" sz="2000" b="0" i="1" smtClean="0">
                                <a:latin typeface="Cambria Math" panose="02040503050406030204" pitchFamily="18" charset="0"/>
                              </a:rPr>
                            </m:ctrlPr>
                          </m:fPr>
                          <m:num>
                            <m:r>
                              <a:rPr lang="fr-FR" sz="2000" b="0" i="1" smtClean="0">
                                <a:latin typeface="Cambria Math" panose="02040503050406030204" pitchFamily="18" charset="0"/>
                              </a:rPr>
                              <m:t>1</m:t>
                            </m:r>
                          </m:num>
                          <m:den>
                            <m:sSub>
                              <m:sSubPr>
                                <m:ctrlPr>
                                  <a:rPr lang="fr-FR" sz="2000" b="0" i="1" smtClean="0">
                                    <a:latin typeface="Cambria Math" panose="02040503050406030204" pitchFamily="18" charset="0"/>
                                  </a:rPr>
                                </m:ctrlPr>
                              </m:sSubPr>
                              <m:e>
                                <m:r>
                                  <a:rPr lang="fr-FR" sz="2000" b="0" i="1" smtClean="0">
                                    <a:latin typeface="Cambria Math" panose="02040503050406030204" pitchFamily="18" charset="0"/>
                                  </a:rPr>
                                  <m:t>𝑁</m:t>
                                </m:r>
                              </m:e>
                              <m:sub>
                                <m:r>
                                  <a:rPr lang="fr-FR" sz="2000" b="0" i="1" smtClean="0">
                                    <a:latin typeface="Cambria Math" panose="02040503050406030204" pitchFamily="18" charset="0"/>
                                  </a:rPr>
                                  <m:t>h</m:t>
                                </m:r>
                              </m:sub>
                            </m:sSub>
                          </m:den>
                        </m:f>
                        <m:nary>
                          <m:naryPr>
                            <m:chr m:val="∑"/>
                            <m:ctrlPr>
                              <a:rPr lang="fr-FR" sz="2000" b="0" i="1" smtClean="0">
                                <a:latin typeface="Cambria Math" panose="02040503050406030204" pitchFamily="18" charset="0"/>
                              </a:rPr>
                            </m:ctrlPr>
                          </m:naryPr>
                          <m:sub>
                            <m:r>
                              <m:rPr>
                                <m:brk m:alnAt="23"/>
                              </m:rPr>
                              <a:rPr lang="fr-FR" sz="2000" b="0" i="1" smtClean="0">
                                <a:latin typeface="Cambria Math" panose="02040503050406030204" pitchFamily="18" charset="0"/>
                              </a:rPr>
                              <m:t>𝑖</m:t>
                            </m:r>
                            <m:r>
                              <a:rPr lang="fr-FR" sz="2000" b="0" i="1" smtClean="0">
                                <a:latin typeface="Cambria Math" panose="02040503050406030204" pitchFamily="18" charset="0"/>
                              </a:rPr>
                              <m:t>=1</m:t>
                            </m:r>
                          </m:sub>
                          <m:sup>
                            <m:sSub>
                              <m:sSubPr>
                                <m:ctrlPr>
                                  <a:rPr lang="fr-FR" sz="2000" i="1">
                                    <a:latin typeface="Cambria Math" panose="02040503050406030204" pitchFamily="18" charset="0"/>
                                  </a:rPr>
                                </m:ctrlPr>
                              </m:sSubPr>
                              <m:e>
                                <m:r>
                                  <a:rPr lang="fr-FR" sz="2000" i="1">
                                    <a:latin typeface="Cambria Math" panose="02040503050406030204" pitchFamily="18" charset="0"/>
                                  </a:rPr>
                                  <m:t>𝑁</m:t>
                                </m:r>
                              </m:e>
                              <m:sub>
                                <m:r>
                                  <a:rPr lang="fr-FR" sz="2000" b="0" i="1" smtClean="0">
                                    <a:latin typeface="Cambria Math" panose="02040503050406030204" pitchFamily="18" charset="0"/>
                                  </a:rPr>
                                  <m:t>h</m:t>
                                </m:r>
                                <m:r>
                                  <a:rPr lang="fr-FR" sz="2000" i="1" smtClean="0">
                                    <a:latin typeface="Cambria Math" panose="02040503050406030204" pitchFamily="18" charset="0"/>
                                  </a:rPr>
                                  <m:t> </m:t>
                                </m:r>
                              </m:sub>
                            </m:sSub>
                          </m:sup>
                          <m:e>
                            <m:d>
                              <m:dPr>
                                <m:begChr m:val="|"/>
                                <m:endChr m:val="|"/>
                                <m:ctrlPr>
                                  <a:rPr lang="fr-FR" sz="2000" b="0" i="1" smtClean="0">
                                    <a:latin typeface="Cambria Math" panose="02040503050406030204" pitchFamily="18" charset="0"/>
                                  </a:rPr>
                                </m:ctrlPr>
                              </m:dPr>
                              <m:e>
                                <m:sSub>
                                  <m:sSubPr>
                                    <m:ctrlPr>
                                      <a:rPr lang="fr-FR" sz="2000" b="1" i="1" dirty="0">
                                        <a:latin typeface="Cambria Math" panose="02040503050406030204" pitchFamily="18" charset="0"/>
                                      </a:rPr>
                                    </m:ctrlPr>
                                  </m:sSubPr>
                                  <m:e>
                                    <m:r>
                                      <a:rPr lang="fr-FR" sz="2000" b="1" i="1" dirty="0">
                                        <a:latin typeface="Cambria Math" panose="02040503050406030204" pitchFamily="18" charset="0"/>
                                      </a:rPr>
                                      <m:t>𝒔</m:t>
                                    </m:r>
                                  </m:e>
                                  <m:sub>
                                    <m:r>
                                      <a:rPr lang="fr-FR" sz="2000" i="1" dirty="0">
                                        <a:latin typeface="Cambria Math" panose="02040503050406030204" pitchFamily="18" charset="0"/>
                                      </a:rPr>
                                      <m:t>h𝑓</m:t>
                                    </m:r>
                                    <m:r>
                                      <a:rPr lang="fr-FR" sz="2000" b="0" i="1" dirty="0" smtClean="0">
                                        <a:latin typeface="Cambria Math" panose="02040503050406030204" pitchFamily="18" charset="0"/>
                                      </a:rPr>
                                      <m:t>,</m:t>
                                    </m:r>
                                    <m:r>
                                      <a:rPr lang="fr-FR" sz="2000" b="0" i="1" dirty="0" smtClean="0">
                                        <a:latin typeface="Cambria Math" panose="02040503050406030204" pitchFamily="18" charset="0"/>
                                      </a:rPr>
                                      <m:t>𝑖</m:t>
                                    </m:r>
                                  </m:sub>
                                </m:sSub>
                                <m:r>
                                  <a:rPr lang="fr-FR" sz="2000" b="0" i="1" dirty="0" smtClean="0">
                                    <a:latin typeface="Cambria Math" panose="02040503050406030204" pitchFamily="18" charset="0"/>
                                  </a:rPr>
                                  <m:t>−</m:t>
                                </m:r>
                                <m:sSub>
                                  <m:sSubPr>
                                    <m:ctrlPr>
                                      <a:rPr lang="fr-FR" sz="2000" b="1" i="1" dirty="0">
                                        <a:latin typeface="Cambria Math" panose="02040503050406030204" pitchFamily="18" charset="0"/>
                                      </a:rPr>
                                    </m:ctrlPr>
                                  </m:sSubPr>
                                  <m:e>
                                    <m:r>
                                      <a:rPr lang="fr-FR" sz="2000" b="1" i="1" dirty="0">
                                        <a:latin typeface="Cambria Math" panose="02040503050406030204" pitchFamily="18" charset="0"/>
                                      </a:rPr>
                                      <m:t>𝒔</m:t>
                                    </m:r>
                                  </m:e>
                                  <m:sub>
                                    <m:r>
                                      <a:rPr lang="fr-FR" sz="2000" i="1" dirty="0">
                                        <a:latin typeface="Cambria Math" panose="02040503050406030204" pitchFamily="18" charset="0"/>
                                      </a:rPr>
                                      <m:t>𝑝</m:t>
                                    </m:r>
                                    <m:r>
                                      <a:rPr lang="fr-FR" sz="2000" b="0" i="1" dirty="0" smtClean="0">
                                        <a:latin typeface="Cambria Math" panose="02040503050406030204" pitchFamily="18" charset="0"/>
                                      </a:rPr>
                                      <m:t>,</m:t>
                                    </m:r>
                                    <m:r>
                                      <a:rPr lang="fr-FR" sz="2000" b="0" i="1" dirty="0" smtClean="0">
                                        <a:latin typeface="Cambria Math" panose="02040503050406030204" pitchFamily="18" charset="0"/>
                                      </a:rPr>
                                      <m:t>𝑖</m:t>
                                    </m:r>
                                  </m:sub>
                                </m:sSub>
                              </m:e>
                            </m:d>
                          </m:e>
                        </m:nary>
                      </m:oMath>
                    </m:oMathPara>
                  </a14:m>
                  <a:endParaRPr lang="fr-FR" sz="2000" dirty="0"/>
                </a:p>
              </p:txBody>
            </p:sp>
          </mc:Choice>
          <mc:Fallback xmlns="">
            <p:sp>
              <p:nvSpPr>
                <p:cNvPr id="21" name="ZoneTexte 20">
                  <a:extLst>
                    <a:ext uri="{FF2B5EF4-FFF2-40B4-BE49-F238E27FC236}">
                      <a16:creationId xmlns:a16="http://schemas.microsoft.com/office/drawing/2014/main" id="{E643186B-61D9-4683-9C8B-280546F409F9}"/>
                    </a:ext>
                  </a:extLst>
                </p:cNvPr>
                <p:cNvSpPr txBox="1">
                  <a:spLocks noRot="1" noChangeAspect="1" noMove="1" noResize="1" noEditPoints="1" noAdjustHandles="1" noChangeArrowheads="1" noChangeShapeType="1" noTextEdit="1"/>
                </p:cNvSpPr>
                <p:nvPr/>
              </p:nvSpPr>
              <p:spPr>
                <a:xfrm>
                  <a:off x="0" y="3126220"/>
                  <a:ext cx="3788912" cy="865493"/>
                </a:xfrm>
                <a:prstGeom prst="rect">
                  <a:avLst/>
                </a:prstGeom>
                <a:blipFill>
                  <a:blip r:embed="rId2"/>
                  <a:stretch>
                    <a:fillRect b="-15833"/>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26" name="ZoneTexte 25">
                  <a:extLst>
                    <a:ext uri="{FF2B5EF4-FFF2-40B4-BE49-F238E27FC236}">
                      <a16:creationId xmlns:a16="http://schemas.microsoft.com/office/drawing/2014/main" id="{AF10BBEF-D944-4A65-A007-6BBC4B29F691}"/>
                    </a:ext>
                  </a:extLst>
                </p:cNvPr>
                <p:cNvSpPr txBox="1"/>
                <p:nvPr/>
              </p:nvSpPr>
              <p:spPr>
                <a:xfrm>
                  <a:off x="4072730" y="3160988"/>
                  <a:ext cx="3788912" cy="86549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fr-FR" sz="2000" b="0" i="0" smtClean="0">
                            <a:latin typeface="Cambria Math" panose="02040503050406030204" pitchFamily="18" charset="0"/>
                          </a:rPr>
                          <m:t>MRE</m:t>
                        </m:r>
                        <m:r>
                          <a:rPr lang="fr-FR" sz="2000" b="0" i="1" smtClean="0">
                            <a:latin typeface="Cambria Math" panose="02040503050406030204" pitchFamily="18" charset="0"/>
                          </a:rPr>
                          <m:t>=</m:t>
                        </m:r>
                        <m:f>
                          <m:fPr>
                            <m:ctrlPr>
                              <a:rPr lang="fr-FR" sz="2000" b="0" i="1" smtClean="0">
                                <a:latin typeface="Cambria Math" panose="02040503050406030204" pitchFamily="18" charset="0"/>
                              </a:rPr>
                            </m:ctrlPr>
                          </m:fPr>
                          <m:num>
                            <m:r>
                              <a:rPr lang="fr-FR" sz="2000" b="0" i="1" smtClean="0">
                                <a:latin typeface="Cambria Math" panose="02040503050406030204" pitchFamily="18" charset="0"/>
                              </a:rPr>
                              <m:t>1</m:t>
                            </m:r>
                          </m:num>
                          <m:den>
                            <m:sSub>
                              <m:sSubPr>
                                <m:ctrlPr>
                                  <a:rPr lang="fr-FR" sz="2000" b="0" i="1" smtClean="0">
                                    <a:latin typeface="Cambria Math" panose="02040503050406030204" pitchFamily="18" charset="0"/>
                                  </a:rPr>
                                </m:ctrlPr>
                              </m:sSubPr>
                              <m:e>
                                <m:r>
                                  <a:rPr lang="fr-FR" sz="2000" b="0" i="1" smtClean="0">
                                    <a:latin typeface="Cambria Math" panose="02040503050406030204" pitchFamily="18" charset="0"/>
                                  </a:rPr>
                                  <m:t>𝑁</m:t>
                                </m:r>
                              </m:e>
                              <m:sub>
                                <m:r>
                                  <a:rPr lang="fr-FR" sz="2000" b="0" i="1" smtClean="0">
                                    <a:latin typeface="Cambria Math" panose="02040503050406030204" pitchFamily="18" charset="0"/>
                                  </a:rPr>
                                  <m:t>h</m:t>
                                </m:r>
                              </m:sub>
                            </m:sSub>
                          </m:den>
                        </m:f>
                        <m:nary>
                          <m:naryPr>
                            <m:chr m:val="∑"/>
                            <m:ctrlPr>
                              <a:rPr lang="fr-FR" sz="2000" b="0" i="1" smtClean="0">
                                <a:latin typeface="Cambria Math" panose="02040503050406030204" pitchFamily="18" charset="0"/>
                              </a:rPr>
                            </m:ctrlPr>
                          </m:naryPr>
                          <m:sub>
                            <m:r>
                              <m:rPr>
                                <m:brk m:alnAt="23"/>
                              </m:rPr>
                              <a:rPr lang="fr-FR" sz="2000" b="0" i="1" smtClean="0">
                                <a:latin typeface="Cambria Math" panose="02040503050406030204" pitchFamily="18" charset="0"/>
                              </a:rPr>
                              <m:t>𝑖</m:t>
                            </m:r>
                            <m:r>
                              <a:rPr lang="fr-FR" sz="2000" b="0" i="1" smtClean="0">
                                <a:latin typeface="Cambria Math" panose="02040503050406030204" pitchFamily="18" charset="0"/>
                              </a:rPr>
                              <m:t>=1</m:t>
                            </m:r>
                          </m:sub>
                          <m:sup>
                            <m:sSub>
                              <m:sSubPr>
                                <m:ctrlPr>
                                  <a:rPr lang="fr-FR" sz="2000" i="1">
                                    <a:latin typeface="Cambria Math" panose="02040503050406030204" pitchFamily="18" charset="0"/>
                                  </a:rPr>
                                </m:ctrlPr>
                              </m:sSubPr>
                              <m:e>
                                <m:r>
                                  <a:rPr lang="fr-FR" sz="2000" i="1">
                                    <a:latin typeface="Cambria Math" panose="02040503050406030204" pitchFamily="18" charset="0"/>
                                  </a:rPr>
                                  <m:t>𝑁</m:t>
                                </m:r>
                              </m:e>
                              <m:sub>
                                <m:r>
                                  <a:rPr lang="fr-FR" sz="2000" b="0" i="1" smtClean="0">
                                    <a:latin typeface="Cambria Math" panose="02040503050406030204" pitchFamily="18" charset="0"/>
                                  </a:rPr>
                                  <m:t>h</m:t>
                                </m:r>
                                <m:r>
                                  <a:rPr lang="fr-FR" sz="2000" i="1" smtClean="0">
                                    <a:latin typeface="Cambria Math" panose="02040503050406030204" pitchFamily="18" charset="0"/>
                                  </a:rPr>
                                  <m:t> </m:t>
                                </m:r>
                              </m:sub>
                            </m:sSub>
                          </m:sup>
                          <m:e>
                            <m:f>
                              <m:fPr>
                                <m:ctrlPr>
                                  <a:rPr lang="fr-FR" sz="2000" b="0" i="1" smtClean="0">
                                    <a:latin typeface="Cambria Math" panose="02040503050406030204" pitchFamily="18" charset="0"/>
                                  </a:rPr>
                                </m:ctrlPr>
                              </m:fPr>
                              <m:num>
                                <m:d>
                                  <m:dPr>
                                    <m:begChr m:val="|"/>
                                    <m:endChr m:val="|"/>
                                    <m:ctrlPr>
                                      <a:rPr lang="fr-FR" sz="2000" i="1">
                                        <a:latin typeface="Cambria Math" panose="02040503050406030204" pitchFamily="18" charset="0"/>
                                      </a:rPr>
                                    </m:ctrlPr>
                                  </m:dPr>
                                  <m:e>
                                    <m:sSub>
                                      <m:sSubPr>
                                        <m:ctrlPr>
                                          <a:rPr lang="fr-FR" sz="2000" b="1" i="1" dirty="0">
                                            <a:latin typeface="Cambria Math" panose="02040503050406030204" pitchFamily="18" charset="0"/>
                                          </a:rPr>
                                        </m:ctrlPr>
                                      </m:sSubPr>
                                      <m:e>
                                        <m:r>
                                          <a:rPr lang="fr-FR" sz="2000" b="1" i="1" dirty="0">
                                            <a:latin typeface="Cambria Math" panose="02040503050406030204" pitchFamily="18" charset="0"/>
                                          </a:rPr>
                                          <m:t>𝒔</m:t>
                                        </m:r>
                                      </m:e>
                                      <m:sub>
                                        <m:r>
                                          <a:rPr lang="fr-FR" sz="2000" i="1" dirty="0">
                                            <a:latin typeface="Cambria Math" panose="02040503050406030204" pitchFamily="18" charset="0"/>
                                          </a:rPr>
                                          <m:t>h𝑓</m:t>
                                        </m:r>
                                        <m:r>
                                          <a:rPr lang="fr-FR" sz="2000" i="1" dirty="0">
                                            <a:latin typeface="Cambria Math" panose="02040503050406030204" pitchFamily="18" charset="0"/>
                                          </a:rPr>
                                          <m:t>,</m:t>
                                        </m:r>
                                        <m:r>
                                          <a:rPr lang="fr-FR" sz="2000" i="1" dirty="0">
                                            <a:latin typeface="Cambria Math" panose="02040503050406030204" pitchFamily="18" charset="0"/>
                                          </a:rPr>
                                          <m:t>𝑖</m:t>
                                        </m:r>
                                      </m:sub>
                                    </m:sSub>
                                    <m:r>
                                      <a:rPr lang="fr-FR" sz="2000" i="1" dirty="0">
                                        <a:latin typeface="Cambria Math" panose="02040503050406030204" pitchFamily="18" charset="0"/>
                                      </a:rPr>
                                      <m:t>−</m:t>
                                    </m:r>
                                    <m:sSub>
                                      <m:sSubPr>
                                        <m:ctrlPr>
                                          <a:rPr lang="fr-FR" sz="2000" b="1" i="1" dirty="0">
                                            <a:latin typeface="Cambria Math" panose="02040503050406030204" pitchFamily="18" charset="0"/>
                                          </a:rPr>
                                        </m:ctrlPr>
                                      </m:sSubPr>
                                      <m:e>
                                        <m:r>
                                          <a:rPr lang="fr-FR" sz="2000" b="1" i="1" dirty="0">
                                            <a:latin typeface="Cambria Math" panose="02040503050406030204" pitchFamily="18" charset="0"/>
                                          </a:rPr>
                                          <m:t>𝒔</m:t>
                                        </m:r>
                                      </m:e>
                                      <m:sub>
                                        <m:r>
                                          <a:rPr lang="fr-FR" sz="2000" i="1" dirty="0">
                                            <a:latin typeface="Cambria Math" panose="02040503050406030204" pitchFamily="18" charset="0"/>
                                          </a:rPr>
                                          <m:t>𝑝</m:t>
                                        </m:r>
                                        <m:r>
                                          <a:rPr lang="fr-FR" sz="2000" i="1" dirty="0">
                                            <a:latin typeface="Cambria Math" panose="02040503050406030204" pitchFamily="18" charset="0"/>
                                          </a:rPr>
                                          <m:t>,</m:t>
                                        </m:r>
                                        <m:r>
                                          <a:rPr lang="fr-FR" sz="2000" i="1" dirty="0">
                                            <a:latin typeface="Cambria Math" panose="02040503050406030204" pitchFamily="18" charset="0"/>
                                          </a:rPr>
                                          <m:t>𝑖</m:t>
                                        </m:r>
                                      </m:sub>
                                    </m:sSub>
                                  </m:e>
                                </m:d>
                              </m:num>
                              <m:den>
                                <m:d>
                                  <m:dPr>
                                    <m:begChr m:val="|"/>
                                    <m:endChr m:val="|"/>
                                    <m:ctrlPr>
                                      <a:rPr lang="fr-FR" sz="2000" i="1">
                                        <a:latin typeface="Cambria Math" panose="02040503050406030204" pitchFamily="18" charset="0"/>
                                      </a:rPr>
                                    </m:ctrlPr>
                                  </m:dPr>
                                  <m:e>
                                    <m:sSub>
                                      <m:sSubPr>
                                        <m:ctrlPr>
                                          <a:rPr lang="fr-FR" sz="2000" b="1" i="1" dirty="0">
                                            <a:latin typeface="Cambria Math" panose="02040503050406030204" pitchFamily="18" charset="0"/>
                                          </a:rPr>
                                        </m:ctrlPr>
                                      </m:sSubPr>
                                      <m:e>
                                        <m:r>
                                          <a:rPr lang="fr-FR" sz="2000" b="1" i="1" dirty="0">
                                            <a:latin typeface="Cambria Math" panose="02040503050406030204" pitchFamily="18" charset="0"/>
                                          </a:rPr>
                                          <m:t>𝒔</m:t>
                                        </m:r>
                                      </m:e>
                                      <m:sub>
                                        <m:r>
                                          <a:rPr lang="fr-FR" sz="2000" i="1" dirty="0">
                                            <a:latin typeface="Cambria Math" panose="02040503050406030204" pitchFamily="18" charset="0"/>
                                          </a:rPr>
                                          <m:t>h𝑓</m:t>
                                        </m:r>
                                        <m:r>
                                          <a:rPr lang="fr-FR" sz="2000" i="1" dirty="0">
                                            <a:latin typeface="Cambria Math" panose="02040503050406030204" pitchFamily="18" charset="0"/>
                                          </a:rPr>
                                          <m:t>,</m:t>
                                        </m:r>
                                        <m:r>
                                          <a:rPr lang="fr-FR" sz="2000" i="1" dirty="0">
                                            <a:latin typeface="Cambria Math" panose="02040503050406030204" pitchFamily="18" charset="0"/>
                                          </a:rPr>
                                          <m:t>𝑖</m:t>
                                        </m:r>
                                      </m:sub>
                                    </m:sSub>
                                  </m:e>
                                </m:d>
                              </m:den>
                            </m:f>
                          </m:e>
                        </m:nary>
                      </m:oMath>
                    </m:oMathPara>
                  </a14:m>
                  <a:endParaRPr lang="fr-FR" sz="2000" dirty="0"/>
                </a:p>
              </p:txBody>
            </p:sp>
          </mc:Choice>
          <mc:Fallback xmlns="">
            <p:sp>
              <p:nvSpPr>
                <p:cNvPr id="26" name="ZoneTexte 25">
                  <a:extLst>
                    <a:ext uri="{FF2B5EF4-FFF2-40B4-BE49-F238E27FC236}">
                      <a16:creationId xmlns:a16="http://schemas.microsoft.com/office/drawing/2014/main" id="{AF10BBEF-D944-4A65-A007-6BBC4B29F691}"/>
                    </a:ext>
                  </a:extLst>
                </p:cNvPr>
                <p:cNvSpPr txBox="1">
                  <a:spLocks noRot="1" noChangeAspect="1" noMove="1" noResize="1" noEditPoints="1" noAdjustHandles="1" noChangeArrowheads="1" noChangeShapeType="1" noTextEdit="1"/>
                </p:cNvSpPr>
                <p:nvPr/>
              </p:nvSpPr>
              <p:spPr>
                <a:xfrm>
                  <a:off x="4072730" y="3160988"/>
                  <a:ext cx="3788912" cy="865493"/>
                </a:xfrm>
                <a:prstGeom prst="rect">
                  <a:avLst/>
                </a:prstGeom>
                <a:blipFill>
                  <a:blip r:embed="rId3"/>
                  <a:stretch>
                    <a:fillRect b="-15702"/>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27" name="ZoneTexte 26">
                  <a:extLst>
                    <a:ext uri="{FF2B5EF4-FFF2-40B4-BE49-F238E27FC236}">
                      <a16:creationId xmlns:a16="http://schemas.microsoft.com/office/drawing/2014/main" id="{BA11E208-7DF1-4E28-B855-2199C15C352E}"/>
                    </a:ext>
                  </a:extLst>
                </p:cNvPr>
                <p:cNvSpPr txBox="1"/>
                <p:nvPr/>
              </p:nvSpPr>
              <p:spPr>
                <a:xfrm>
                  <a:off x="8145460" y="2944078"/>
                  <a:ext cx="3788912" cy="119737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fr-FR" sz="2000" b="0" i="0" smtClean="0">
                            <a:latin typeface="Cambria Math" panose="02040503050406030204" pitchFamily="18" charset="0"/>
                          </a:rPr>
                          <m:t>RMSE</m:t>
                        </m:r>
                        <m:r>
                          <a:rPr lang="fr-FR" sz="2000" i="1">
                            <a:latin typeface="Cambria Math" panose="02040503050406030204" pitchFamily="18" charset="0"/>
                          </a:rPr>
                          <m:t>=</m:t>
                        </m:r>
                        <m:rad>
                          <m:radPr>
                            <m:degHide m:val="on"/>
                            <m:ctrlPr>
                              <a:rPr lang="fr-FR" sz="2000" i="1" smtClean="0">
                                <a:latin typeface="Cambria Math" panose="02040503050406030204" pitchFamily="18" charset="0"/>
                              </a:rPr>
                            </m:ctrlPr>
                          </m:radPr>
                          <m:deg/>
                          <m:e>
                            <m:f>
                              <m:fPr>
                                <m:ctrlPr>
                                  <a:rPr lang="fr-FR" sz="2000" i="1">
                                    <a:latin typeface="Cambria Math" panose="02040503050406030204" pitchFamily="18" charset="0"/>
                                  </a:rPr>
                                </m:ctrlPr>
                              </m:fPr>
                              <m:num>
                                <m:r>
                                  <a:rPr lang="fr-FR" sz="2000" i="1">
                                    <a:latin typeface="Cambria Math" panose="02040503050406030204" pitchFamily="18" charset="0"/>
                                  </a:rPr>
                                  <m:t>1</m:t>
                                </m:r>
                              </m:num>
                              <m:den>
                                <m:sSub>
                                  <m:sSubPr>
                                    <m:ctrlPr>
                                      <a:rPr lang="fr-FR" sz="2000" i="1">
                                        <a:latin typeface="Cambria Math" panose="02040503050406030204" pitchFamily="18" charset="0"/>
                                      </a:rPr>
                                    </m:ctrlPr>
                                  </m:sSubPr>
                                  <m:e>
                                    <m:r>
                                      <a:rPr lang="fr-FR" sz="2000" i="1">
                                        <a:latin typeface="Cambria Math" panose="02040503050406030204" pitchFamily="18" charset="0"/>
                                      </a:rPr>
                                      <m:t>𝑁</m:t>
                                    </m:r>
                                  </m:e>
                                  <m:sub>
                                    <m:r>
                                      <a:rPr lang="fr-FR" sz="2000" i="1">
                                        <a:latin typeface="Cambria Math" panose="02040503050406030204" pitchFamily="18" charset="0"/>
                                      </a:rPr>
                                      <m:t>h</m:t>
                                    </m:r>
                                  </m:sub>
                                </m:sSub>
                              </m:den>
                            </m:f>
                            <m:nary>
                              <m:naryPr>
                                <m:chr m:val="∑"/>
                                <m:ctrlPr>
                                  <a:rPr lang="fr-FR" sz="2000" i="1">
                                    <a:latin typeface="Cambria Math" panose="02040503050406030204" pitchFamily="18" charset="0"/>
                                  </a:rPr>
                                </m:ctrlPr>
                              </m:naryPr>
                              <m:sub>
                                <m:r>
                                  <m:rPr>
                                    <m:brk m:alnAt="23"/>
                                  </m:rPr>
                                  <a:rPr lang="fr-FR" sz="2000" i="1">
                                    <a:latin typeface="Cambria Math" panose="02040503050406030204" pitchFamily="18" charset="0"/>
                                  </a:rPr>
                                  <m:t>𝑖</m:t>
                                </m:r>
                                <m:r>
                                  <a:rPr lang="fr-FR" sz="2000" i="1">
                                    <a:latin typeface="Cambria Math" panose="02040503050406030204" pitchFamily="18" charset="0"/>
                                  </a:rPr>
                                  <m:t>=1</m:t>
                                </m:r>
                              </m:sub>
                              <m:sup>
                                <m:sSub>
                                  <m:sSubPr>
                                    <m:ctrlPr>
                                      <a:rPr lang="fr-FR" sz="2000" i="1">
                                        <a:latin typeface="Cambria Math" panose="02040503050406030204" pitchFamily="18" charset="0"/>
                                      </a:rPr>
                                    </m:ctrlPr>
                                  </m:sSubPr>
                                  <m:e>
                                    <m:r>
                                      <a:rPr lang="fr-FR" sz="2000" i="1">
                                        <a:latin typeface="Cambria Math" panose="02040503050406030204" pitchFamily="18" charset="0"/>
                                      </a:rPr>
                                      <m:t>𝑁</m:t>
                                    </m:r>
                                  </m:e>
                                  <m:sub>
                                    <m:r>
                                      <a:rPr lang="fr-FR" sz="2000" i="1">
                                        <a:latin typeface="Cambria Math" panose="02040503050406030204" pitchFamily="18" charset="0"/>
                                      </a:rPr>
                                      <m:t>h</m:t>
                                    </m:r>
                                    <m:r>
                                      <a:rPr lang="fr-FR" sz="2000" i="1">
                                        <a:latin typeface="Cambria Math" panose="02040503050406030204" pitchFamily="18" charset="0"/>
                                      </a:rPr>
                                      <m:t> </m:t>
                                    </m:r>
                                  </m:sub>
                                </m:sSub>
                              </m:sup>
                              <m:e>
                                <m:sSup>
                                  <m:sSupPr>
                                    <m:ctrlPr>
                                      <a:rPr lang="fr-FR" sz="2000" i="1" dirty="0">
                                        <a:latin typeface="Cambria Math" panose="02040503050406030204" pitchFamily="18" charset="0"/>
                                      </a:rPr>
                                    </m:ctrlPr>
                                  </m:sSupPr>
                                  <m:e>
                                    <m:d>
                                      <m:dPr>
                                        <m:begChr m:val="|"/>
                                        <m:endChr m:val="|"/>
                                        <m:ctrlPr>
                                          <a:rPr lang="fr-FR" sz="2000" i="1">
                                            <a:latin typeface="Cambria Math" panose="02040503050406030204" pitchFamily="18" charset="0"/>
                                          </a:rPr>
                                        </m:ctrlPr>
                                      </m:dPr>
                                      <m:e>
                                        <m:sSub>
                                          <m:sSubPr>
                                            <m:ctrlPr>
                                              <a:rPr lang="fr-FR" sz="2000" b="1" i="1" dirty="0">
                                                <a:latin typeface="Cambria Math" panose="02040503050406030204" pitchFamily="18" charset="0"/>
                                              </a:rPr>
                                            </m:ctrlPr>
                                          </m:sSubPr>
                                          <m:e>
                                            <m:r>
                                              <a:rPr lang="fr-FR" sz="2000" b="1" i="1" dirty="0">
                                                <a:latin typeface="Cambria Math" panose="02040503050406030204" pitchFamily="18" charset="0"/>
                                              </a:rPr>
                                              <m:t>𝒔</m:t>
                                            </m:r>
                                          </m:e>
                                          <m:sub>
                                            <m:r>
                                              <a:rPr lang="fr-FR" sz="2000" i="1" dirty="0">
                                                <a:latin typeface="Cambria Math" panose="02040503050406030204" pitchFamily="18" charset="0"/>
                                              </a:rPr>
                                              <m:t>h𝑓</m:t>
                                            </m:r>
                                            <m:r>
                                              <a:rPr lang="fr-FR" sz="2000" i="1" dirty="0">
                                                <a:latin typeface="Cambria Math" panose="02040503050406030204" pitchFamily="18" charset="0"/>
                                              </a:rPr>
                                              <m:t>,</m:t>
                                            </m:r>
                                            <m:r>
                                              <a:rPr lang="fr-FR" sz="2000" i="1" dirty="0">
                                                <a:latin typeface="Cambria Math" panose="02040503050406030204" pitchFamily="18" charset="0"/>
                                              </a:rPr>
                                              <m:t>𝑖</m:t>
                                            </m:r>
                                          </m:sub>
                                        </m:sSub>
                                        <m:r>
                                          <a:rPr lang="fr-FR" sz="2000" i="1" dirty="0">
                                            <a:latin typeface="Cambria Math" panose="02040503050406030204" pitchFamily="18" charset="0"/>
                                          </a:rPr>
                                          <m:t>−</m:t>
                                        </m:r>
                                        <m:sSub>
                                          <m:sSubPr>
                                            <m:ctrlPr>
                                              <a:rPr lang="fr-FR" sz="2000" b="1" i="1" dirty="0">
                                                <a:latin typeface="Cambria Math" panose="02040503050406030204" pitchFamily="18" charset="0"/>
                                              </a:rPr>
                                            </m:ctrlPr>
                                          </m:sSubPr>
                                          <m:e>
                                            <m:r>
                                              <a:rPr lang="fr-FR" sz="2000" b="1" i="1" dirty="0">
                                                <a:latin typeface="Cambria Math" panose="02040503050406030204" pitchFamily="18" charset="0"/>
                                              </a:rPr>
                                              <m:t>𝒔</m:t>
                                            </m:r>
                                          </m:e>
                                          <m:sub>
                                            <m:r>
                                              <a:rPr lang="fr-FR" sz="2000" i="1" dirty="0">
                                                <a:latin typeface="Cambria Math" panose="02040503050406030204" pitchFamily="18" charset="0"/>
                                              </a:rPr>
                                              <m:t>𝑝</m:t>
                                            </m:r>
                                            <m:r>
                                              <a:rPr lang="fr-FR" sz="2000" i="1" dirty="0">
                                                <a:latin typeface="Cambria Math" panose="02040503050406030204" pitchFamily="18" charset="0"/>
                                              </a:rPr>
                                              <m:t>,</m:t>
                                            </m:r>
                                            <m:r>
                                              <a:rPr lang="fr-FR" sz="2000" i="1" dirty="0">
                                                <a:latin typeface="Cambria Math" panose="02040503050406030204" pitchFamily="18" charset="0"/>
                                              </a:rPr>
                                              <m:t>𝑖</m:t>
                                            </m:r>
                                          </m:sub>
                                        </m:sSub>
                                      </m:e>
                                    </m:d>
                                  </m:e>
                                  <m:sup>
                                    <m:r>
                                      <a:rPr lang="fr-FR" sz="2000" i="1" dirty="0">
                                        <a:latin typeface="Cambria Math" panose="02040503050406030204" pitchFamily="18" charset="0"/>
                                      </a:rPr>
                                      <m:t>2</m:t>
                                    </m:r>
                                  </m:sup>
                                </m:sSup>
                              </m:e>
                            </m:nary>
                          </m:e>
                        </m:rad>
                      </m:oMath>
                    </m:oMathPara>
                  </a14:m>
                  <a:endParaRPr lang="fr-FR" sz="2000" dirty="0"/>
                </a:p>
              </p:txBody>
            </p:sp>
          </mc:Choice>
          <mc:Fallback xmlns="">
            <p:sp>
              <p:nvSpPr>
                <p:cNvPr id="27" name="ZoneTexte 26">
                  <a:extLst>
                    <a:ext uri="{FF2B5EF4-FFF2-40B4-BE49-F238E27FC236}">
                      <a16:creationId xmlns:a16="http://schemas.microsoft.com/office/drawing/2014/main" id="{BA11E208-7DF1-4E28-B855-2199C15C352E}"/>
                    </a:ext>
                  </a:extLst>
                </p:cNvPr>
                <p:cNvSpPr txBox="1">
                  <a:spLocks noRot="1" noChangeAspect="1" noMove="1" noResize="1" noEditPoints="1" noAdjustHandles="1" noChangeArrowheads="1" noChangeShapeType="1" noTextEdit="1"/>
                </p:cNvSpPr>
                <p:nvPr/>
              </p:nvSpPr>
              <p:spPr>
                <a:xfrm>
                  <a:off x="8145460" y="2944078"/>
                  <a:ext cx="3788912" cy="1197379"/>
                </a:xfrm>
                <a:prstGeom prst="rect">
                  <a:avLst/>
                </a:prstGeom>
                <a:blipFill>
                  <a:blip r:embed="rId4"/>
                  <a:stretch>
                    <a:fillRect b="-17365"/>
                  </a:stretch>
                </a:blipFill>
              </p:spPr>
              <p:txBody>
                <a:bodyPr/>
                <a:lstStyle/>
                <a:p>
                  <a:r>
                    <a:rPr lang="fr-FR">
                      <a:noFill/>
                    </a:rPr>
                    <a:t> </a:t>
                  </a:r>
                </a:p>
              </p:txBody>
            </p:sp>
          </mc:Fallback>
        </mc:AlternateContent>
      </p:grpSp>
      <p:sp>
        <p:nvSpPr>
          <p:cNvPr id="22" name="ZoneTexte 21">
            <a:extLst>
              <a:ext uri="{FF2B5EF4-FFF2-40B4-BE49-F238E27FC236}">
                <a16:creationId xmlns:a16="http://schemas.microsoft.com/office/drawing/2014/main" id="{B8DDF46A-E8B8-45D0-9C62-18C87834D8C8}"/>
              </a:ext>
            </a:extLst>
          </p:cNvPr>
          <p:cNvSpPr txBox="1"/>
          <p:nvPr/>
        </p:nvSpPr>
        <p:spPr>
          <a:xfrm>
            <a:off x="1952625" y="1497524"/>
            <a:ext cx="8286750" cy="830997"/>
          </a:xfrm>
          <a:prstGeom prst="rect">
            <a:avLst/>
          </a:prstGeom>
          <a:solidFill>
            <a:schemeClr val="bg1">
              <a:lumMod val="95000"/>
            </a:schemeClr>
          </a:solidFill>
          <a:ln w="38100">
            <a:noFill/>
          </a:ln>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en-US" sz="2400" dirty="0">
                <a:latin typeface="+mj-lt"/>
              </a:rPr>
              <a:t>Typically, we will split the high-fidelity database in two subsets: one for training, one for testing. </a:t>
            </a:r>
          </a:p>
        </p:txBody>
      </p:sp>
      <p:sp>
        <p:nvSpPr>
          <p:cNvPr id="4" name="Accolades 3">
            <a:extLst>
              <a:ext uri="{FF2B5EF4-FFF2-40B4-BE49-F238E27FC236}">
                <a16:creationId xmlns:a16="http://schemas.microsoft.com/office/drawing/2014/main" id="{CCDD2A94-5FB8-4080-8259-69D0B27E3F61}"/>
              </a:ext>
            </a:extLst>
          </p:cNvPr>
          <p:cNvSpPr/>
          <p:nvPr/>
        </p:nvSpPr>
        <p:spPr>
          <a:xfrm rot="5400000">
            <a:off x="4972052" y="-1609725"/>
            <a:ext cx="2247900" cy="11487150"/>
          </a:xfrm>
          <a:prstGeom prst="bracePair">
            <a:avLst/>
          </a:prstGeom>
          <a:noFill/>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24" name="ZoneTexte 23">
            <a:extLst>
              <a:ext uri="{FF2B5EF4-FFF2-40B4-BE49-F238E27FC236}">
                <a16:creationId xmlns:a16="http://schemas.microsoft.com/office/drawing/2014/main" id="{668E1A1C-1C90-437E-88AD-29047263FCBA}"/>
              </a:ext>
            </a:extLst>
          </p:cNvPr>
          <p:cNvSpPr txBox="1"/>
          <p:nvPr/>
        </p:nvSpPr>
        <p:spPr>
          <a:xfrm>
            <a:off x="2" y="2491490"/>
            <a:ext cx="12192000" cy="461665"/>
          </a:xfrm>
          <a:prstGeom prst="rect">
            <a:avLst/>
          </a:prstGeom>
          <a:noFill/>
          <a:ln w="38100">
            <a:noFill/>
          </a:ln>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en-US" sz="2400" dirty="0">
                <a:latin typeface="+mj-lt"/>
              </a:rPr>
              <a:t>For each testing case, we compute: </a:t>
            </a:r>
          </a:p>
        </p:txBody>
      </p:sp>
      <p:sp>
        <p:nvSpPr>
          <p:cNvPr id="25" name="ZoneTexte 24">
            <a:extLst>
              <a:ext uri="{FF2B5EF4-FFF2-40B4-BE49-F238E27FC236}">
                <a16:creationId xmlns:a16="http://schemas.microsoft.com/office/drawing/2014/main" id="{8746C8E4-F771-4107-BC0E-AB8C939746E5}"/>
              </a:ext>
            </a:extLst>
          </p:cNvPr>
          <p:cNvSpPr txBox="1"/>
          <p:nvPr/>
        </p:nvSpPr>
        <p:spPr>
          <a:xfrm>
            <a:off x="2451100" y="5309528"/>
            <a:ext cx="7289800" cy="830997"/>
          </a:xfrm>
          <a:prstGeom prst="rect">
            <a:avLst/>
          </a:prstGeom>
          <a:noFill/>
          <a:ln w="38100">
            <a:noFill/>
          </a:ln>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en-US" sz="2400" dirty="0">
                <a:latin typeface="+mj-lt"/>
              </a:rPr>
              <a:t>Then, we can compute metrics at the level of the testing subsets (mean, standard deviation,…) </a:t>
            </a:r>
          </a:p>
        </p:txBody>
      </p:sp>
      <p:sp>
        <p:nvSpPr>
          <p:cNvPr id="7" name="Rectangle 6">
            <a:extLst>
              <a:ext uri="{FF2B5EF4-FFF2-40B4-BE49-F238E27FC236}">
                <a16:creationId xmlns:a16="http://schemas.microsoft.com/office/drawing/2014/main" id="{AB812A8D-04CE-46FF-8D19-5F623A95A9A9}"/>
              </a:ext>
            </a:extLst>
          </p:cNvPr>
          <p:cNvSpPr/>
          <p:nvPr/>
        </p:nvSpPr>
        <p:spPr>
          <a:xfrm>
            <a:off x="1714500" y="2556838"/>
            <a:ext cx="2000250" cy="37157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fr-FR" b="1" dirty="0"/>
              <a:t>CASE-SPECIFIC</a:t>
            </a:r>
          </a:p>
        </p:txBody>
      </p:sp>
      <p:sp>
        <p:nvSpPr>
          <p:cNvPr id="30" name="Rectangle 29">
            <a:extLst>
              <a:ext uri="{FF2B5EF4-FFF2-40B4-BE49-F238E27FC236}">
                <a16:creationId xmlns:a16="http://schemas.microsoft.com/office/drawing/2014/main" id="{43BFF58D-4351-4469-AE76-59399645FC8F}"/>
              </a:ext>
            </a:extLst>
          </p:cNvPr>
          <p:cNvSpPr/>
          <p:nvPr/>
        </p:nvSpPr>
        <p:spPr>
          <a:xfrm>
            <a:off x="418317" y="5539237"/>
            <a:ext cx="2000250" cy="37157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fr-FR" b="1" dirty="0"/>
              <a:t>DATABASE-LEVEL</a:t>
            </a:r>
          </a:p>
        </p:txBody>
      </p:sp>
    </p:spTree>
    <p:extLst>
      <p:ext uri="{BB962C8B-B14F-4D97-AF65-F5344CB8AC3E}">
        <p14:creationId xmlns:p14="http://schemas.microsoft.com/office/powerpoint/2010/main" val="823353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4" grpId="0"/>
      <p:bldP spid="25" grpId="0"/>
      <p:bldP spid="7" grpId="0" animBg="1"/>
      <p:bldP spid="30"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6FF5CC9A-808C-4551-9583-9E7DAF749C93}"/>
              </a:ext>
            </a:extLst>
          </p:cNvPr>
          <p:cNvSpPr txBox="1">
            <a:spLocks/>
          </p:cNvSpPr>
          <p:nvPr/>
        </p:nvSpPr>
        <p:spPr>
          <a:xfrm>
            <a:off x="0" y="565217"/>
            <a:ext cx="12192000" cy="577665"/>
          </a:xfrm>
          <a:prstGeom prst="rect">
            <a:avLst/>
          </a:prstGeom>
        </p:spPr>
        <p:txBody>
          <a:bodyPr tIns="72000" bIns="72000" anchor="ctr">
            <a:noAutofit/>
          </a:bodyPr>
          <a:lstStyle>
            <a:lvl1pPr algn="ctr" defTabSz="1219170" rtl="0" eaLnBrk="1" latinLnBrk="0" hangingPunct="1">
              <a:spcBef>
                <a:spcPct val="0"/>
              </a:spcBef>
              <a:buNone/>
              <a:defRPr sz="5867" kern="1200">
                <a:solidFill>
                  <a:schemeClr val="tx1"/>
                </a:solidFill>
                <a:latin typeface="+mj-lt"/>
                <a:ea typeface="+mj-ea"/>
                <a:cs typeface="+mj-cs"/>
              </a:defRPr>
            </a:lvl1pPr>
          </a:lstStyle>
          <a:p>
            <a:r>
              <a:rPr lang="en-US" sz="3200" b="1" dirty="0">
                <a:solidFill>
                  <a:schemeClr val="bg1"/>
                </a:solidFill>
                <a:latin typeface="Arial" panose="020B0604020202020204" pitchFamily="34" charset="0"/>
                <a:ea typeface="Calibri" panose="020F0502020204030204" pitchFamily="34" charset="0"/>
                <a:cs typeface="Arial" panose="020B0604020202020204" pitchFamily="34" charset="0"/>
              </a:rPr>
              <a:t>Challenges in Biomechanics</a:t>
            </a:r>
            <a:endParaRPr lang="it-IT" sz="3200" b="1" dirty="0">
              <a:solidFill>
                <a:schemeClr val="bg1"/>
              </a:solidFill>
              <a:latin typeface="Arial" panose="020B0604020202020204" pitchFamily="34" charset="0"/>
              <a:ea typeface="Calibri" panose="020F050202020403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BA0C209D-7F51-4285-B1A3-CE2E440EE23D}"/>
              </a:ext>
            </a:extLst>
          </p:cNvPr>
          <p:cNvSpPr/>
          <p:nvPr/>
        </p:nvSpPr>
        <p:spPr>
          <a:xfrm>
            <a:off x="4923471" y="5665444"/>
            <a:ext cx="2455819" cy="4789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b="1" dirty="0" err="1">
                <a:solidFill>
                  <a:schemeClr val="tx1"/>
                </a:solidFill>
              </a:rPr>
              <a:t>Why</a:t>
            </a:r>
            <a:r>
              <a:rPr lang="fr-FR" sz="3200" b="1" dirty="0">
                <a:solidFill>
                  <a:schemeClr val="tx1"/>
                </a:solidFill>
              </a:rPr>
              <a:t>?</a:t>
            </a:r>
          </a:p>
        </p:txBody>
      </p:sp>
      <p:sp>
        <p:nvSpPr>
          <p:cNvPr id="16" name="Forme libre : forme 15">
            <a:extLst>
              <a:ext uri="{FF2B5EF4-FFF2-40B4-BE49-F238E27FC236}">
                <a16:creationId xmlns:a16="http://schemas.microsoft.com/office/drawing/2014/main" id="{1735FE1A-3912-4B53-B571-6A25FAEB3B83}"/>
              </a:ext>
            </a:extLst>
          </p:cNvPr>
          <p:cNvSpPr/>
          <p:nvPr/>
        </p:nvSpPr>
        <p:spPr>
          <a:xfrm>
            <a:off x="1871982" y="5266382"/>
            <a:ext cx="3633468" cy="638548"/>
          </a:xfrm>
          <a:custGeom>
            <a:avLst/>
            <a:gdLst>
              <a:gd name="connsiteX0" fmla="*/ 970912 w 5657212"/>
              <a:gd name="connsiteY0" fmla="*/ 0 h 638548"/>
              <a:gd name="connsiteX1" fmla="*/ 342262 w 5657212"/>
              <a:gd name="connsiteY1" fmla="*/ 552450 h 638548"/>
              <a:gd name="connsiteX2" fmla="*/ 5657212 w 5657212"/>
              <a:gd name="connsiteY2" fmla="*/ 628650 h 638548"/>
            </a:gdLst>
            <a:ahLst/>
            <a:cxnLst>
              <a:cxn ang="0">
                <a:pos x="connsiteX0" y="connsiteY0"/>
              </a:cxn>
              <a:cxn ang="0">
                <a:pos x="connsiteX1" y="connsiteY1"/>
              </a:cxn>
              <a:cxn ang="0">
                <a:pos x="connsiteX2" y="connsiteY2"/>
              </a:cxn>
            </a:cxnLst>
            <a:rect l="l" t="t" r="r" b="b"/>
            <a:pathLst>
              <a:path w="5657212" h="638548">
                <a:moveTo>
                  <a:pt x="970912" y="0"/>
                </a:moveTo>
                <a:cubicBezTo>
                  <a:pt x="266062" y="223837"/>
                  <a:pt x="-438788" y="447675"/>
                  <a:pt x="342262" y="552450"/>
                </a:cubicBezTo>
                <a:cubicBezTo>
                  <a:pt x="1123312" y="657225"/>
                  <a:pt x="3390262" y="642937"/>
                  <a:pt x="5657212" y="628650"/>
                </a:cubicBezTo>
              </a:path>
            </a:pathLst>
          </a:custGeom>
          <a:noFill/>
          <a:ln w="38100">
            <a:solidFill>
              <a:schemeClr val="accent3"/>
            </a:solidFill>
            <a:headEnd type="none" w="med" len="med"/>
            <a:tailEnd type="arrow" w="lg" len="lg"/>
            <a:extLst>
              <a:ext uri="{C807C97D-BFC1-408E-A445-0C87EB9F89A2}">
                <ask:lineSketchStyleProps xmlns:ask="http://schemas.microsoft.com/office/drawing/2018/sketchyshapes" sd="2116632749">
                  <a:custGeom>
                    <a:avLst/>
                    <a:gdLst>
                      <a:gd name="connsiteX0" fmla="*/ 623589 w 3633468"/>
                      <a:gd name="connsiteY0" fmla="*/ 0 h 638548"/>
                      <a:gd name="connsiteX1" fmla="*/ 219825 w 3633468"/>
                      <a:gd name="connsiteY1" fmla="*/ 552450 h 638548"/>
                      <a:gd name="connsiteX2" fmla="*/ 3633468 w 3633468"/>
                      <a:gd name="connsiteY2" fmla="*/ 628650 h 638548"/>
                    </a:gdLst>
                    <a:ahLst/>
                    <a:cxnLst>
                      <a:cxn ang="0">
                        <a:pos x="connsiteX0" y="connsiteY0"/>
                      </a:cxn>
                      <a:cxn ang="0">
                        <a:pos x="connsiteX1" y="connsiteY1"/>
                      </a:cxn>
                      <a:cxn ang="0">
                        <a:pos x="connsiteX2" y="connsiteY2"/>
                      </a:cxn>
                    </a:cxnLst>
                    <a:rect l="l" t="t" r="r" b="b"/>
                    <a:pathLst>
                      <a:path w="3633468" h="638548" extrusionOk="0">
                        <a:moveTo>
                          <a:pt x="623589" y="0"/>
                        </a:moveTo>
                        <a:cubicBezTo>
                          <a:pt x="124506" y="220106"/>
                          <a:pt x="-301723" y="460688"/>
                          <a:pt x="219825" y="552450"/>
                        </a:cubicBezTo>
                        <a:cubicBezTo>
                          <a:pt x="682304" y="507369"/>
                          <a:pt x="2224790" y="511972"/>
                          <a:pt x="3633468" y="628650"/>
                        </a:cubicBezTo>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ZoneTexte 17">
            <a:extLst>
              <a:ext uri="{FF2B5EF4-FFF2-40B4-BE49-F238E27FC236}">
                <a16:creationId xmlns:a16="http://schemas.microsoft.com/office/drawing/2014/main" id="{8470D092-D3A2-44DC-A60C-18BD2B24BD8F}"/>
              </a:ext>
            </a:extLst>
          </p:cNvPr>
          <p:cNvSpPr txBox="1"/>
          <p:nvPr/>
        </p:nvSpPr>
        <p:spPr>
          <a:xfrm>
            <a:off x="1871982" y="3069935"/>
            <a:ext cx="10072368" cy="707886"/>
          </a:xfrm>
          <a:prstGeom prst="rect">
            <a:avLst/>
          </a:prstGeom>
          <a:noFill/>
        </p:spPr>
        <p:txBody>
          <a:bodyPr wrap="square">
            <a:spAutoFit/>
          </a:bodyPr>
          <a:lstStyle/>
          <a:p>
            <a:pPr algn="ctr"/>
            <a:r>
              <a:rPr lang="en-US" sz="2000" dirty="0"/>
              <a:t>These models requires advanced numerical techniques to be solved, </a:t>
            </a:r>
          </a:p>
          <a:p>
            <a:pPr algn="ctr"/>
            <a:r>
              <a:rPr lang="en-US" sz="2000" dirty="0"/>
              <a:t>e.g. </a:t>
            </a:r>
            <a:r>
              <a:rPr lang="en-US" sz="2000" b="1" dirty="0">
                <a:solidFill>
                  <a:schemeClr val="accent3"/>
                </a:solidFill>
              </a:rPr>
              <a:t>finite element method </a:t>
            </a:r>
            <a:r>
              <a:rPr lang="en-US" sz="2000" dirty="0"/>
              <a:t>(FEM).</a:t>
            </a:r>
            <a:endParaRPr lang="fr-FR" sz="2000" dirty="0"/>
          </a:p>
        </p:txBody>
      </p:sp>
      <p:sp>
        <p:nvSpPr>
          <p:cNvPr id="20" name="ZoneTexte 19">
            <a:extLst>
              <a:ext uri="{FF2B5EF4-FFF2-40B4-BE49-F238E27FC236}">
                <a16:creationId xmlns:a16="http://schemas.microsoft.com/office/drawing/2014/main" id="{3B93B601-468B-474C-80DC-E56AE99E089E}"/>
              </a:ext>
            </a:extLst>
          </p:cNvPr>
          <p:cNvSpPr txBox="1"/>
          <p:nvPr/>
        </p:nvSpPr>
        <p:spPr>
          <a:xfrm>
            <a:off x="6686553" y="5704874"/>
            <a:ext cx="5257798" cy="400110"/>
          </a:xfrm>
          <a:prstGeom prst="rect">
            <a:avLst/>
          </a:prstGeom>
          <a:noFill/>
        </p:spPr>
        <p:txBody>
          <a:bodyPr wrap="square">
            <a:spAutoFit/>
          </a:bodyPr>
          <a:lstStyle/>
          <a:p>
            <a:pPr algn="ctr"/>
            <a:r>
              <a:rPr lang="en-US" sz="2000" dirty="0"/>
              <a:t>Fine meshes, small time steps, nonlinear solver.</a:t>
            </a:r>
            <a:endParaRPr lang="fr-FR" sz="2000" dirty="0"/>
          </a:p>
        </p:txBody>
      </p:sp>
      <p:grpSp>
        <p:nvGrpSpPr>
          <p:cNvPr id="2" name="Groupe 1">
            <a:extLst>
              <a:ext uri="{FF2B5EF4-FFF2-40B4-BE49-F238E27FC236}">
                <a16:creationId xmlns:a16="http://schemas.microsoft.com/office/drawing/2014/main" id="{1A21744D-F0E9-4DAA-987B-B988CC576BFA}"/>
              </a:ext>
            </a:extLst>
          </p:cNvPr>
          <p:cNvGrpSpPr/>
          <p:nvPr/>
        </p:nvGrpSpPr>
        <p:grpSpPr>
          <a:xfrm>
            <a:off x="549682" y="1495424"/>
            <a:ext cx="11394668" cy="1077218"/>
            <a:chOff x="549682" y="1495424"/>
            <a:chExt cx="11394668" cy="1077218"/>
          </a:xfrm>
        </p:grpSpPr>
        <p:sp>
          <p:nvSpPr>
            <p:cNvPr id="15" name="ZoneTexte 14">
              <a:extLst>
                <a:ext uri="{FF2B5EF4-FFF2-40B4-BE49-F238E27FC236}">
                  <a16:creationId xmlns:a16="http://schemas.microsoft.com/office/drawing/2014/main" id="{5E84DA0A-81CB-48C9-A0B8-EE0E597AB32A}"/>
                </a:ext>
              </a:extLst>
            </p:cNvPr>
            <p:cNvSpPr txBox="1"/>
            <p:nvPr/>
          </p:nvSpPr>
          <p:spPr>
            <a:xfrm>
              <a:off x="1871982" y="1495424"/>
              <a:ext cx="10072368" cy="1077218"/>
            </a:xfrm>
            <a:prstGeom prst="rect">
              <a:avLst/>
            </a:prstGeom>
            <a:solidFill>
              <a:schemeClr val="accent3">
                <a:lumMod val="20000"/>
                <a:lumOff val="80000"/>
              </a:schemeClr>
            </a:solidFill>
          </p:spPr>
          <p:txBody>
            <a:bodyPr wrap="square">
              <a:spAutoFit/>
            </a:bodyPr>
            <a:lstStyle/>
            <a:p>
              <a:pPr algn="ctr"/>
              <a:r>
                <a:rPr lang="en-US" sz="2400" b="1" dirty="0"/>
                <a:t>High-fidelity simulation in biomechanics</a:t>
              </a:r>
            </a:p>
            <a:p>
              <a:pPr algn="ctr"/>
              <a:r>
                <a:rPr lang="en-US" sz="2000" dirty="0"/>
                <a:t>Computational models that </a:t>
              </a:r>
              <a:r>
                <a:rPr lang="en-US" sz="2000" u="sng" dirty="0"/>
                <a:t>accurately</a:t>
              </a:r>
              <a:r>
                <a:rPr lang="en-US" sz="2000" dirty="0"/>
                <a:t> represent the physical, anatomical, and physiological properties of biological systems with high precision.</a:t>
              </a:r>
            </a:p>
          </p:txBody>
        </p:sp>
        <p:pic>
          <p:nvPicPr>
            <p:cNvPr id="24" name="Image 23">
              <a:extLst>
                <a:ext uri="{FF2B5EF4-FFF2-40B4-BE49-F238E27FC236}">
                  <a16:creationId xmlns:a16="http://schemas.microsoft.com/office/drawing/2014/main" id="{394CEB95-940D-4D1B-9D85-332E0823F87C}"/>
                </a:ext>
              </a:extLst>
            </p:cNvPr>
            <p:cNvPicPr>
              <a:picLocks noChangeAspect="1"/>
            </p:cNvPicPr>
            <p:nvPr/>
          </p:nvPicPr>
          <p:blipFill>
            <a:blip r:embed="rId2"/>
            <a:stretch>
              <a:fillRect/>
            </a:stretch>
          </p:blipFill>
          <p:spPr>
            <a:xfrm>
              <a:off x="549682" y="1570686"/>
              <a:ext cx="926694" cy="926694"/>
            </a:xfrm>
            <a:prstGeom prst="rect">
              <a:avLst/>
            </a:prstGeom>
          </p:spPr>
        </p:pic>
      </p:grpSp>
      <p:grpSp>
        <p:nvGrpSpPr>
          <p:cNvPr id="3" name="Groupe 2">
            <a:extLst>
              <a:ext uri="{FF2B5EF4-FFF2-40B4-BE49-F238E27FC236}">
                <a16:creationId xmlns:a16="http://schemas.microsoft.com/office/drawing/2014/main" id="{B91F2A64-8AA3-41DC-844A-33193DAD9D4C}"/>
              </a:ext>
            </a:extLst>
          </p:cNvPr>
          <p:cNvGrpSpPr/>
          <p:nvPr/>
        </p:nvGrpSpPr>
        <p:grpSpPr>
          <a:xfrm>
            <a:off x="501682" y="4243689"/>
            <a:ext cx="11442668" cy="1022693"/>
            <a:chOff x="501682" y="4243689"/>
            <a:chExt cx="11442668" cy="1022693"/>
          </a:xfrm>
        </p:grpSpPr>
        <p:sp>
          <p:nvSpPr>
            <p:cNvPr id="6" name="ZoneTexte 5">
              <a:extLst>
                <a:ext uri="{FF2B5EF4-FFF2-40B4-BE49-F238E27FC236}">
                  <a16:creationId xmlns:a16="http://schemas.microsoft.com/office/drawing/2014/main" id="{C8C1325E-DFE0-496F-ADCF-B469990D32F7}"/>
                </a:ext>
              </a:extLst>
            </p:cNvPr>
            <p:cNvSpPr txBox="1"/>
            <p:nvPr/>
          </p:nvSpPr>
          <p:spPr>
            <a:xfrm>
              <a:off x="1871982" y="4363858"/>
              <a:ext cx="10072368" cy="769441"/>
            </a:xfrm>
            <a:prstGeom prst="rect">
              <a:avLst/>
            </a:prstGeom>
            <a:solidFill>
              <a:schemeClr val="accent3">
                <a:lumMod val="20000"/>
                <a:lumOff val="80000"/>
              </a:schemeClr>
            </a:solidFill>
          </p:spPr>
          <p:txBody>
            <a:bodyPr wrap="square">
              <a:spAutoFit/>
            </a:bodyPr>
            <a:lstStyle/>
            <a:p>
              <a:pPr algn="ctr"/>
              <a:r>
                <a:rPr lang="en-US" sz="2400" b="1" dirty="0"/>
                <a:t>High computational costs:</a:t>
              </a:r>
              <a:endParaRPr lang="en-US" sz="2400" dirty="0"/>
            </a:p>
            <a:p>
              <a:pPr lvl="1" algn="ctr"/>
              <a:r>
                <a:rPr lang="en-US" sz="2000" dirty="0"/>
                <a:t>Complex, high-fidelity simulations can take hours or days to be computed.</a:t>
              </a:r>
            </a:p>
          </p:txBody>
        </p:sp>
        <p:pic>
          <p:nvPicPr>
            <p:cNvPr id="26" name="Image 25">
              <a:extLst>
                <a:ext uri="{FF2B5EF4-FFF2-40B4-BE49-F238E27FC236}">
                  <a16:creationId xmlns:a16="http://schemas.microsoft.com/office/drawing/2014/main" id="{9DAB1B42-56FE-42AD-8C92-DD3015674900}"/>
                </a:ext>
              </a:extLst>
            </p:cNvPr>
            <p:cNvPicPr>
              <a:picLocks noChangeAspect="1"/>
            </p:cNvPicPr>
            <p:nvPr/>
          </p:nvPicPr>
          <p:blipFill>
            <a:blip r:embed="rId3"/>
            <a:stretch>
              <a:fillRect/>
            </a:stretch>
          </p:blipFill>
          <p:spPr>
            <a:xfrm>
              <a:off x="501682" y="4243689"/>
              <a:ext cx="1022693" cy="1022693"/>
            </a:xfrm>
            <a:prstGeom prst="rect">
              <a:avLst/>
            </a:prstGeom>
          </p:spPr>
        </p:pic>
      </p:grpSp>
    </p:spTree>
    <p:extLst>
      <p:ext uri="{BB962C8B-B14F-4D97-AF65-F5344CB8AC3E}">
        <p14:creationId xmlns:p14="http://schemas.microsoft.com/office/powerpoint/2010/main" val="884082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6" grpId="0" animBg="1"/>
      <p:bldP spid="18" grpId="0"/>
      <p:bldP spid="20"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A52A1421-0B69-4FC6-8973-DC3E762CD0A6}"/>
              </a:ext>
            </a:extLst>
          </p:cNvPr>
          <p:cNvSpPr txBox="1">
            <a:spLocks/>
          </p:cNvSpPr>
          <p:nvPr/>
        </p:nvSpPr>
        <p:spPr>
          <a:xfrm>
            <a:off x="0" y="565217"/>
            <a:ext cx="12192000" cy="577665"/>
          </a:xfrm>
          <a:prstGeom prst="rect">
            <a:avLst/>
          </a:prstGeom>
        </p:spPr>
        <p:txBody>
          <a:bodyPr tIns="72000" bIns="72000" anchor="ctr">
            <a:noAutofit/>
          </a:bodyPr>
          <a:lstStyle>
            <a:lvl1pPr algn="ctr" defTabSz="1219170" rtl="0" eaLnBrk="1" latinLnBrk="0" hangingPunct="1">
              <a:spcBef>
                <a:spcPct val="0"/>
              </a:spcBef>
              <a:buNone/>
              <a:defRPr sz="5867" kern="1200">
                <a:solidFill>
                  <a:schemeClr val="tx1"/>
                </a:solidFill>
                <a:latin typeface="+mj-lt"/>
                <a:ea typeface="+mj-ea"/>
                <a:cs typeface="+mj-cs"/>
              </a:defRPr>
            </a:lvl1pPr>
          </a:lstStyle>
          <a:p>
            <a:r>
              <a:rPr lang="en-US" sz="3200" b="1" dirty="0">
                <a:solidFill>
                  <a:schemeClr val="bg1"/>
                </a:solidFill>
                <a:latin typeface="Arial" panose="020B0604020202020204" pitchFamily="34" charset="0"/>
                <a:ea typeface="Calibri" panose="020F0502020204030204" pitchFamily="34" charset="0"/>
                <a:cs typeface="Arial" panose="020B0604020202020204" pitchFamily="34" charset="0"/>
              </a:rPr>
              <a:t>Bridging the Gap: Linking SSMs and ROMs</a:t>
            </a:r>
          </a:p>
        </p:txBody>
      </p:sp>
      <p:sp>
        <p:nvSpPr>
          <p:cNvPr id="3" name="ZoneTexte 2">
            <a:extLst>
              <a:ext uri="{FF2B5EF4-FFF2-40B4-BE49-F238E27FC236}">
                <a16:creationId xmlns:a16="http://schemas.microsoft.com/office/drawing/2014/main" id="{5BC0865D-6897-4BB1-B09E-1C01E2EE1237}"/>
              </a:ext>
            </a:extLst>
          </p:cNvPr>
          <p:cNvSpPr txBox="1"/>
          <p:nvPr/>
        </p:nvSpPr>
        <p:spPr>
          <a:xfrm>
            <a:off x="1525975" y="2298771"/>
            <a:ext cx="9140050" cy="954107"/>
          </a:xfrm>
          <a:prstGeom prst="rect">
            <a:avLst/>
          </a:prstGeom>
          <a:solidFill>
            <a:schemeClr val="accent4">
              <a:lumMod val="20000"/>
              <a:lumOff val="80000"/>
            </a:schemeClr>
          </a:solidFill>
          <a:ln w="38100">
            <a:solidFill>
              <a:schemeClr val="tx1"/>
            </a:solidFill>
          </a:ln>
        </p:spPr>
        <p:txBody>
          <a:bodyPr wrap="square">
            <a:spAutoFit/>
          </a:bodyPr>
          <a:lstStyle/>
          <a:p>
            <a:pPr algn="ctr"/>
            <a:r>
              <a:rPr lang="en-US" sz="2800" dirty="0"/>
              <a:t>Reduced order modeling and statistical shape modelling share some </a:t>
            </a:r>
            <a:r>
              <a:rPr lang="en-US" sz="2800" b="1" dirty="0"/>
              <a:t>conceptual</a:t>
            </a:r>
            <a:r>
              <a:rPr lang="en-US" sz="2800" dirty="0"/>
              <a:t> and </a:t>
            </a:r>
            <a:r>
              <a:rPr lang="en-US" sz="2800" b="1" dirty="0"/>
              <a:t>methodological</a:t>
            </a:r>
            <a:r>
              <a:rPr lang="en-US" sz="2800" dirty="0"/>
              <a:t> aspects.</a:t>
            </a:r>
          </a:p>
        </p:txBody>
      </p:sp>
      <p:sp>
        <p:nvSpPr>
          <p:cNvPr id="4" name="Ellipse 3">
            <a:extLst>
              <a:ext uri="{FF2B5EF4-FFF2-40B4-BE49-F238E27FC236}">
                <a16:creationId xmlns:a16="http://schemas.microsoft.com/office/drawing/2014/main" id="{8F5322DB-CA2D-4FDD-A471-DCA8A9EF1B1D}"/>
              </a:ext>
            </a:extLst>
          </p:cNvPr>
          <p:cNvSpPr/>
          <p:nvPr/>
        </p:nvSpPr>
        <p:spPr>
          <a:xfrm>
            <a:off x="1617889" y="4043936"/>
            <a:ext cx="540000" cy="54000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fr-FR" sz="3200" b="1" dirty="0"/>
              <a:t>1</a:t>
            </a:r>
          </a:p>
        </p:txBody>
      </p:sp>
      <p:sp>
        <p:nvSpPr>
          <p:cNvPr id="6" name="ZoneTexte 5">
            <a:extLst>
              <a:ext uri="{FF2B5EF4-FFF2-40B4-BE49-F238E27FC236}">
                <a16:creationId xmlns:a16="http://schemas.microsoft.com/office/drawing/2014/main" id="{ACD9C54E-85B8-4908-A07E-F39A22F281B9}"/>
              </a:ext>
            </a:extLst>
          </p:cNvPr>
          <p:cNvSpPr txBox="1"/>
          <p:nvPr/>
        </p:nvSpPr>
        <p:spPr>
          <a:xfrm>
            <a:off x="2157889" y="4076450"/>
            <a:ext cx="2503917" cy="523220"/>
          </a:xfrm>
          <a:prstGeom prst="rect">
            <a:avLst/>
          </a:prstGeom>
          <a:noFill/>
        </p:spPr>
        <p:txBody>
          <a:bodyPr wrap="square">
            <a:spAutoFit/>
          </a:bodyPr>
          <a:lstStyle/>
          <a:p>
            <a:pPr algn="ctr"/>
            <a:r>
              <a:rPr lang="en-US" sz="2800" b="1" dirty="0"/>
              <a:t>Personalization </a:t>
            </a:r>
          </a:p>
        </p:txBody>
      </p:sp>
      <p:sp>
        <p:nvSpPr>
          <p:cNvPr id="202" name="Ellipse 201">
            <a:extLst>
              <a:ext uri="{FF2B5EF4-FFF2-40B4-BE49-F238E27FC236}">
                <a16:creationId xmlns:a16="http://schemas.microsoft.com/office/drawing/2014/main" id="{3C9D010B-1008-415D-BA86-7D4AB5462963}"/>
              </a:ext>
            </a:extLst>
          </p:cNvPr>
          <p:cNvSpPr/>
          <p:nvPr/>
        </p:nvSpPr>
        <p:spPr>
          <a:xfrm>
            <a:off x="6694921" y="4043935"/>
            <a:ext cx="540000" cy="54000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fr-FR" sz="3200" b="1" dirty="0"/>
              <a:t>2</a:t>
            </a:r>
          </a:p>
        </p:txBody>
      </p:sp>
      <p:sp>
        <p:nvSpPr>
          <p:cNvPr id="203" name="ZoneTexte 202">
            <a:extLst>
              <a:ext uri="{FF2B5EF4-FFF2-40B4-BE49-F238E27FC236}">
                <a16:creationId xmlns:a16="http://schemas.microsoft.com/office/drawing/2014/main" id="{FCFE6DBE-3F04-449D-B640-A450649AAFE0}"/>
              </a:ext>
            </a:extLst>
          </p:cNvPr>
          <p:cNvSpPr txBox="1"/>
          <p:nvPr/>
        </p:nvSpPr>
        <p:spPr>
          <a:xfrm>
            <a:off x="7230718" y="4082175"/>
            <a:ext cx="4074636" cy="523220"/>
          </a:xfrm>
          <a:prstGeom prst="rect">
            <a:avLst/>
          </a:prstGeom>
          <a:noFill/>
        </p:spPr>
        <p:txBody>
          <a:bodyPr wrap="square">
            <a:spAutoFit/>
          </a:bodyPr>
          <a:lstStyle/>
          <a:p>
            <a:pPr algn="ctr"/>
            <a:r>
              <a:rPr lang="en-US" sz="2800" b="1" dirty="0"/>
              <a:t>Dimensionality Reduction </a:t>
            </a:r>
          </a:p>
        </p:txBody>
      </p:sp>
    </p:spTree>
    <p:extLst>
      <p:ext uri="{BB962C8B-B14F-4D97-AF65-F5344CB8AC3E}">
        <p14:creationId xmlns:p14="http://schemas.microsoft.com/office/powerpoint/2010/main" val="712735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0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p:bldP spid="202" grpId="0" animBg="1"/>
      <p:bldP spid="203"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ED91D5A8-3F6B-45AA-AA95-02A32821A41A}"/>
              </a:ext>
            </a:extLst>
          </p:cNvPr>
          <p:cNvPicPr>
            <a:picLocks noChangeAspect="1"/>
          </p:cNvPicPr>
          <p:nvPr/>
        </p:nvPicPr>
        <p:blipFill>
          <a:blip r:embed="rId2"/>
          <a:stretch>
            <a:fillRect/>
          </a:stretch>
        </p:blipFill>
        <p:spPr>
          <a:xfrm>
            <a:off x="215257" y="1697649"/>
            <a:ext cx="5814950" cy="2581754"/>
          </a:xfrm>
          <a:prstGeom prst="rect">
            <a:avLst/>
          </a:prstGeom>
        </p:spPr>
      </p:pic>
      <p:sp>
        <p:nvSpPr>
          <p:cNvPr id="4" name="Rectangle 3">
            <a:extLst>
              <a:ext uri="{FF2B5EF4-FFF2-40B4-BE49-F238E27FC236}">
                <a16:creationId xmlns:a16="http://schemas.microsoft.com/office/drawing/2014/main" id="{FD3D63FD-CDC7-476A-83E9-E0DD02CB62CA}"/>
              </a:ext>
            </a:extLst>
          </p:cNvPr>
          <p:cNvSpPr/>
          <p:nvPr/>
        </p:nvSpPr>
        <p:spPr>
          <a:xfrm>
            <a:off x="156348" y="1609228"/>
            <a:ext cx="5814949" cy="2670175"/>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2" name="Rectangle 61">
            <a:extLst>
              <a:ext uri="{FF2B5EF4-FFF2-40B4-BE49-F238E27FC236}">
                <a16:creationId xmlns:a16="http://schemas.microsoft.com/office/drawing/2014/main" id="{D9B74733-3ED7-4E06-9A49-3096877248B2}"/>
              </a:ext>
            </a:extLst>
          </p:cNvPr>
          <p:cNvSpPr/>
          <p:nvPr/>
        </p:nvSpPr>
        <p:spPr>
          <a:xfrm>
            <a:off x="161924" y="1301475"/>
            <a:ext cx="5809373" cy="286333"/>
          </a:xfrm>
          <a:prstGeom prst="rect">
            <a:avLst/>
          </a:prstGeom>
          <a:solidFill>
            <a:schemeClr val="accent4"/>
          </a:solidFill>
          <a:ln>
            <a:solidFill>
              <a:schemeClr val="accent4"/>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fr-FR" sz="2400" b="1" dirty="0"/>
              <a:t>SSM</a:t>
            </a:r>
          </a:p>
        </p:txBody>
      </p:sp>
      <p:sp>
        <p:nvSpPr>
          <p:cNvPr id="72" name="Title 2">
            <a:extLst>
              <a:ext uri="{FF2B5EF4-FFF2-40B4-BE49-F238E27FC236}">
                <a16:creationId xmlns:a16="http://schemas.microsoft.com/office/drawing/2014/main" id="{ECB88682-9C83-436A-8861-8123433E9D2D}"/>
              </a:ext>
            </a:extLst>
          </p:cNvPr>
          <p:cNvSpPr txBox="1">
            <a:spLocks/>
          </p:cNvSpPr>
          <p:nvPr/>
        </p:nvSpPr>
        <p:spPr>
          <a:xfrm>
            <a:off x="0" y="565217"/>
            <a:ext cx="12192000" cy="577665"/>
          </a:xfrm>
          <a:prstGeom prst="rect">
            <a:avLst/>
          </a:prstGeom>
        </p:spPr>
        <p:txBody>
          <a:bodyPr tIns="72000" bIns="72000" anchor="ctr">
            <a:noAutofit/>
          </a:bodyPr>
          <a:lstStyle>
            <a:lvl1pPr algn="ctr" defTabSz="1219170" rtl="0" eaLnBrk="1" latinLnBrk="0" hangingPunct="1">
              <a:spcBef>
                <a:spcPct val="0"/>
              </a:spcBef>
              <a:buNone/>
              <a:defRPr sz="5867" kern="1200">
                <a:solidFill>
                  <a:schemeClr val="tx1"/>
                </a:solidFill>
                <a:latin typeface="+mj-lt"/>
                <a:ea typeface="+mj-ea"/>
                <a:cs typeface="+mj-cs"/>
              </a:defRPr>
            </a:lvl1pPr>
          </a:lstStyle>
          <a:p>
            <a:r>
              <a:rPr lang="en-US" sz="3200" b="1" dirty="0">
                <a:solidFill>
                  <a:schemeClr val="bg1"/>
                </a:solidFill>
                <a:latin typeface="Arial" panose="020B0604020202020204" pitchFamily="34" charset="0"/>
                <a:ea typeface="Calibri" panose="020F0502020204030204" pitchFamily="34" charset="0"/>
                <a:cs typeface="Arial" panose="020B0604020202020204" pitchFamily="34" charset="0"/>
              </a:rPr>
              <a:t>Personalization </a:t>
            </a:r>
          </a:p>
        </p:txBody>
      </p:sp>
      <p:sp>
        <p:nvSpPr>
          <p:cNvPr id="74" name="ZoneTexte 73">
            <a:extLst>
              <a:ext uri="{FF2B5EF4-FFF2-40B4-BE49-F238E27FC236}">
                <a16:creationId xmlns:a16="http://schemas.microsoft.com/office/drawing/2014/main" id="{9907843D-64C1-4469-926A-9C99C2E56BDD}"/>
              </a:ext>
            </a:extLst>
          </p:cNvPr>
          <p:cNvSpPr txBox="1"/>
          <p:nvPr/>
        </p:nvSpPr>
        <p:spPr>
          <a:xfrm>
            <a:off x="6384967" y="2153898"/>
            <a:ext cx="4924519" cy="1015663"/>
          </a:xfrm>
          <a:prstGeom prst="rect">
            <a:avLst/>
          </a:prstGeom>
          <a:solidFill>
            <a:schemeClr val="accent4">
              <a:lumMod val="20000"/>
              <a:lumOff val="80000"/>
            </a:schemeClr>
          </a:solidFill>
        </p:spPr>
        <p:txBody>
          <a:bodyPr wrap="square">
            <a:spAutoFit/>
          </a:bodyPr>
          <a:lstStyle/>
          <a:p>
            <a:pPr algn="ctr"/>
            <a:r>
              <a:rPr lang="en-US" sz="2000" dirty="0"/>
              <a:t>SSMs allow for the generation of geometrically </a:t>
            </a:r>
            <a:r>
              <a:rPr lang="en-US" sz="2000" b="1" dirty="0"/>
              <a:t>accurate but simplified representations</a:t>
            </a:r>
            <a:r>
              <a:rPr lang="en-US" sz="2000" dirty="0"/>
              <a:t> of anatomical structures. </a:t>
            </a:r>
          </a:p>
        </p:txBody>
      </p:sp>
      <p:grpSp>
        <p:nvGrpSpPr>
          <p:cNvPr id="86" name="Groupe 85">
            <a:extLst>
              <a:ext uri="{FF2B5EF4-FFF2-40B4-BE49-F238E27FC236}">
                <a16:creationId xmlns:a16="http://schemas.microsoft.com/office/drawing/2014/main" id="{8E785189-B775-495F-9857-767A69C898D8}"/>
              </a:ext>
            </a:extLst>
          </p:cNvPr>
          <p:cNvGrpSpPr/>
          <p:nvPr/>
        </p:nvGrpSpPr>
        <p:grpSpPr>
          <a:xfrm>
            <a:off x="156348" y="3461161"/>
            <a:ext cx="11722454" cy="2831622"/>
            <a:chOff x="156348" y="3461161"/>
            <a:chExt cx="11722454" cy="2831622"/>
          </a:xfrm>
        </p:grpSpPr>
        <p:sp>
          <p:nvSpPr>
            <p:cNvPr id="60" name="Rectangle 59">
              <a:extLst>
                <a:ext uri="{FF2B5EF4-FFF2-40B4-BE49-F238E27FC236}">
                  <a16:creationId xmlns:a16="http://schemas.microsoft.com/office/drawing/2014/main" id="{0D4AC81A-4455-4486-8BC9-74CB09246408}"/>
                </a:ext>
              </a:extLst>
            </p:cNvPr>
            <p:cNvSpPr/>
            <p:nvPr/>
          </p:nvSpPr>
          <p:spPr>
            <a:xfrm>
              <a:off x="6613270" y="4262145"/>
              <a:ext cx="5265532" cy="2030638"/>
            </a:xfrm>
            <a:prstGeom prst="rect">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57" name="Image 56">
              <a:extLst>
                <a:ext uri="{FF2B5EF4-FFF2-40B4-BE49-F238E27FC236}">
                  <a16:creationId xmlns:a16="http://schemas.microsoft.com/office/drawing/2014/main" id="{11E42889-A455-436B-A804-1E9169A7A1AB}"/>
                </a:ext>
              </a:extLst>
            </p:cNvPr>
            <p:cNvPicPr>
              <a:picLocks noChangeAspect="1"/>
            </p:cNvPicPr>
            <p:nvPr/>
          </p:nvPicPr>
          <p:blipFill>
            <a:blip r:embed="rId3"/>
            <a:stretch>
              <a:fillRect/>
            </a:stretch>
          </p:blipFill>
          <p:spPr>
            <a:xfrm>
              <a:off x="6793449" y="4804754"/>
              <a:ext cx="5008744" cy="1434982"/>
            </a:xfrm>
            <a:prstGeom prst="rect">
              <a:avLst/>
            </a:prstGeom>
          </p:spPr>
        </p:pic>
        <p:sp>
          <p:nvSpPr>
            <p:cNvPr id="61" name="Rectangle 60">
              <a:extLst>
                <a:ext uri="{FF2B5EF4-FFF2-40B4-BE49-F238E27FC236}">
                  <a16:creationId xmlns:a16="http://schemas.microsoft.com/office/drawing/2014/main" id="{ACF78520-0F2F-4B0E-A7F6-1A64675A2751}"/>
                </a:ext>
              </a:extLst>
            </p:cNvPr>
            <p:cNvSpPr/>
            <p:nvPr/>
          </p:nvSpPr>
          <p:spPr>
            <a:xfrm>
              <a:off x="6606385" y="3948697"/>
              <a:ext cx="5272417" cy="286333"/>
            </a:xfrm>
            <a:prstGeom prst="rect">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fr-FR" sz="2400" b="1" dirty="0"/>
                <a:t>ROM</a:t>
              </a:r>
            </a:p>
          </p:txBody>
        </p:sp>
        <mc:AlternateContent xmlns:mc="http://schemas.openxmlformats.org/markup-compatibility/2006" xmlns:a14="http://schemas.microsoft.com/office/drawing/2010/main">
          <mc:Choice Requires="a14">
            <p:sp>
              <p:nvSpPr>
                <p:cNvPr id="63" name="Rectangle 62">
                  <a:extLst>
                    <a:ext uri="{FF2B5EF4-FFF2-40B4-BE49-F238E27FC236}">
                      <a16:creationId xmlns:a16="http://schemas.microsoft.com/office/drawing/2014/main" id="{11216ADE-F546-4D2C-BE7E-8FA8214E88B2}"/>
                    </a:ext>
                  </a:extLst>
                </p:cNvPr>
                <p:cNvSpPr/>
                <p:nvPr/>
              </p:nvSpPr>
              <p:spPr>
                <a:xfrm>
                  <a:off x="7007225" y="5117259"/>
                  <a:ext cx="1038225" cy="205088"/>
                </a:xfrm>
                <a:prstGeom prst="rect">
                  <a:avLst/>
                </a:prstGeom>
                <a:ln>
                  <a:solidFill>
                    <a:schemeClr val="accent4"/>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fr-FR" sz="1100" dirty="0"/>
                    <a:t>GEOMETRY: </a:t>
                  </a:r>
                  <a14:m>
                    <m:oMath xmlns:m="http://schemas.openxmlformats.org/officeDocument/2006/math">
                      <m:r>
                        <a:rPr lang="fr-FR" sz="1100" b="1" i="1" dirty="0" smtClean="0">
                          <a:latin typeface="Cambria Math" panose="02040503050406030204" pitchFamily="18" charset="0"/>
                        </a:rPr>
                        <m:t>𝒈</m:t>
                      </m:r>
                    </m:oMath>
                  </a14:m>
                  <a:endParaRPr lang="fr-FR" sz="1100" b="1" dirty="0"/>
                </a:p>
              </p:txBody>
            </p:sp>
          </mc:Choice>
          <mc:Fallback xmlns="">
            <p:sp>
              <p:nvSpPr>
                <p:cNvPr id="63" name="Rectangle 62">
                  <a:extLst>
                    <a:ext uri="{FF2B5EF4-FFF2-40B4-BE49-F238E27FC236}">
                      <a16:creationId xmlns:a16="http://schemas.microsoft.com/office/drawing/2014/main" id="{11216ADE-F546-4D2C-BE7E-8FA8214E88B2}"/>
                    </a:ext>
                  </a:extLst>
                </p:cNvPr>
                <p:cNvSpPr>
                  <a:spLocks noRot="1" noChangeAspect="1" noMove="1" noResize="1" noEditPoints="1" noAdjustHandles="1" noChangeArrowheads="1" noChangeShapeType="1" noTextEdit="1"/>
                </p:cNvSpPr>
                <p:nvPr/>
              </p:nvSpPr>
              <p:spPr>
                <a:xfrm>
                  <a:off x="7007225" y="5117259"/>
                  <a:ext cx="1038225" cy="205088"/>
                </a:xfrm>
                <a:prstGeom prst="rect">
                  <a:avLst/>
                </a:prstGeom>
                <a:blipFill>
                  <a:blip r:embed="rId4"/>
                  <a:stretch>
                    <a:fillRect t="-5263" b="-26316"/>
                  </a:stretch>
                </a:blipFill>
                <a:ln>
                  <a:solidFill>
                    <a:schemeClr val="accent4"/>
                  </a:solidFill>
                </a:ln>
              </p:spPr>
              <p:txBody>
                <a:bodyPr/>
                <a:lstStyle/>
                <a:p>
                  <a:r>
                    <a:rPr lang="fr-FR">
                      <a:noFill/>
                    </a:rPr>
                    <a:t> </a:t>
                  </a:r>
                </a:p>
              </p:txBody>
            </p:sp>
          </mc:Fallback>
        </mc:AlternateContent>
        <p:sp>
          <p:nvSpPr>
            <p:cNvPr id="78" name="ZoneTexte 77">
              <a:extLst>
                <a:ext uri="{FF2B5EF4-FFF2-40B4-BE49-F238E27FC236}">
                  <a16:creationId xmlns:a16="http://schemas.microsoft.com/office/drawing/2014/main" id="{233DAE74-71DF-4D14-A903-385EFE8B7B20}"/>
                </a:ext>
              </a:extLst>
            </p:cNvPr>
            <p:cNvSpPr txBox="1"/>
            <p:nvPr/>
          </p:nvSpPr>
          <p:spPr>
            <a:xfrm>
              <a:off x="156348" y="4647080"/>
              <a:ext cx="5265531" cy="1015663"/>
            </a:xfrm>
            <a:prstGeom prst="rect">
              <a:avLst/>
            </a:prstGeom>
            <a:solidFill>
              <a:schemeClr val="accent2">
                <a:lumMod val="20000"/>
                <a:lumOff val="80000"/>
              </a:schemeClr>
            </a:solidFill>
          </p:spPr>
          <p:txBody>
            <a:bodyPr wrap="square">
              <a:spAutoFit/>
            </a:bodyPr>
            <a:lstStyle/>
            <a:p>
              <a:pPr algn="ctr"/>
              <a:r>
                <a:rPr lang="en-US" sz="2000" dirty="0"/>
                <a:t>ROMs can incorporate the variability represented by SSMs to perform </a:t>
              </a:r>
              <a:r>
                <a:rPr lang="en-US" sz="2000" b="1" dirty="0"/>
                <a:t>simulations </a:t>
              </a:r>
              <a:r>
                <a:rPr lang="en-US" sz="2000" dirty="0"/>
                <a:t>that are </a:t>
              </a:r>
              <a:r>
                <a:rPr lang="en-US" sz="2000" b="1" dirty="0"/>
                <a:t>personalized at a patient-specific level</a:t>
              </a:r>
              <a:r>
                <a:rPr lang="en-US" sz="2000" dirty="0"/>
                <a:t>. </a:t>
              </a:r>
            </a:p>
          </p:txBody>
        </p:sp>
        <p:sp>
          <p:nvSpPr>
            <p:cNvPr id="80" name="ZoneTexte 79">
              <a:extLst>
                <a:ext uri="{FF2B5EF4-FFF2-40B4-BE49-F238E27FC236}">
                  <a16:creationId xmlns:a16="http://schemas.microsoft.com/office/drawing/2014/main" id="{E6F85AD0-4FC6-411D-B2C1-C5DF23D79595}"/>
                </a:ext>
              </a:extLst>
            </p:cNvPr>
            <p:cNvSpPr txBox="1"/>
            <p:nvPr/>
          </p:nvSpPr>
          <p:spPr>
            <a:xfrm>
              <a:off x="313198" y="5728957"/>
              <a:ext cx="4951830" cy="369332"/>
            </a:xfrm>
            <a:prstGeom prst="rect">
              <a:avLst/>
            </a:prstGeom>
            <a:noFill/>
          </p:spPr>
          <p:txBody>
            <a:bodyPr wrap="square">
              <a:spAutoFit/>
            </a:bodyPr>
            <a:lstStyle/>
            <a:p>
              <a:pPr algn="ctr"/>
              <a:r>
                <a:rPr lang="en-US" sz="1800" dirty="0"/>
                <a:t>This is critical for application in surgical planning.</a:t>
              </a:r>
              <a:endParaRPr lang="fr-FR" dirty="0"/>
            </a:p>
          </p:txBody>
        </p:sp>
        <p:cxnSp>
          <p:nvCxnSpPr>
            <p:cNvPr id="82" name="Connecteur droit 81">
              <a:extLst>
                <a:ext uri="{FF2B5EF4-FFF2-40B4-BE49-F238E27FC236}">
                  <a16:creationId xmlns:a16="http://schemas.microsoft.com/office/drawing/2014/main" id="{93E02AF5-C668-4971-BDEC-B243AD083B96}"/>
                </a:ext>
              </a:extLst>
            </p:cNvPr>
            <p:cNvCxnSpPr/>
            <p:nvPr/>
          </p:nvCxnSpPr>
          <p:spPr>
            <a:xfrm>
              <a:off x="5172891" y="4362994"/>
              <a:ext cx="1741715" cy="888275"/>
            </a:xfrm>
            <a:prstGeom prst="line">
              <a:avLst/>
            </a:prstGeom>
            <a:ln w="38100">
              <a:solidFill>
                <a:schemeClr val="accent4"/>
              </a:solidFill>
              <a:prstDash val="sysDash"/>
            </a:ln>
          </p:spPr>
          <p:style>
            <a:lnRef idx="1">
              <a:schemeClr val="accent1"/>
            </a:lnRef>
            <a:fillRef idx="0">
              <a:schemeClr val="accent1"/>
            </a:fillRef>
            <a:effectRef idx="0">
              <a:schemeClr val="accent1"/>
            </a:effectRef>
            <a:fontRef idx="minor">
              <a:schemeClr val="tx1"/>
            </a:fontRef>
          </p:style>
        </p:cxnSp>
        <p:cxnSp>
          <p:nvCxnSpPr>
            <p:cNvPr id="83" name="Connecteur droit 82">
              <a:extLst>
                <a:ext uri="{FF2B5EF4-FFF2-40B4-BE49-F238E27FC236}">
                  <a16:creationId xmlns:a16="http://schemas.microsoft.com/office/drawing/2014/main" id="{D36E3516-C0D3-44BA-BA88-C51B6035F455}"/>
                </a:ext>
              </a:extLst>
            </p:cNvPr>
            <p:cNvCxnSpPr>
              <a:cxnSpLocks/>
            </p:cNvCxnSpPr>
            <p:nvPr/>
          </p:nvCxnSpPr>
          <p:spPr>
            <a:xfrm>
              <a:off x="6089116" y="3461161"/>
              <a:ext cx="1956334" cy="1656098"/>
            </a:xfrm>
            <a:prstGeom prst="line">
              <a:avLst/>
            </a:prstGeom>
            <a:ln w="38100">
              <a:solidFill>
                <a:schemeClr val="accent4"/>
              </a:solidFill>
              <a:prstDash val="sysDash"/>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42762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llipse 2">
            <a:extLst>
              <a:ext uri="{FF2B5EF4-FFF2-40B4-BE49-F238E27FC236}">
                <a16:creationId xmlns:a16="http://schemas.microsoft.com/office/drawing/2014/main" id="{F121BC47-307A-4447-907D-3E00AA7AB026}"/>
              </a:ext>
            </a:extLst>
          </p:cNvPr>
          <p:cNvSpPr/>
          <p:nvPr/>
        </p:nvSpPr>
        <p:spPr>
          <a:xfrm>
            <a:off x="160564" y="1466600"/>
            <a:ext cx="540000" cy="54000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fr-FR" sz="3200" b="1" dirty="0"/>
              <a:t>2</a:t>
            </a:r>
          </a:p>
        </p:txBody>
      </p:sp>
      <p:sp>
        <p:nvSpPr>
          <p:cNvPr id="4" name="ZoneTexte 3">
            <a:extLst>
              <a:ext uri="{FF2B5EF4-FFF2-40B4-BE49-F238E27FC236}">
                <a16:creationId xmlns:a16="http://schemas.microsoft.com/office/drawing/2014/main" id="{C5A3B0AE-E0E6-454C-8445-CCE64C307884}"/>
              </a:ext>
            </a:extLst>
          </p:cNvPr>
          <p:cNvSpPr txBox="1"/>
          <p:nvPr/>
        </p:nvSpPr>
        <p:spPr>
          <a:xfrm>
            <a:off x="700564" y="1499114"/>
            <a:ext cx="4074636" cy="523220"/>
          </a:xfrm>
          <a:prstGeom prst="rect">
            <a:avLst/>
          </a:prstGeom>
          <a:noFill/>
        </p:spPr>
        <p:txBody>
          <a:bodyPr wrap="square">
            <a:spAutoFit/>
          </a:bodyPr>
          <a:lstStyle/>
          <a:p>
            <a:pPr algn="ctr"/>
            <a:r>
              <a:rPr lang="en-US" sz="2800" b="1" dirty="0"/>
              <a:t>Dimensionality Reduction </a:t>
            </a:r>
          </a:p>
        </p:txBody>
      </p:sp>
      <p:sp>
        <p:nvSpPr>
          <p:cNvPr id="5" name="Title 2">
            <a:extLst>
              <a:ext uri="{FF2B5EF4-FFF2-40B4-BE49-F238E27FC236}">
                <a16:creationId xmlns:a16="http://schemas.microsoft.com/office/drawing/2014/main" id="{B032DB0C-4711-488D-9642-C07C57EEB30D}"/>
              </a:ext>
            </a:extLst>
          </p:cNvPr>
          <p:cNvSpPr txBox="1">
            <a:spLocks/>
          </p:cNvSpPr>
          <p:nvPr/>
        </p:nvSpPr>
        <p:spPr>
          <a:xfrm>
            <a:off x="0" y="565217"/>
            <a:ext cx="12192000" cy="577665"/>
          </a:xfrm>
          <a:prstGeom prst="rect">
            <a:avLst/>
          </a:prstGeom>
        </p:spPr>
        <p:txBody>
          <a:bodyPr tIns="72000" bIns="72000" anchor="ctr">
            <a:noAutofit/>
          </a:bodyPr>
          <a:lstStyle>
            <a:lvl1pPr algn="ctr" defTabSz="1219170" rtl="0" eaLnBrk="1" latinLnBrk="0" hangingPunct="1">
              <a:spcBef>
                <a:spcPct val="0"/>
              </a:spcBef>
              <a:buNone/>
              <a:defRPr sz="5867" kern="1200">
                <a:solidFill>
                  <a:schemeClr val="tx1"/>
                </a:solidFill>
                <a:latin typeface="+mj-lt"/>
                <a:ea typeface="+mj-ea"/>
                <a:cs typeface="+mj-cs"/>
              </a:defRPr>
            </a:lvl1pPr>
          </a:lstStyle>
          <a:p>
            <a:r>
              <a:rPr lang="en-US" sz="3200" b="1" dirty="0">
                <a:solidFill>
                  <a:schemeClr val="bg1"/>
                </a:solidFill>
                <a:latin typeface="Arial" panose="020B0604020202020204" pitchFamily="34" charset="0"/>
                <a:ea typeface="Calibri" panose="020F0502020204030204" pitchFamily="34" charset="0"/>
                <a:cs typeface="Arial" panose="020B0604020202020204" pitchFamily="34" charset="0"/>
              </a:rPr>
              <a:t>Dimensionality Reduction </a:t>
            </a:r>
          </a:p>
        </p:txBody>
      </p:sp>
      <p:sp>
        <p:nvSpPr>
          <p:cNvPr id="6" name="ZoneTexte 5">
            <a:extLst>
              <a:ext uri="{FF2B5EF4-FFF2-40B4-BE49-F238E27FC236}">
                <a16:creationId xmlns:a16="http://schemas.microsoft.com/office/drawing/2014/main" id="{431046F1-5928-4B83-8C04-505F4E2B9AB6}"/>
              </a:ext>
            </a:extLst>
          </p:cNvPr>
          <p:cNvSpPr txBox="1"/>
          <p:nvPr/>
        </p:nvSpPr>
        <p:spPr>
          <a:xfrm>
            <a:off x="700564" y="2130263"/>
            <a:ext cx="11330871" cy="400110"/>
          </a:xfrm>
          <a:prstGeom prst="rect">
            <a:avLst/>
          </a:prstGeom>
          <a:solidFill>
            <a:srgbClr val="EAEFFC"/>
          </a:solidFill>
        </p:spPr>
        <p:txBody>
          <a:bodyPr wrap="square">
            <a:spAutoFit/>
          </a:bodyPr>
          <a:lstStyle/>
          <a:p>
            <a:r>
              <a:rPr lang="en-US" sz="2000" dirty="0"/>
              <a:t>In biomechanics, the </a:t>
            </a:r>
            <a:r>
              <a:rPr lang="en-US" sz="2000" b="1" dirty="0"/>
              <a:t>output</a:t>
            </a:r>
            <a:r>
              <a:rPr lang="en-US" sz="2000" dirty="0"/>
              <a:t> of </a:t>
            </a:r>
            <a:r>
              <a:rPr lang="en-US" sz="2000" b="1" dirty="0">
                <a:solidFill>
                  <a:schemeClr val="accent2"/>
                </a:solidFill>
              </a:rPr>
              <a:t>ROMs</a:t>
            </a:r>
            <a:r>
              <a:rPr lang="en-US" sz="2000" dirty="0"/>
              <a:t>, represented by each snapshot, is typically a </a:t>
            </a:r>
            <a:r>
              <a:rPr lang="en-US" sz="2000" b="1" dirty="0"/>
              <a:t>high-dimensional vector</a:t>
            </a:r>
            <a:r>
              <a:rPr lang="en-US" sz="2000" dirty="0"/>
              <a:t>. </a:t>
            </a:r>
          </a:p>
        </p:txBody>
      </p:sp>
      <p:sp>
        <p:nvSpPr>
          <p:cNvPr id="9" name="ZoneTexte 8">
            <a:extLst>
              <a:ext uri="{FF2B5EF4-FFF2-40B4-BE49-F238E27FC236}">
                <a16:creationId xmlns:a16="http://schemas.microsoft.com/office/drawing/2014/main" id="{9E091DA3-21EB-4716-88B7-4249C6816AC5}"/>
              </a:ext>
            </a:extLst>
          </p:cNvPr>
          <p:cNvSpPr txBox="1"/>
          <p:nvPr/>
        </p:nvSpPr>
        <p:spPr>
          <a:xfrm>
            <a:off x="700564" y="2670815"/>
            <a:ext cx="11330871" cy="707886"/>
          </a:xfrm>
          <a:prstGeom prst="rect">
            <a:avLst/>
          </a:prstGeom>
          <a:solidFill>
            <a:srgbClr val="EAEFFC"/>
          </a:solidFill>
        </p:spPr>
        <p:txBody>
          <a:bodyPr wrap="square">
            <a:spAutoFit/>
          </a:bodyPr>
          <a:lstStyle/>
          <a:p>
            <a:r>
              <a:rPr lang="en-US" sz="2000" b="1" dirty="0"/>
              <a:t>Compressing</a:t>
            </a:r>
            <a:r>
              <a:rPr lang="en-US" sz="2000" dirty="0"/>
              <a:t> these outputs during the training phase is an effective strategy to accelerate and facilitate the computations during the training phase.</a:t>
            </a:r>
            <a:endParaRPr lang="fr-FR" sz="2000" dirty="0"/>
          </a:p>
        </p:txBody>
      </p:sp>
      <p:sp>
        <p:nvSpPr>
          <p:cNvPr id="10" name="ZoneTexte 9">
            <a:extLst>
              <a:ext uri="{FF2B5EF4-FFF2-40B4-BE49-F238E27FC236}">
                <a16:creationId xmlns:a16="http://schemas.microsoft.com/office/drawing/2014/main" id="{47D84584-4198-4ECC-A508-3529F8AC339B}"/>
              </a:ext>
            </a:extLst>
          </p:cNvPr>
          <p:cNvSpPr txBox="1"/>
          <p:nvPr/>
        </p:nvSpPr>
        <p:spPr>
          <a:xfrm>
            <a:off x="700563" y="3517754"/>
            <a:ext cx="11330871" cy="400110"/>
          </a:xfrm>
          <a:prstGeom prst="rect">
            <a:avLst/>
          </a:prstGeom>
          <a:solidFill>
            <a:srgbClr val="EAEFFC"/>
          </a:solidFill>
        </p:spPr>
        <p:txBody>
          <a:bodyPr wrap="square">
            <a:spAutoFit/>
          </a:bodyPr>
          <a:lstStyle/>
          <a:p>
            <a:r>
              <a:rPr lang="en-US" sz="2000" dirty="0"/>
              <a:t>The same technique used to build </a:t>
            </a:r>
            <a:r>
              <a:rPr lang="en-US" sz="2000" b="1" dirty="0">
                <a:solidFill>
                  <a:schemeClr val="accent4"/>
                </a:solidFill>
              </a:rPr>
              <a:t>SSMs</a:t>
            </a:r>
            <a:r>
              <a:rPr lang="en-US" sz="2000" dirty="0"/>
              <a:t> can be used for this purpose: </a:t>
            </a:r>
            <a:r>
              <a:rPr lang="en-US" sz="2000" b="1" dirty="0"/>
              <a:t>principal component analysis </a:t>
            </a:r>
            <a:r>
              <a:rPr lang="en-US" sz="2000" dirty="0"/>
              <a:t>(PCA). </a:t>
            </a:r>
            <a:endParaRPr lang="fr-FR" sz="2000" dirty="0"/>
          </a:p>
        </p:txBody>
      </p:sp>
      <p:grpSp>
        <p:nvGrpSpPr>
          <p:cNvPr id="29" name="Groupe 28">
            <a:extLst>
              <a:ext uri="{FF2B5EF4-FFF2-40B4-BE49-F238E27FC236}">
                <a16:creationId xmlns:a16="http://schemas.microsoft.com/office/drawing/2014/main" id="{2571DEBF-B121-4FE3-A77D-A087EFCCF978}"/>
              </a:ext>
            </a:extLst>
          </p:cNvPr>
          <p:cNvGrpSpPr/>
          <p:nvPr/>
        </p:nvGrpSpPr>
        <p:grpSpPr>
          <a:xfrm>
            <a:off x="700563" y="4018710"/>
            <a:ext cx="11330870" cy="2101376"/>
            <a:chOff x="700563" y="4018710"/>
            <a:chExt cx="11330870" cy="2101376"/>
          </a:xfrm>
        </p:grpSpPr>
        <p:grpSp>
          <p:nvGrpSpPr>
            <p:cNvPr id="27" name="Groupe 26">
              <a:extLst>
                <a:ext uri="{FF2B5EF4-FFF2-40B4-BE49-F238E27FC236}">
                  <a16:creationId xmlns:a16="http://schemas.microsoft.com/office/drawing/2014/main" id="{58E48D22-1660-462C-AB49-0B3AF3ED6D7B}"/>
                </a:ext>
              </a:extLst>
            </p:cNvPr>
            <p:cNvGrpSpPr/>
            <p:nvPr/>
          </p:nvGrpSpPr>
          <p:grpSpPr>
            <a:xfrm>
              <a:off x="977900" y="4267200"/>
              <a:ext cx="11053533" cy="1852886"/>
              <a:chOff x="977900" y="4267200"/>
              <a:chExt cx="11053533" cy="1852886"/>
            </a:xfrm>
          </p:grpSpPr>
          <p:sp>
            <p:nvSpPr>
              <p:cNvPr id="12" name="Rectangle 11">
                <a:extLst>
                  <a:ext uri="{FF2B5EF4-FFF2-40B4-BE49-F238E27FC236}">
                    <a16:creationId xmlns:a16="http://schemas.microsoft.com/office/drawing/2014/main" id="{32D9487B-C61D-4AF3-9DED-90A1701CB56C}"/>
                  </a:ext>
                </a:extLst>
              </p:cNvPr>
              <p:cNvSpPr/>
              <p:nvPr/>
            </p:nvSpPr>
            <p:spPr>
              <a:xfrm>
                <a:off x="977900" y="4267200"/>
                <a:ext cx="11053533" cy="1852886"/>
              </a:xfrm>
              <a:prstGeom prst="rect">
                <a:avLst/>
              </a:prstGeom>
              <a:solidFill>
                <a:schemeClr val="bg1"/>
              </a:solidFill>
              <a:ln w="38100">
                <a:solidFill>
                  <a:schemeClr val="accent4">
                    <a:lumMod val="60000"/>
                    <a:lumOff val="4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a:t>One shape  </a:t>
                </a:r>
                <a:endParaRPr lang="fr-FR" sz="1800" dirty="0"/>
              </a:p>
            </p:txBody>
          </p:sp>
          <p:sp>
            <p:nvSpPr>
              <p:cNvPr id="14" name="Rectangle 13">
                <a:extLst>
                  <a:ext uri="{FF2B5EF4-FFF2-40B4-BE49-F238E27FC236}">
                    <a16:creationId xmlns:a16="http://schemas.microsoft.com/office/drawing/2014/main" id="{17ED09BC-6EA1-432E-83E7-F88E23A5B9EA}"/>
                  </a:ext>
                </a:extLst>
              </p:cNvPr>
              <p:cNvSpPr/>
              <p:nvPr/>
            </p:nvSpPr>
            <p:spPr>
              <a:xfrm>
                <a:off x="2069182" y="4359934"/>
                <a:ext cx="3443763" cy="36865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fr-FR" b="1" dirty="0"/>
                  <a:t>SSM</a:t>
                </a:r>
              </a:p>
            </p:txBody>
          </p:sp>
          <p:sp>
            <p:nvSpPr>
              <p:cNvPr id="17" name="Rectangle 16">
                <a:extLst>
                  <a:ext uri="{FF2B5EF4-FFF2-40B4-BE49-F238E27FC236}">
                    <a16:creationId xmlns:a16="http://schemas.microsoft.com/office/drawing/2014/main" id="{C918AC90-7EF0-46FD-A451-144B150FCDA8}"/>
                  </a:ext>
                </a:extLst>
              </p:cNvPr>
              <p:cNvSpPr/>
              <p:nvPr/>
            </p:nvSpPr>
            <p:spPr>
              <a:xfrm>
                <a:off x="7492082" y="4359934"/>
                <a:ext cx="3443763" cy="36865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fr-FR" b="1" dirty="0"/>
                  <a:t>ROM</a:t>
                </a:r>
              </a:p>
            </p:txBody>
          </p:sp>
          <p:sp>
            <p:nvSpPr>
              <p:cNvPr id="19" name="ZoneTexte 18">
                <a:extLst>
                  <a:ext uri="{FF2B5EF4-FFF2-40B4-BE49-F238E27FC236}">
                    <a16:creationId xmlns:a16="http://schemas.microsoft.com/office/drawing/2014/main" id="{D45D2F11-D50E-4BBD-97F3-2E057F1AC25A}"/>
                  </a:ext>
                </a:extLst>
              </p:cNvPr>
              <p:cNvSpPr txBox="1"/>
              <p:nvPr/>
            </p:nvSpPr>
            <p:spPr>
              <a:xfrm>
                <a:off x="2069182" y="4764777"/>
                <a:ext cx="3443763" cy="646331"/>
              </a:xfrm>
              <a:prstGeom prst="rect">
                <a:avLst/>
              </a:prstGeom>
              <a:noFill/>
            </p:spPr>
            <p:txBody>
              <a:bodyPr wrap="square">
                <a:spAutoFit/>
              </a:bodyPr>
              <a:lstStyle/>
              <a:p>
                <a:pPr algn="ctr"/>
                <a:r>
                  <a:rPr lang="en-US" b="1" dirty="0"/>
                  <a:t>Principal component analysis </a:t>
                </a:r>
                <a:r>
                  <a:rPr lang="en-US" dirty="0"/>
                  <a:t>(PCA)</a:t>
                </a:r>
              </a:p>
            </p:txBody>
          </p:sp>
          <p:sp>
            <p:nvSpPr>
              <p:cNvPr id="20" name="ZoneTexte 19">
                <a:extLst>
                  <a:ext uri="{FF2B5EF4-FFF2-40B4-BE49-F238E27FC236}">
                    <a16:creationId xmlns:a16="http://schemas.microsoft.com/office/drawing/2014/main" id="{EC405588-2A56-495C-BF3B-B6F3C1C08424}"/>
                  </a:ext>
                </a:extLst>
              </p:cNvPr>
              <p:cNvSpPr txBox="1"/>
              <p:nvPr/>
            </p:nvSpPr>
            <p:spPr>
              <a:xfrm>
                <a:off x="2069181" y="5341281"/>
                <a:ext cx="3443764" cy="369332"/>
              </a:xfrm>
              <a:prstGeom prst="rect">
                <a:avLst/>
              </a:prstGeom>
              <a:noFill/>
            </p:spPr>
            <p:txBody>
              <a:bodyPr wrap="square">
                <a:spAutoFit/>
              </a:bodyPr>
              <a:lstStyle/>
              <a:p>
                <a:pPr algn="ctr"/>
                <a:r>
                  <a:rPr lang="en-US" b="1" dirty="0"/>
                  <a:t>Shape</a:t>
                </a:r>
                <a:endParaRPr lang="en-US" dirty="0"/>
              </a:p>
            </p:txBody>
          </p:sp>
          <p:sp>
            <p:nvSpPr>
              <p:cNvPr id="21" name="ZoneTexte 20">
                <a:extLst>
                  <a:ext uri="{FF2B5EF4-FFF2-40B4-BE49-F238E27FC236}">
                    <a16:creationId xmlns:a16="http://schemas.microsoft.com/office/drawing/2014/main" id="{95281FFA-12D8-4D26-A243-21E395D2885B}"/>
                  </a:ext>
                </a:extLst>
              </p:cNvPr>
              <p:cNvSpPr txBox="1"/>
              <p:nvPr/>
            </p:nvSpPr>
            <p:spPr>
              <a:xfrm>
                <a:off x="2069181" y="5668194"/>
                <a:ext cx="3443763" cy="369332"/>
              </a:xfrm>
              <a:prstGeom prst="rect">
                <a:avLst/>
              </a:prstGeom>
              <a:noFill/>
            </p:spPr>
            <p:txBody>
              <a:bodyPr wrap="square">
                <a:spAutoFit/>
              </a:bodyPr>
              <a:lstStyle/>
              <a:p>
                <a:pPr algn="ctr"/>
                <a:r>
                  <a:rPr lang="en-US" b="1" dirty="0"/>
                  <a:t>Principal components </a:t>
                </a:r>
                <a:r>
                  <a:rPr lang="en-US" dirty="0"/>
                  <a:t>or</a:t>
                </a:r>
                <a:r>
                  <a:rPr lang="en-US" b="1" dirty="0"/>
                  <a:t> modes</a:t>
                </a:r>
                <a:endParaRPr lang="en-US" dirty="0"/>
              </a:p>
            </p:txBody>
          </p:sp>
          <p:sp>
            <p:nvSpPr>
              <p:cNvPr id="23" name="ZoneTexte 22">
                <a:extLst>
                  <a:ext uri="{FF2B5EF4-FFF2-40B4-BE49-F238E27FC236}">
                    <a16:creationId xmlns:a16="http://schemas.microsoft.com/office/drawing/2014/main" id="{12E522B7-592C-4464-8DCF-B414CF9B4CE3}"/>
                  </a:ext>
                </a:extLst>
              </p:cNvPr>
              <p:cNvSpPr txBox="1"/>
              <p:nvPr/>
            </p:nvSpPr>
            <p:spPr>
              <a:xfrm>
                <a:off x="7492083" y="4752502"/>
                <a:ext cx="3443763" cy="646331"/>
              </a:xfrm>
              <a:prstGeom prst="rect">
                <a:avLst/>
              </a:prstGeom>
              <a:noFill/>
            </p:spPr>
            <p:txBody>
              <a:bodyPr wrap="square" lIns="0" rIns="0">
                <a:spAutoFit/>
              </a:bodyPr>
              <a:lstStyle/>
              <a:p>
                <a:pPr algn="ctr"/>
                <a:r>
                  <a:rPr lang="en-US" b="1" dirty="0"/>
                  <a:t>Proper orthogonal decomposition </a:t>
                </a:r>
                <a:r>
                  <a:rPr lang="en-US" dirty="0"/>
                  <a:t>(POD)</a:t>
                </a:r>
              </a:p>
            </p:txBody>
          </p:sp>
          <p:sp>
            <p:nvSpPr>
              <p:cNvPr id="24" name="ZoneTexte 23">
                <a:extLst>
                  <a:ext uri="{FF2B5EF4-FFF2-40B4-BE49-F238E27FC236}">
                    <a16:creationId xmlns:a16="http://schemas.microsoft.com/office/drawing/2014/main" id="{0F5AC9FA-8EE1-406C-AC80-642F5FEA4A6E}"/>
                  </a:ext>
                </a:extLst>
              </p:cNvPr>
              <p:cNvSpPr txBox="1"/>
              <p:nvPr/>
            </p:nvSpPr>
            <p:spPr>
              <a:xfrm>
                <a:off x="7492081" y="5328427"/>
                <a:ext cx="3443764" cy="369332"/>
              </a:xfrm>
              <a:prstGeom prst="rect">
                <a:avLst/>
              </a:prstGeom>
              <a:noFill/>
            </p:spPr>
            <p:txBody>
              <a:bodyPr wrap="square">
                <a:spAutoFit/>
              </a:bodyPr>
              <a:lstStyle/>
              <a:p>
                <a:pPr algn="ctr"/>
                <a:r>
                  <a:rPr lang="en-US" b="1" dirty="0"/>
                  <a:t>Snapshot</a:t>
                </a:r>
                <a:endParaRPr lang="en-US" dirty="0"/>
              </a:p>
            </p:txBody>
          </p:sp>
          <p:sp>
            <p:nvSpPr>
              <p:cNvPr id="25" name="ZoneTexte 24">
                <a:extLst>
                  <a:ext uri="{FF2B5EF4-FFF2-40B4-BE49-F238E27FC236}">
                    <a16:creationId xmlns:a16="http://schemas.microsoft.com/office/drawing/2014/main" id="{7638E571-A36D-4E4D-A6BF-10D91FB30394}"/>
                  </a:ext>
                </a:extLst>
              </p:cNvPr>
              <p:cNvSpPr txBox="1"/>
              <p:nvPr/>
            </p:nvSpPr>
            <p:spPr>
              <a:xfrm>
                <a:off x="7492082" y="5668047"/>
                <a:ext cx="3443763" cy="369332"/>
              </a:xfrm>
              <a:prstGeom prst="rect">
                <a:avLst/>
              </a:prstGeom>
              <a:noFill/>
            </p:spPr>
            <p:txBody>
              <a:bodyPr wrap="square">
                <a:spAutoFit/>
              </a:bodyPr>
              <a:lstStyle/>
              <a:p>
                <a:pPr algn="ctr"/>
                <a:r>
                  <a:rPr lang="en-US" b="1" dirty="0"/>
                  <a:t>Reduced basis</a:t>
                </a:r>
                <a:endParaRPr lang="en-US" dirty="0"/>
              </a:p>
            </p:txBody>
          </p:sp>
        </p:grpSp>
        <p:pic>
          <p:nvPicPr>
            <p:cNvPr id="28" name="Image 27">
              <a:extLst>
                <a:ext uri="{FF2B5EF4-FFF2-40B4-BE49-F238E27FC236}">
                  <a16:creationId xmlns:a16="http://schemas.microsoft.com/office/drawing/2014/main" id="{322EF531-BFD3-4547-8B45-B4FAA33C2B82}"/>
                </a:ext>
              </a:extLst>
            </p:cNvPr>
            <p:cNvPicPr>
              <a:picLocks noChangeAspect="1"/>
            </p:cNvPicPr>
            <p:nvPr/>
          </p:nvPicPr>
          <p:blipFill>
            <a:blip r:embed="rId2"/>
            <a:stretch>
              <a:fillRect/>
            </a:stretch>
          </p:blipFill>
          <p:spPr>
            <a:xfrm>
              <a:off x="700563" y="4018710"/>
              <a:ext cx="607764" cy="607764"/>
            </a:xfrm>
            <a:prstGeom prst="rect">
              <a:avLst/>
            </a:prstGeom>
          </p:spPr>
        </p:pic>
      </p:grpSp>
      <p:sp>
        <p:nvSpPr>
          <p:cNvPr id="30" name="Est égal à 29">
            <a:extLst>
              <a:ext uri="{FF2B5EF4-FFF2-40B4-BE49-F238E27FC236}">
                <a16:creationId xmlns:a16="http://schemas.microsoft.com/office/drawing/2014/main" id="{3D7B8023-0EC3-4C60-8FCA-C0F5B47E0231}"/>
              </a:ext>
            </a:extLst>
          </p:cNvPr>
          <p:cNvSpPr/>
          <p:nvPr/>
        </p:nvSpPr>
        <p:spPr>
          <a:xfrm>
            <a:off x="6160957" y="5193643"/>
            <a:ext cx="687417" cy="501481"/>
          </a:xfrm>
          <a:prstGeom prst="mathEqual">
            <a:avLst/>
          </a:prstGeom>
          <a:solidFill>
            <a:schemeClr val="accent4">
              <a:lumMod val="20000"/>
              <a:lumOff val="8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Tree>
    <p:extLst>
      <p:ext uri="{BB962C8B-B14F-4D97-AF65-F5344CB8AC3E}">
        <p14:creationId xmlns:p14="http://schemas.microsoft.com/office/powerpoint/2010/main" val="1811560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4" name="Groupe 93">
            <a:extLst>
              <a:ext uri="{FF2B5EF4-FFF2-40B4-BE49-F238E27FC236}">
                <a16:creationId xmlns:a16="http://schemas.microsoft.com/office/drawing/2014/main" id="{26C048D5-11C4-4614-961F-BDB002EC020A}"/>
              </a:ext>
            </a:extLst>
          </p:cNvPr>
          <p:cNvGrpSpPr/>
          <p:nvPr/>
        </p:nvGrpSpPr>
        <p:grpSpPr>
          <a:xfrm>
            <a:off x="2371342" y="978484"/>
            <a:ext cx="3570311" cy="2988090"/>
            <a:chOff x="1080198" y="982246"/>
            <a:chExt cx="3570311" cy="2988090"/>
          </a:xfrm>
        </p:grpSpPr>
        <p:grpSp>
          <p:nvGrpSpPr>
            <p:cNvPr id="31" name="Groupe 30">
              <a:extLst>
                <a:ext uri="{FF2B5EF4-FFF2-40B4-BE49-F238E27FC236}">
                  <a16:creationId xmlns:a16="http://schemas.microsoft.com/office/drawing/2014/main" id="{AD05E6F6-E467-4E16-88E1-D20829CB7FE8}"/>
                </a:ext>
              </a:extLst>
            </p:cNvPr>
            <p:cNvGrpSpPr/>
            <p:nvPr/>
          </p:nvGrpSpPr>
          <p:grpSpPr>
            <a:xfrm>
              <a:off x="1716616" y="1221744"/>
              <a:ext cx="2933893" cy="2541118"/>
              <a:chOff x="4634515" y="3532133"/>
              <a:chExt cx="2933893" cy="2541118"/>
            </a:xfrm>
          </p:grpSpPr>
          <p:grpSp>
            <p:nvGrpSpPr>
              <p:cNvPr id="35" name="Groupe 34">
                <a:extLst>
                  <a:ext uri="{FF2B5EF4-FFF2-40B4-BE49-F238E27FC236}">
                    <a16:creationId xmlns:a16="http://schemas.microsoft.com/office/drawing/2014/main" id="{26905C4E-2271-4F01-92A7-2A697F831140}"/>
                  </a:ext>
                </a:extLst>
              </p:cNvPr>
              <p:cNvGrpSpPr/>
              <p:nvPr/>
            </p:nvGrpSpPr>
            <p:grpSpPr>
              <a:xfrm>
                <a:off x="4634515" y="3532133"/>
                <a:ext cx="2542831" cy="2176334"/>
                <a:chOff x="4485132" y="3742419"/>
                <a:chExt cx="2542831" cy="2176334"/>
              </a:xfrm>
            </p:grpSpPr>
            <p:grpSp>
              <p:nvGrpSpPr>
                <p:cNvPr id="41" name="Groupe 40">
                  <a:extLst>
                    <a:ext uri="{FF2B5EF4-FFF2-40B4-BE49-F238E27FC236}">
                      <a16:creationId xmlns:a16="http://schemas.microsoft.com/office/drawing/2014/main" id="{F379CE17-51FC-4F6B-9A99-0CBFE8123E74}"/>
                    </a:ext>
                  </a:extLst>
                </p:cNvPr>
                <p:cNvGrpSpPr/>
                <p:nvPr/>
              </p:nvGrpSpPr>
              <p:grpSpPr>
                <a:xfrm>
                  <a:off x="4590900" y="3742419"/>
                  <a:ext cx="2437063" cy="2176334"/>
                  <a:chOff x="4536926" y="3665815"/>
                  <a:chExt cx="2437063" cy="2176334"/>
                </a:xfrm>
              </p:grpSpPr>
              <p:sp>
                <p:nvSpPr>
                  <p:cNvPr id="46" name="Rectangle 45">
                    <a:extLst>
                      <a:ext uri="{FF2B5EF4-FFF2-40B4-BE49-F238E27FC236}">
                        <a16:creationId xmlns:a16="http://schemas.microsoft.com/office/drawing/2014/main" id="{7F349F15-74B7-47E5-B4B7-4497D26F24C0}"/>
                      </a:ext>
                    </a:extLst>
                  </p:cNvPr>
                  <p:cNvSpPr/>
                  <p:nvPr/>
                </p:nvSpPr>
                <p:spPr>
                  <a:xfrm>
                    <a:off x="4536926" y="4000836"/>
                    <a:ext cx="358221" cy="1841313"/>
                  </a:xfrm>
                  <a:prstGeom prst="rect">
                    <a:avLst/>
                  </a:pr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400" dirty="0"/>
                  </a:p>
                </p:txBody>
              </p:sp>
              <p:sp>
                <p:nvSpPr>
                  <p:cNvPr id="47" name="Rectangle 46">
                    <a:extLst>
                      <a:ext uri="{FF2B5EF4-FFF2-40B4-BE49-F238E27FC236}">
                        <a16:creationId xmlns:a16="http://schemas.microsoft.com/office/drawing/2014/main" id="{6689F77A-7392-484A-9676-2DB6F1431D12}"/>
                      </a:ext>
                    </a:extLst>
                  </p:cNvPr>
                  <p:cNvSpPr/>
                  <p:nvPr/>
                </p:nvSpPr>
                <p:spPr>
                  <a:xfrm>
                    <a:off x="4920007" y="4003087"/>
                    <a:ext cx="358221" cy="1839057"/>
                  </a:xfrm>
                  <a:prstGeom prst="rect">
                    <a:avLst/>
                  </a:prstGeom>
                  <a:solidFill>
                    <a:schemeClr val="accent2">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400" dirty="0"/>
                  </a:p>
                </p:txBody>
              </p:sp>
              <p:sp>
                <p:nvSpPr>
                  <p:cNvPr id="48" name="Rectangle 47">
                    <a:extLst>
                      <a:ext uri="{FF2B5EF4-FFF2-40B4-BE49-F238E27FC236}">
                        <a16:creationId xmlns:a16="http://schemas.microsoft.com/office/drawing/2014/main" id="{138B177B-926F-4365-895F-E8E9F98FFB01}"/>
                      </a:ext>
                    </a:extLst>
                  </p:cNvPr>
                  <p:cNvSpPr/>
                  <p:nvPr/>
                </p:nvSpPr>
                <p:spPr>
                  <a:xfrm>
                    <a:off x="5309205" y="4000835"/>
                    <a:ext cx="358221" cy="1839055"/>
                  </a:xfrm>
                  <a:prstGeom prst="rect">
                    <a:avLst/>
                  </a:prstGeom>
                  <a:solidFill>
                    <a:schemeClr val="accent3">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400" dirty="0"/>
                  </a:p>
                </p:txBody>
              </p:sp>
              <p:sp>
                <p:nvSpPr>
                  <p:cNvPr id="49" name="Rectangle 48">
                    <a:extLst>
                      <a:ext uri="{FF2B5EF4-FFF2-40B4-BE49-F238E27FC236}">
                        <a16:creationId xmlns:a16="http://schemas.microsoft.com/office/drawing/2014/main" id="{9E629CF1-019F-4B65-8E49-8192715B9E12}"/>
                      </a:ext>
                    </a:extLst>
                  </p:cNvPr>
                  <p:cNvSpPr/>
                  <p:nvPr/>
                </p:nvSpPr>
                <p:spPr>
                  <a:xfrm>
                    <a:off x="5703103" y="4000836"/>
                    <a:ext cx="401238" cy="1839053"/>
                  </a:xfrm>
                  <a:prstGeom prst="rect">
                    <a:avLst/>
                  </a:prstGeom>
                  <a:solidFill>
                    <a:schemeClr val="accent5">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400"/>
                  </a:p>
                </p:txBody>
              </p:sp>
              <p:sp>
                <p:nvSpPr>
                  <p:cNvPr id="50" name="Rectangle 49">
                    <a:extLst>
                      <a:ext uri="{FF2B5EF4-FFF2-40B4-BE49-F238E27FC236}">
                        <a16:creationId xmlns:a16="http://schemas.microsoft.com/office/drawing/2014/main" id="{D8D860BF-A136-4527-AE37-F0B81CB432E3}"/>
                      </a:ext>
                    </a:extLst>
                  </p:cNvPr>
                  <p:cNvSpPr/>
                  <p:nvPr/>
                </p:nvSpPr>
                <p:spPr>
                  <a:xfrm>
                    <a:off x="6555017" y="4003087"/>
                    <a:ext cx="418972" cy="1836802"/>
                  </a:xfrm>
                  <a:prstGeom prst="rect">
                    <a:avLst/>
                  </a:prstGeom>
                  <a:solidFill>
                    <a:schemeClr val="accent3">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400"/>
                  </a:p>
                </p:txBody>
              </p:sp>
              <mc:AlternateContent xmlns:mc="http://schemas.openxmlformats.org/markup-compatibility/2006" xmlns:a14="http://schemas.microsoft.com/office/drawing/2010/main">
                <mc:Choice Requires="a14">
                  <p:sp>
                    <p:nvSpPr>
                      <p:cNvPr id="51" name="ZoneTexte 50">
                        <a:extLst>
                          <a:ext uri="{FF2B5EF4-FFF2-40B4-BE49-F238E27FC236}">
                            <a16:creationId xmlns:a16="http://schemas.microsoft.com/office/drawing/2014/main" id="{2F545CA2-FBAF-492C-A752-AB2843C1C0C1}"/>
                          </a:ext>
                        </a:extLst>
                      </p:cNvPr>
                      <p:cNvSpPr txBox="1"/>
                      <p:nvPr/>
                    </p:nvSpPr>
                    <p:spPr>
                      <a:xfrm>
                        <a:off x="5176129" y="3665815"/>
                        <a:ext cx="48370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fr-FR" i="1" dirty="0" smtClean="0">
                                      <a:solidFill>
                                        <a:schemeClr val="tx1"/>
                                      </a:solidFill>
                                      <a:latin typeface="Cambria Math" panose="02040503050406030204" pitchFamily="18" charset="0"/>
                                    </a:rPr>
                                  </m:ctrlPr>
                                </m:sSubPr>
                                <m:e>
                                  <m:r>
                                    <a:rPr lang="fr-FR" b="0" i="1" dirty="0" smtClean="0">
                                      <a:solidFill>
                                        <a:schemeClr val="tx1"/>
                                      </a:solidFill>
                                      <a:latin typeface="Cambria Math" panose="02040503050406030204" pitchFamily="18" charset="0"/>
                                    </a:rPr>
                                    <m:t>  </m:t>
                                  </m:r>
                                  <m:r>
                                    <a:rPr lang="fr-FR" b="1" i="1" dirty="0" smtClean="0">
                                      <a:solidFill>
                                        <a:schemeClr val="tx1"/>
                                      </a:solidFill>
                                      <a:latin typeface="Cambria Math" panose="02040503050406030204" pitchFamily="18" charset="0"/>
                                    </a:rPr>
                                    <m:t>𝒙</m:t>
                                  </m:r>
                                </m:e>
                                <m:sub>
                                  <m:r>
                                    <a:rPr lang="fr-FR" b="0" i="1" dirty="0" smtClean="0">
                                      <a:solidFill>
                                        <a:schemeClr val="tx1"/>
                                      </a:solidFill>
                                      <a:latin typeface="Cambria Math" panose="02040503050406030204" pitchFamily="18" charset="0"/>
                                    </a:rPr>
                                    <m:t>3</m:t>
                                  </m:r>
                                </m:sub>
                              </m:sSub>
                              <m:r>
                                <m:rPr>
                                  <m:nor/>
                                </m:rPr>
                                <a:rPr lang="fr-FR" b="0" i="0" dirty="0" smtClean="0">
                                  <a:solidFill>
                                    <a:schemeClr val="tx1"/>
                                  </a:solidFill>
                                  <a:latin typeface="Cambria Math" panose="02040503050406030204" pitchFamily="18" charset="0"/>
                                </a:rPr>
                                <m:t> </m:t>
                              </m:r>
                            </m:oMath>
                          </m:oMathPara>
                        </a14:m>
                        <a:endParaRPr lang="fr-FR" dirty="0"/>
                      </a:p>
                    </p:txBody>
                  </p:sp>
                </mc:Choice>
                <mc:Fallback xmlns="">
                  <p:sp>
                    <p:nvSpPr>
                      <p:cNvPr id="51" name="ZoneTexte 50">
                        <a:extLst>
                          <a:ext uri="{FF2B5EF4-FFF2-40B4-BE49-F238E27FC236}">
                            <a16:creationId xmlns:a16="http://schemas.microsoft.com/office/drawing/2014/main" id="{2F545CA2-FBAF-492C-A752-AB2843C1C0C1}"/>
                          </a:ext>
                        </a:extLst>
                      </p:cNvPr>
                      <p:cNvSpPr txBox="1">
                        <a:spLocks noRot="1" noChangeAspect="1" noMove="1" noResize="1" noEditPoints="1" noAdjustHandles="1" noChangeArrowheads="1" noChangeShapeType="1" noTextEdit="1"/>
                      </p:cNvSpPr>
                      <p:nvPr/>
                    </p:nvSpPr>
                    <p:spPr>
                      <a:xfrm>
                        <a:off x="5176129" y="3665815"/>
                        <a:ext cx="483706" cy="369332"/>
                      </a:xfrm>
                      <a:prstGeom prst="rect">
                        <a:avLst/>
                      </a:prstGeom>
                      <a:blipFill>
                        <a:blip r:embed="rId2"/>
                        <a:stretch>
                          <a:fillRect r="-2532"/>
                        </a:stretch>
                      </a:blipFill>
                    </p:spPr>
                    <p:txBody>
                      <a:bodyPr/>
                      <a:lstStyle/>
                      <a:p>
                        <a:r>
                          <a:rPr lang="fr-FR">
                            <a:noFill/>
                          </a:rPr>
                          <a:t> </a:t>
                        </a:r>
                      </a:p>
                    </p:txBody>
                  </p:sp>
                </mc:Fallback>
              </mc:AlternateContent>
            </p:grpSp>
            <mc:AlternateContent xmlns:mc="http://schemas.openxmlformats.org/markup-compatibility/2006" xmlns:a14="http://schemas.microsoft.com/office/drawing/2010/main">
              <mc:Choice Requires="a14">
                <p:sp>
                  <p:nvSpPr>
                    <p:cNvPr id="42" name="ZoneTexte 41">
                      <a:extLst>
                        <a:ext uri="{FF2B5EF4-FFF2-40B4-BE49-F238E27FC236}">
                          <a16:creationId xmlns:a16="http://schemas.microsoft.com/office/drawing/2014/main" id="{11544D79-D8C9-4EB0-A35B-8700080C4A86}"/>
                        </a:ext>
                      </a:extLst>
                    </p:cNvPr>
                    <p:cNvSpPr txBox="1"/>
                    <p:nvPr/>
                  </p:nvSpPr>
                  <p:spPr>
                    <a:xfrm>
                      <a:off x="5656632" y="3742419"/>
                      <a:ext cx="48370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fr-FR" i="1" dirty="0" smtClean="0">
                                    <a:solidFill>
                                      <a:schemeClr val="tx1"/>
                                    </a:solidFill>
                                    <a:latin typeface="Cambria Math" panose="02040503050406030204" pitchFamily="18" charset="0"/>
                                  </a:rPr>
                                </m:ctrlPr>
                              </m:sSubPr>
                              <m:e>
                                <m:r>
                                  <a:rPr lang="fr-FR" b="0" i="1" dirty="0" smtClean="0">
                                    <a:solidFill>
                                      <a:schemeClr val="tx1"/>
                                    </a:solidFill>
                                    <a:latin typeface="Cambria Math" panose="02040503050406030204" pitchFamily="18" charset="0"/>
                                  </a:rPr>
                                  <m:t>  </m:t>
                                </m:r>
                                <m:r>
                                  <a:rPr lang="fr-FR" b="1" i="1" dirty="0" smtClean="0">
                                    <a:solidFill>
                                      <a:schemeClr val="tx1"/>
                                    </a:solidFill>
                                    <a:latin typeface="Cambria Math" panose="02040503050406030204" pitchFamily="18" charset="0"/>
                                  </a:rPr>
                                  <m:t>𝒙</m:t>
                                </m:r>
                              </m:e>
                              <m:sub>
                                <m:r>
                                  <a:rPr lang="fr-FR" b="0" i="1" dirty="0" smtClean="0">
                                    <a:solidFill>
                                      <a:schemeClr val="tx1"/>
                                    </a:solidFill>
                                    <a:latin typeface="Cambria Math" panose="02040503050406030204" pitchFamily="18" charset="0"/>
                                  </a:rPr>
                                  <m:t>4</m:t>
                                </m:r>
                              </m:sub>
                            </m:sSub>
                            <m:r>
                              <m:rPr>
                                <m:nor/>
                              </m:rPr>
                              <a:rPr lang="fr-FR" b="0" i="0" dirty="0" smtClean="0">
                                <a:solidFill>
                                  <a:schemeClr val="tx1"/>
                                </a:solidFill>
                                <a:latin typeface="Cambria Math" panose="02040503050406030204" pitchFamily="18" charset="0"/>
                              </a:rPr>
                              <m:t> </m:t>
                            </m:r>
                          </m:oMath>
                        </m:oMathPara>
                      </a14:m>
                      <a:endParaRPr lang="fr-FR" dirty="0"/>
                    </a:p>
                  </p:txBody>
                </p:sp>
              </mc:Choice>
              <mc:Fallback xmlns="">
                <p:sp>
                  <p:nvSpPr>
                    <p:cNvPr id="42" name="ZoneTexte 41">
                      <a:extLst>
                        <a:ext uri="{FF2B5EF4-FFF2-40B4-BE49-F238E27FC236}">
                          <a16:creationId xmlns:a16="http://schemas.microsoft.com/office/drawing/2014/main" id="{11544D79-D8C9-4EB0-A35B-8700080C4A86}"/>
                        </a:ext>
                      </a:extLst>
                    </p:cNvPr>
                    <p:cNvSpPr txBox="1">
                      <a:spLocks noRot="1" noChangeAspect="1" noMove="1" noResize="1" noEditPoints="1" noAdjustHandles="1" noChangeArrowheads="1" noChangeShapeType="1" noTextEdit="1"/>
                    </p:cNvSpPr>
                    <p:nvPr/>
                  </p:nvSpPr>
                  <p:spPr>
                    <a:xfrm>
                      <a:off x="5656632" y="3742419"/>
                      <a:ext cx="483706" cy="369332"/>
                    </a:xfrm>
                    <a:prstGeom prst="rect">
                      <a:avLst/>
                    </a:prstGeom>
                    <a:blipFill>
                      <a:blip r:embed="rId3"/>
                      <a:stretch>
                        <a:fillRect r="-2532"/>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43" name="ZoneTexte 42">
                      <a:extLst>
                        <a:ext uri="{FF2B5EF4-FFF2-40B4-BE49-F238E27FC236}">
                          <a16:creationId xmlns:a16="http://schemas.microsoft.com/office/drawing/2014/main" id="{AD3714E0-4B77-4C60-A6C6-CEB0A4B7B11C}"/>
                        </a:ext>
                      </a:extLst>
                    </p:cNvPr>
                    <p:cNvSpPr txBox="1"/>
                    <p:nvPr/>
                  </p:nvSpPr>
                  <p:spPr>
                    <a:xfrm>
                      <a:off x="4841777" y="3743647"/>
                      <a:ext cx="48370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fr-FR" i="1" dirty="0" smtClean="0">
                                    <a:solidFill>
                                      <a:schemeClr val="tx1"/>
                                    </a:solidFill>
                                    <a:latin typeface="Cambria Math" panose="02040503050406030204" pitchFamily="18" charset="0"/>
                                  </a:rPr>
                                </m:ctrlPr>
                              </m:sSubPr>
                              <m:e>
                                <m:r>
                                  <a:rPr lang="fr-FR" b="0" i="1" dirty="0" smtClean="0">
                                    <a:solidFill>
                                      <a:schemeClr val="tx1"/>
                                    </a:solidFill>
                                    <a:latin typeface="Cambria Math" panose="02040503050406030204" pitchFamily="18" charset="0"/>
                                  </a:rPr>
                                  <m:t>  </m:t>
                                </m:r>
                                <m:r>
                                  <a:rPr lang="fr-FR" b="1" i="1" dirty="0" smtClean="0">
                                    <a:solidFill>
                                      <a:schemeClr val="tx1"/>
                                    </a:solidFill>
                                    <a:latin typeface="Cambria Math" panose="02040503050406030204" pitchFamily="18" charset="0"/>
                                  </a:rPr>
                                  <m:t>𝒙</m:t>
                                </m:r>
                              </m:e>
                              <m:sub>
                                <m:r>
                                  <a:rPr lang="fr-FR" b="0" i="1" dirty="0" smtClean="0">
                                    <a:solidFill>
                                      <a:schemeClr val="tx1"/>
                                    </a:solidFill>
                                    <a:latin typeface="Cambria Math" panose="02040503050406030204" pitchFamily="18" charset="0"/>
                                  </a:rPr>
                                  <m:t>2</m:t>
                                </m:r>
                              </m:sub>
                            </m:sSub>
                            <m:r>
                              <m:rPr>
                                <m:nor/>
                              </m:rPr>
                              <a:rPr lang="fr-FR" b="0" i="0" dirty="0" smtClean="0">
                                <a:solidFill>
                                  <a:schemeClr val="tx1"/>
                                </a:solidFill>
                                <a:latin typeface="Cambria Math" panose="02040503050406030204" pitchFamily="18" charset="0"/>
                              </a:rPr>
                              <m:t> </m:t>
                            </m:r>
                          </m:oMath>
                        </m:oMathPara>
                      </a14:m>
                      <a:endParaRPr lang="fr-FR" dirty="0"/>
                    </a:p>
                  </p:txBody>
                </p:sp>
              </mc:Choice>
              <mc:Fallback xmlns="">
                <p:sp>
                  <p:nvSpPr>
                    <p:cNvPr id="43" name="ZoneTexte 42">
                      <a:extLst>
                        <a:ext uri="{FF2B5EF4-FFF2-40B4-BE49-F238E27FC236}">
                          <a16:creationId xmlns:a16="http://schemas.microsoft.com/office/drawing/2014/main" id="{AD3714E0-4B77-4C60-A6C6-CEB0A4B7B11C}"/>
                        </a:ext>
                      </a:extLst>
                    </p:cNvPr>
                    <p:cNvSpPr txBox="1">
                      <a:spLocks noRot="1" noChangeAspect="1" noMove="1" noResize="1" noEditPoints="1" noAdjustHandles="1" noChangeArrowheads="1" noChangeShapeType="1" noTextEdit="1"/>
                    </p:cNvSpPr>
                    <p:nvPr/>
                  </p:nvSpPr>
                  <p:spPr>
                    <a:xfrm>
                      <a:off x="4841777" y="3743647"/>
                      <a:ext cx="483706" cy="369332"/>
                    </a:xfrm>
                    <a:prstGeom prst="rect">
                      <a:avLst/>
                    </a:prstGeom>
                    <a:blipFill>
                      <a:blip r:embed="rId4"/>
                      <a:stretch>
                        <a:fillRect r="-2532"/>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44" name="ZoneTexte 43">
                      <a:extLst>
                        <a:ext uri="{FF2B5EF4-FFF2-40B4-BE49-F238E27FC236}">
                          <a16:creationId xmlns:a16="http://schemas.microsoft.com/office/drawing/2014/main" id="{79B7565E-879B-4420-9764-4B71649701A8}"/>
                        </a:ext>
                      </a:extLst>
                    </p:cNvPr>
                    <p:cNvSpPr txBox="1"/>
                    <p:nvPr/>
                  </p:nvSpPr>
                  <p:spPr>
                    <a:xfrm>
                      <a:off x="4485132" y="3742419"/>
                      <a:ext cx="48370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fr-FR" i="1" dirty="0" smtClean="0">
                                    <a:solidFill>
                                      <a:schemeClr val="tx1"/>
                                    </a:solidFill>
                                    <a:latin typeface="Cambria Math" panose="02040503050406030204" pitchFamily="18" charset="0"/>
                                  </a:rPr>
                                </m:ctrlPr>
                              </m:sSubPr>
                              <m:e>
                                <m:r>
                                  <a:rPr lang="fr-FR" b="0" i="1" dirty="0" smtClean="0">
                                    <a:solidFill>
                                      <a:schemeClr val="tx1"/>
                                    </a:solidFill>
                                    <a:latin typeface="Cambria Math" panose="02040503050406030204" pitchFamily="18" charset="0"/>
                                  </a:rPr>
                                  <m:t>  </m:t>
                                </m:r>
                                <m:r>
                                  <a:rPr lang="fr-FR" b="1" i="1" dirty="0" smtClean="0">
                                    <a:solidFill>
                                      <a:schemeClr val="tx1"/>
                                    </a:solidFill>
                                    <a:latin typeface="Cambria Math" panose="02040503050406030204" pitchFamily="18" charset="0"/>
                                  </a:rPr>
                                  <m:t>𝒙</m:t>
                                </m:r>
                              </m:e>
                              <m:sub>
                                <m:r>
                                  <a:rPr lang="fr-FR" b="0" i="1" dirty="0" smtClean="0">
                                    <a:solidFill>
                                      <a:schemeClr val="tx1"/>
                                    </a:solidFill>
                                    <a:latin typeface="Cambria Math" panose="02040503050406030204" pitchFamily="18" charset="0"/>
                                  </a:rPr>
                                  <m:t>1</m:t>
                                </m:r>
                              </m:sub>
                            </m:sSub>
                            <m:r>
                              <m:rPr>
                                <m:nor/>
                              </m:rPr>
                              <a:rPr lang="fr-FR" b="0" i="0" dirty="0" smtClean="0">
                                <a:solidFill>
                                  <a:schemeClr val="tx1"/>
                                </a:solidFill>
                                <a:latin typeface="Cambria Math" panose="02040503050406030204" pitchFamily="18" charset="0"/>
                              </a:rPr>
                              <m:t> </m:t>
                            </m:r>
                          </m:oMath>
                        </m:oMathPara>
                      </a14:m>
                      <a:endParaRPr lang="fr-FR" dirty="0"/>
                    </a:p>
                  </p:txBody>
                </p:sp>
              </mc:Choice>
              <mc:Fallback xmlns="">
                <p:sp>
                  <p:nvSpPr>
                    <p:cNvPr id="44" name="ZoneTexte 43">
                      <a:extLst>
                        <a:ext uri="{FF2B5EF4-FFF2-40B4-BE49-F238E27FC236}">
                          <a16:creationId xmlns:a16="http://schemas.microsoft.com/office/drawing/2014/main" id="{79B7565E-879B-4420-9764-4B71649701A8}"/>
                        </a:ext>
                      </a:extLst>
                    </p:cNvPr>
                    <p:cNvSpPr txBox="1">
                      <a:spLocks noRot="1" noChangeAspect="1" noMove="1" noResize="1" noEditPoints="1" noAdjustHandles="1" noChangeArrowheads="1" noChangeShapeType="1" noTextEdit="1"/>
                    </p:cNvSpPr>
                    <p:nvPr/>
                  </p:nvSpPr>
                  <p:spPr>
                    <a:xfrm>
                      <a:off x="4485132" y="3742419"/>
                      <a:ext cx="483706" cy="369332"/>
                    </a:xfrm>
                    <a:prstGeom prst="rect">
                      <a:avLst/>
                    </a:prstGeom>
                    <a:blipFill>
                      <a:blip r:embed="rId5"/>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45" name="ZoneTexte 44">
                      <a:extLst>
                        <a:ext uri="{FF2B5EF4-FFF2-40B4-BE49-F238E27FC236}">
                          <a16:creationId xmlns:a16="http://schemas.microsoft.com/office/drawing/2014/main" id="{4B6F1381-D81A-488D-8DC7-1C9AE4D6DD6A}"/>
                        </a:ext>
                      </a:extLst>
                    </p:cNvPr>
                    <p:cNvSpPr txBox="1"/>
                    <p:nvPr/>
                  </p:nvSpPr>
                  <p:spPr>
                    <a:xfrm>
                      <a:off x="6491794" y="3742419"/>
                      <a:ext cx="48370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fr-FR" i="1" dirty="0" smtClean="0">
                                    <a:solidFill>
                                      <a:schemeClr val="tx1"/>
                                    </a:solidFill>
                                    <a:latin typeface="Cambria Math" panose="02040503050406030204" pitchFamily="18" charset="0"/>
                                  </a:rPr>
                                </m:ctrlPr>
                              </m:sSubPr>
                              <m:e>
                                <m:r>
                                  <a:rPr lang="fr-FR" b="0" i="1" dirty="0" smtClean="0">
                                    <a:solidFill>
                                      <a:schemeClr val="tx1"/>
                                    </a:solidFill>
                                    <a:latin typeface="Cambria Math" panose="02040503050406030204" pitchFamily="18" charset="0"/>
                                  </a:rPr>
                                  <m:t>  </m:t>
                                </m:r>
                                <m:r>
                                  <a:rPr lang="fr-FR" b="1" i="1" dirty="0" smtClean="0">
                                    <a:solidFill>
                                      <a:schemeClr val="tx1"/>
                                    </a:solidFill>
                                    <a:latin typeface="Cambria Math" panose="02040503050406030204" pitchFamily="18" charset="0"/>
                                  </a:rPr>
                                  <m:t>𝒙</m:t>
                                </m:r>
                              </m:e>
                              <m:sub>
                                <m:r>
                                  <a:rPr lang="fr-FR" b="0" i="1" dirty="0" smtClean="0">
                                    <a:solidFill>
                                      <a:schemeClr val="tx1"/>
                                    </a:solidFill>
                                    <a:latin typeface="Cambria Math" panose="02040503050406030204" pitchFamily="18" charset="0"/>
                                  </a:rPr>
                                  <m:t>𝑀</m:t>
                                </m:r>
                              </m:sub>
                            </m:sSub>
                            <m:r>
                              <m:rPr>
                                <m:nor/>
                              </m:rPr>
                              <a:rPr lang="fr-FR" b="0" i="0" dirty="0" smtClean="0">
                                <a:solidFill>
                                  <a:schemeClr val="tx1"/>
                                </a:solidFill>
                                <a:latin typeface="Cambria Math" panose="02040503050406030204" pitchFamily="18" charset="0"/>
                              </a:rPr>
                              <m:t> </m:t>
                            </m:r>
                          </m:oMath>
                        </m:oMathPara>
                      </a14:m>
                      <a:endParaRPr lang="fr-FR" dirty="0"/>
                    </a:p>
                  </p:txBody>
                </p:sp>
              </mc:Choice>
              <mc:Fallback xmlns="">
                <p:sp>
                  <p:nvSpPr>
                    <p:cNvPr id="45" name="ZoneTexte 44">
                      <a:extLst>
                        <a:ext uri="{FF2B5EF4-FFF2-40B4-BE49-F238E27FC236}">
                          <a16:creationId xmlns:a16="http://schemas.microsoft.com/office/drawing/2014/main" id="{4B6F1381-D81A-488D-8DC7-1C9AE4D6DD6A}"/>
                        </a:ext>
                      </a:extLst>
                    </p:cNvPr>
                    <p:cNvSpPr txBox="1">
                      <a:spLocks noRot="1" noChangeAspect="1" noMove="1" noResize="1" noEditPoints="1" noAdjustHandles="1" noChangeArrowheads="1" noChangeShapeType="1" noTextEdit="1"/>
                    </p:cNvSpPr>
                    <p:nvPr/>
                  </p:nvSpPr>
                  <p:spPr>
                    <a:xfrm>
                      <a:off x="6491794" y="3742419"/>
                      <a:ext cx="483706" cy="369332"/>
                    </a:xfrm>
                    <a:prstGeom prst="rect">
                      <a:avLst/>
                    </a:prstGeom>
                    <a:blipFill>
                      <a:blip r:embed="rId6"/>
                      <a:stretch>
                        <a:fillRect r="-12658"/>
                      </a:stretch>
                    </a:blipFill>
                  </p:spPr>
                  <p:txBody>
                    <a:bodyPr/>
                    <a:lstStyle/>
                    <a:p>
                      <a:r>
                        <a:rPr lang="fr-FR">
                          <a:noFill/>
                        </a:rPr>
                        <a:t> </a:t>
                      </a:r>
                    </a:p>
                  </p:txBody>
                </p:sp>
              </mc:Fallback>
            </mc:AlternateContent>
          </p:grpSp>
          <p:cxnSp>
            <p:nvCxnSpPr>
              <p:cNvPr id="36" name="Connecteur droit avec flèche 35">
                <a:extLst>
                  <a:ext uri="{FF2B5EF4-FFF2-40B4-BE49-F238E27FC236}">
                    <a16:creationId xmlns:a16="http://schemas.microsoft.com/office/drawing/2014/main" id="{4A3AAC4B-37A1-4E28-A1DD-F7DA8BDAE857}"/>
                  </a:ext>
                </a:extLst>
              </p:cNvPr>
              <p:cNvCxnSpPr>
                <a:cxnSpLocks/>
              </p:cNvCxnSpPr>
              <p:nvPr/>
            </p:nvCxnSpPr>
            <p:spPr>
              <a:xfrm>
                <a:off x="7416008" y="3946784"/>
                <a:ext cx="0" cy="1714500"/>
              </a:xfrm>
              <a:prstGeom prst="straightConnector1">
                <a:avLst/>
              </a:prstGeom>
              <a:ln w="25400">
                <a:solidFill>
                  <a:schemeClr val="accent4"/>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37" name="Connecteur droit avec flèche 36">
                <a:extLst>
                  <a:ext uri="{FF2B5EF4-FFF2-40B4-BE49-F238E27FC236}">
                    <a16:creationId xmlns:a16="http://schemas.microsoft.com/office/drawing/2014/main" id="{C9422583-6FB7-42B4-A381-22C8212A4F78}"/>
                  </a:ext>
                </a:extLst>
              </p:cNvPr>
              <p:cNvCxnSpPr>
                <a:cxnSpLocks/>
              </p:cNvCxnSpPr>
              <p:nvPr/>
            </p:nvCxnSpPr>
            <p:spPr>
              <a:xfrm flipH="1">
                <a:off x="4634515" y="5906228"/>
                <a:ext cx="2629093" cy="0"/>
              </a:xfrm>
              <a:prstGeom prst="straightConnector1">
                <a:avLst/>
              </a:prstGeom>
              <a:ln w="25400">
                <a:solidFill>
                  <a:schemeClr val="accent4"/>
                </a:solidFill>
                <a:headEnd type="arrow"/>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8" name="Rectangle 37">
                    <a:extLst>
                      <a:ext uri="{FF2B5EF4-FFF2-40B4-BE49-F238E27FC236}">
                        <a16:creationId xmlns:a16="http://schemas.microsoft.com/office/drawing/2014/main" id="{086898B6-3EF9-47C1-A91E-23C2D0A19206}"/>
                      </a:ext>
                    </a:extLst>
                  </p:cNvPr>
                  <p:cNvSpPr/>
                  <p:nvPr/>
                </p:nvSpPr>
                <p:spPr>
                  <a:xfrm>
                    <a:off x="7263608" y="4664679"/>
                    <a:ext cx="304800" cy="3951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fr-FR" sz="1400" b="0" i="1" dirty="0" smtClean="0">
                              <a:solidFill>
                                <a:schemeClr val="tx1"/>
                              </a:solidFill>
                              <a:latin typeface="Cambria Math" panose="02040503050406030204" pitchFamily="18" charset="0"/>
                            </a:rPr>
                            <m:t>𝑁</m:t>
                          </m:r>
                        </m:oMath>
                      </m:oMathPara>
                    </a14:m>
                    <a:endParaRPr lang="fr-FR" sz="1400" dirty="0"/>
                  </a:p>
                </p:txBody>
              </p:sp>
            </mc:Choice>
            <mc:Fallback xmlns="">
              <p:sp>
                <p:nvSpPr>
                  <p:cNvPr id="38" name="Rectangle 37">
                    <a:extLst>
                      <a:ext uri="{FF2B5EF4-FFF2-40B4-BE49-F238E27FC236}">
                        <a16:creationId xmlns:a16="http://schemas.microsoft.com/office/drawing/2014/main" id="{086898B6-3EF9-47C1-A91E-23C2D0A19206}"/>
                      </a:ext>
                    </a:extLst>
                  </p:cNvPr>
                  <p:cNvSpPr>
                    <a:spLocks noRot="1" noChangeAspect="1" noMove="1" noResize="1" noEditPoints="1" noAdjustHandles="1" noChangeArrowheads="1" noChangeShapeType="1" noTextEdit="1"/>
                  </p:cNvSpPr>
                  <p:nvPr/>
                </p:nvSpPr>
                <p:spPr>
                  <a:xfrm>
                    <a:off x="7263608" y="4664679"/>
                    <a:ext cx="304800" cy="395126"/>
                  </a:xfrm>
                  <a:prstGeom prst="rect">
                    <a:avLst/>
                  </a:prstGeom>
                  <a:blipFill>
                    <a:blip r:embed="rId7"/>
                    <a:stretch>
                      <a:fillRect/>
                    </a:stretch>
                  </a:blipFill>
                  <a:ln>
                    <a:noFill/>
                  </a:ln>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39" name="Rectangle 38">
                    <a:extLst>
                      <a:ext uri="{FF2B5EF4-FFF2-40B4-BE49-F238E27FC236}">
                        <a16:creationId xmlns:a16="http://schemas.microsoft.com/office/drawing/2014/main" id="{2044DA17-468A-46EF-8788-0DEFEECB0E83}"/>
                      </a:ext>
                    </a:extLst>
                  </p:cNvPr>
                  <p:cNvSpPr/>
                  <p:nvPr/>
                </p:nvSpPr>
                <p:spPr>
                  <a:xfrm>
                    <a:off x="5907795" y="5721710"/>
                    <a:ext cx="304800" cy="3515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fr-FR" sz="1400" b="0" i="1" smtClean="0">
                              <a:solidFill>
                                <a:schemeClr val="tx1"/>
                              </a:solidFill>
                              <a:latin typeface="Cambria Math" panose="02040503050406030204" pitchFamily="18" charset="0"/>
                            </a:rPr>
                            <m:t>𝑀</m:t>
                          </m:r>
                        </m:oMath>
                      </m:oMathPara>
                    </a14:m>
                    <a:endParaRPr lang="fr-FR" sz="1400" dirty="0">
                      <a:solidFill>
                        <a:schemeClr val="tx1"/>
                      </a:solidFill>
                    </a:endParaRPr>
                  </a:p>
                </p:txBody>
              </p:sp>
            </mc:Choice>
            <mc:Fallback xmlns="">
              <p:sp>
                <p:nvSpPr>
                  <p:cNvPr id="39" name="Rectangle 38">
                    <a:extLst>
                      <a:ext uri="{FF2B5EF4-FFF2-40B4-BE49-F238E27FC236}">
                        <a16:creationId xmlns:a16="http://schemas.microsoft.com/office/drawing/2014/main" id="{2044DA17-468A-46EF-8788-0DEFEECB0E83}"/>
                      </a:ext>
                    </a:extLst>
                  </p:cNvPr>
                  <p:cNvSpPr>
                    <a:spLocks noRot="1" noChangeAspect="1" noMove="1" noResize="1" noEditPoints="1" noAdjustHandles="1" noChangeArrowheads="1" noChangeShapeType="1" noTextEdit="1"/>
                  </p:cNvSpPr>
                  <p:nvPr/>
                </p:nvSpPr>
                <p:spPr>
                  <a:xfrm>
                    <a:off x="5907795" y="5721710"/>
                    <a:ext cx="304800" cy="351541"/>
                  </a:xfrm>
                  <a:prstGeom prst="rect">
                    <a:avLst/>
                  </a:prstGeom>
                  <a:blipFill>
                    <a:blip r:embed="rId8"/>
                    <a:stretch>
                      <a:fillRect l="-2000"/>
                    </a:stretch>
                  </a:blipFill>
                  <a:ln>
                    <a:noFill/>
                  </a:ln>
                </p:spPr>
                <p:txBody>
                  <a:bodyPr/>
                  <a:lstStyle/>
                  <a:p>
                    <a:r>
                      <a:rPr lang="fr-FR">
                        <a:noFill/>
                      </a:rPr>
                      <a:t> </a:t>
                    </a:r>
                  </a:p>
                </p:txBody>
              </p:sp>
            </mc:Fallback>
          </mc:AlternateContent>
        </p:grpSp>
        <mc:AlternateContent xmlns:mc="http://schemas.openxmlformats.org/markup-compatibility/2006" xmlns:a14="http://schemas.microsoft.com/office/drawing/2010/main">
          <mc:Choice Requires="a14">
            <p:sp>
              <p:nvSpPr>
                <p:cNvPr id="52" name="Rectangle 51">
                  <a:extLst>
                    <a:ext uri="{FF2B5EF4-FFF2-40B4-BE49-F238E27FC236}">
                      <a16:creationId xmlns:a16="http://schemas.microsoft.com/office/drawing/2014/main" id="{AB95D6AC-49C8-462D-8AA7-C1579ED06F3B}"/>
                    </a:ext>
                  </a:extLst>
                </p:cNvPr>
                <p:cNvSpPr/>
                <p:nvPr/>
              </p:nvSpPr>
              <p:spPr>
                <a:xfrm>
                  <a:off x="1080198" y="982246"/>
                  <a:ext cx="3492318" cy="29880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14:m>
                    <m:oMath xmlns:m="http://schemas.openxmlformats.org/officeDocument/2006/math">
                      <m:r>
                        <a:rPr lang="fr-FR" b="1" i="1" dirty="0" smtClean="0">
                          <a:solidFill>
                            <a:schemeClr val="tx1"/>
                          </a:solidFill>
                          <a:latin typeface="Cambria Math" panose="02040503050406030204" pitchFamily="18" charset="0"/>
                        </a:rPr>
                        <m:t>𝑿</m:t>
                      </m:r>
                      <m:r>
                        <m:rPr>
                          <m:nor/>
                        </m:rPr>
                        <a:rPr lang="fr-FR" b="0" i="0" dirty="0" smtClean="0">
                          <a:solidFill>
                            <a:schemeClr val="tx1"/>
                          </a:solidFill>
                          <a:latin typeface="Cambria Math" panose="02040503050406030204" pitchFamily="18" charset="0"/>
                        </a:rPr>
                        <m:t> </m:t>
                      </m:r>
                      <m:r>
                        <m:rPr>
                          <m:nor/>
                        </m:rPr>
                        <a:rPr lang="fr-FR" dirty="0">
                          <a:solidFill>
                            <a:schemeClr val="tx1"/>
                          </a:solidFill>
                        </a:rPr>
                        <m:t>=</m:t>
                      </m:r>
                      <m:r>
                        <m:rPr>
                          <m:nor/>
                        </m:rPr>
                        <a:rPr lang="fr-FR" b="0" i="0" dirty="0" smtClean="0">
                          <a:solidFill>
                            <a:schemeClr val="tx1"/>
                          </a:solidFill>
                        </a:rPr>
                        <m:t> </m:t>
                      </m:r>
                      <m:d>
                        <m:dPr>
                          <m:begChr m:val="["/>
                          <m:endChr m:val="]"/>
                          <m:ctrlPr>
                            <a:rPr lang="fr-FR" b="0" i="1" dirty="0" smtClean="0">
                              <a:solidFill>
                                <a:schemeClr val="tx1"/>
                              </a:solidFill>
                              <a:latin typeface="Cambria Math" panose="02040503050406030204" pitchFamily="18" charset="0"/>
                            </a:rPr>
                          </m:ctrlPr>
                        </m:dPr>
                        <m:e>
                          <m:eqArr>
                            <m:eqArrPr>
                              <m:ctrlPr>
                                <a:rPr lang="fr-FR" i="1" dirty="0">
                                  <a:solidFill>
                                    <a:schemeClr val="tx1"/>
                                  </a:solidFill>
                                  <a:latin typeface="Cambria Math" panose="02040503050406030204" pitchFamily="18" charset="0"/>
                                </a:rPr>
                              </m:ctrlPr>
                            </m:eqArrPr>
                            <m:e>
                              <m:sSub>
                                <m:sSubPr>
                                  <m:ctrlPr>
                                    <a:rPr lang="fr-FR" i="1" dirty="0">
                                      <a:solidFill>
                                        <a:schemeClr val="tx1"/>
                                      </a:solidFill>
                                      <a:latin typeface="Cambria Math" panose="02040503050406030204" pitchFamily="18" charset="0"/>
                                    </a:rPr>
                                  </m:ctrlPr>
                                </m:sSubPr>
                                <m:e>
                                  <m:r>
                                    <a:rPr lang="fr-FR" i="1" dirty="0">
                                      <a:solidFill>
                                        <a:schemeClr val="tx1"/>
                                      </a:solidFill>
                                      <a:latin typeface="Cambria Math" panose="02040503050406030204" pitchFamily="18" charset="0"/>
                                    </a:rPr>
                                    <m:t>𝑝</m:t>
                                  </m:r>
                                </m:e>
                                <m:sub>
                                  <m:r>
                                    <a:rPr lang="fr-FR" i="1" dirty="0">
                                      <a:solidFill>
                                        <a:schemeClr val="tx1"/>
                                      </a:solidFill>
                                      <a:latin typeface="Cambria Math" panose="02040503050406030204" pitchFamily="18" charset="0"/>
                                    </a:rPr>
                                    <m:t>𝑥</m:t>
                                  </m:r>
                                  <m:r>
                                    <a:rPr lang="fr-FR" i="1" dirty="0">
                                      <a:solidFill>
                                        <a:schemeClr val="tx1"/>
                                      </a:solidFill>
                                      <a:latin typeface="Cambria Math" panose="02040503050406030204" pitchFamily="18" charset="0"/>
                                    </a:rPr>
                                    <m:t>,1</m:t>
                                  </m:r>
                                </m:sub>
                              </m:sSub>
                            </m:e>
                            <m:e>
                              <m:sSub>
                                <m:sSubPr>
                                  <m:ctrlPr>
                                    <a:rPr lang="fr-FR" i="1" dirty="0">
                                      <a:solidFill>
                                        <a:schemeClr val="tx1"/>
                                      </a:solidFill>
                                      <a:latin typeface="Cambria Math" panose="02040503050406030204" pitchFamily="18" charset="0"/>
                                    </a:rPr>
                                  </m:ctrlPr>
                                </m:sSubPr>
                                <m:e>
                                  <m:r>
                                    <a:rPr lang="fr-FR" i="1" dirty="0">
                                      <a:solidFill>
                                        <a:schemeClr val="tx1"/>
                                      </a:solidFill>
                                      <a:latin typeface="Cambria Math" panose="02040503050406030204" pitchFamily="18" charset="0"/>
                                    </a:rPr>
                                    <m:t>𝑝</m:t>
                                  </m:r>
                                </m:e>
                                <m:sub>
                                  <m:r>
                                    <a:rPr lang="fr-FR" i="1" dirty="0">
                                      <a:solidFill>
                                        <a:schemeClr val="tx1"/>
                                      </a:solidFill>
                                      <a:latin typeface="Cambria Math" panose="02040503050406030204" pitchFamily="18" charset="0"/>
                                    </a:rPr>
                                    <m:t>𝑦</m:t>
                                  </m:r>
                                  <m:r>
                                    <a:rPr lang="fr-FR" i="1" dirty="0">
                                      <a:solidFill>
                                        <a:schemeClr val="tx1"/>
                                      </a:solidFill>
                                      <a:latin typeface="Cambria Math" panose="02040503050406030204" pitchFamily="18" charset="0"/>
                                    </a:rPr>
                                    <m:t>,1</m:t>
                                  </m:r>
                                </m:sub>
                              </m:sSub>
                            </m:e>
                            <m:e>
                              <m:sSub>
                                <m:sSubPr>
                                  <m:ctrlPr>
                                    <a:rPr lang="fr-FR" i="1" dirty="0">
                                      <a:solidFill>
                                        <a:schemeClr val="tx1"/>
                                      </a:solidFill>
                                      <a:latin typeface="Cambria Math" panose="02040503050406030204" pitchFamily="18" charset="0"/>
                                    </a:rPr>
                                  </m:ctrlPr>
                                </m:sSubPr>
                                <m:e>
                                  <m:r>
                                    <a:rPr lang="fr-FR" i="1" dirty="0">
                                      <a:solidFill>
                                        <a:schemeClr val="tx1"/>
                                      </a:solidFill>
                                      <a:latin typeface="Cambria Math" panose="02040503050406030204" pitchFamily="18" charset="0"/>
                                    </a:rPr>
                                    <m:t>𝑝</m:t>
                                  </m:r>
                                </m:e>
                                <m:sub>
                                  <m:r>
                                    <a:rPr lang="fr-FR" i="1" dirty="0">
                                      <a:solidFill>
                                        <a:schemeClr val="tx1"/>
                                      </a:solidFill>
                                      <a:latin typeface="Cambria Math" panose="02040503050406030204" pitchFamily="18" charset="0"/>
                                    </a:rPr>
                                    <m:t>𝑧</m:t>
                                  </m:r>
                                  <m:r>
                                    <a:rPr lang="fr-FR" i="1" dirty="0">
                                      <a:solidFill>
                                        <a:schemeClr val="tx1"/>
                                      </a:solidFill>
                                      <a:latin typeface="Cambria Math" panose="02040503050406030204" pitchFamily="18" charset="0"/>
                                    </a:rPr>
                                    <m:t>,1</m:t>
                                  </m:r>
                                </m:sub>
                              </m:sSub>
                            </m:e>
                            <m:e>
                              <m:r>
                                <a:rPr lang="fr-FR" i="1" dirty="0">
                                  <a:solidFill>
                                    <a:schemeClr val="tx1"/>
                                  </a:solidFill>
                                  <a:latin typeface="Cambria Math" panose="02040503050406030204" pitchFamily="18" charset="0"/>
                                </a:rPr>
                                <m:t>…</m:t>
                              </m:r>
                            </m:e>
                            <m:e>
                              <m:sSub>
                                <m:sSubPr>
                                  <m:ctrlPr>
                                    <a:rPr lang="fr-FR" i="1" dirty="0">
                                      <a:solidFill>
                                        <a:schemeClr val="tx1"/>
                                      </a:solidFill>
                                      <a:latin typeface="Cambria Math" panose="02040503050406030204" pitchFamily="18" charset="0"/>
                                    </a:rPr>
                                  </m:ctrlPr>
                                </m:sSubPr>
                                <m:e>
                                  <m:r>
                                    <a:rPr lang="fr-FR" i="1" dirty="0">
                                      <a:solidFill>
                                        <a:schemeClr val="tx1"/>
                                      </a:solidFill>
                                      <a:latin typeface="Cambria Math" panose="02040503050406030204" pitchFamily="18" charset="0"/>
                                    </a:rPr>
                                    <m:t>𝑝</m:t>
                                  </m:r>
                                </m:e>
                                <m:sub>
                                  <m:r>
                                    <a:rPr lang="fr-FR" i="1" dirty="0">
                                      <a:solidFill>
                                        <a:schemeClr val="tx1"/>
                                      </a:solidFill>
                                      <a:latin typeface="Cambria Math" panose="02040503050406030204" pitchFamily="18" charset="0"/>
                                    </a:rPr>
                                    <m:t>𝑥</m:t>
                                  </m:r>
                                  <m:r>
                                    <a:rPr lang="fr-FR" i="1" dirty="0">
                                      <a:solidFill>
                                        <a:schemeClr val="tx1"/>
                                      </a:solidFill>
                                      <a:latin typeface="Cambria Math" panose="02040503050406030204" pitchFamily="18" charset="0"/>
                                    </a:rPr>
                                    <m:t>,</m:t>
                                  </m:r>
                                  <m:r>
                                    <a:rPr lang="fr-FR" b="0" i="1" dirty="0" smtClean="0">
                                      <a:solidFill>
                                        <a:schemeClr val="tx1"/>
                                      </a:solidFill>
                                      <a:latin typeface="Cambria Math" panose="02040503050406030204" pitchFamily="18" charset="0"/>
                                    </a:rPr>
                                    <m:t>𝐻</m:t>
                                  </m:r>
                                </m:sub>
                              </m:sSub>
                            </m:e>
                            <m:e>
                              <m:sSub>
                                <m:sSubPr>
                                  <m:ctrlPr>
                                    <a:rPr lang="fr-FR" i="1" dirty="0">
                                      <a:solidFill>
                                        <a:schemeClr val="tx1"/>
                                      </a:solidFill>
                                      <a:latin typeface="Cambria Math" panose="02040503050406030204" pitchFamily="18" charset="0"/>
                                    </a:rPr>
                                  </m:ctrlPr>
                                </m:sSubPr>
                                <m:e>
                                  <m:r>
                                    <a:rPr lang="fr-FR" i="1" dirty="0">
                                      <a:solidFill>
                                        <a:schemeClr val="tx1"/>
                                      </a:solidFill>
                                      <a:latin typeface="Cambria Math" panose="02040503050406030204" pitchFamily="18" charset="0"/>
                                    </a:rPr>
                                    <m:t>𝑝</m:t>
                                  </m:r>
                                </m:e>
                                <m:sub>
                                  <m:r>
                                    <a:rPr lang="fr-FR" i="1" dirty="0">
                                      <a:solidFill>
                                        <a:schemeClr val="tx1"/>
                                      </a:solidFill>
                                      <a:latin typeface="Cambria Math" panose="02040503050406030204" pitchFamily="18" charset="0"/>
                                    </a:rPr>
                                    <m:t>𝑦</m:t>
                                  </m:r>
                                  <m:r>
                                    <a:rPr lang="fr-FR" i="1" dirty="0">
                                      <a:solidFill>
                                        <a:schemeClr val="tx1"/>
                                      </a:solidFill>
                                      <a:latin typeface="Cambria Math" panose="02040503050406030204" pitchFamily="18" charset="0"/>
                                    </a:rPr>
                                    <m:t>,</m:t>
                                  </m:r>
                                  <m:r>
                                    <a:rPr lang="fr-FR" b="0" i="1" dirty="0" smtClean="0">
                                      <a:solidFill>
                                        <a:schemeClr val="tx1"/>
                                      </a:solidFill>
                                      <a:latin typeface="Cambria Math" panose="02040503050406030204" pitchFamily="18" charset="0"/>
                                    </a:rPr>
                                    <m:t>𝐻</m:t>
                                  </m:r>
                                </m:sub>
                              </m:sSub>
                            </m:e>
                            <m:e>
                              <m:sSub>
                                <m:sSubPr>
                                  <m:ctrlPr>
                                    <a:rPr lang="fr-FR" i="1" dirty="0">
                                      <a:solidFill>
                                        <a:schemeClr val="tx1"/>
                                      </a:solidFill>
                                      <a:latin typeface="Cambria Math" panose="02040503050406030204" pitchFamily="18" charset="0"/>
                                    </a:rPr>
                                  </m:ctrlPr>
                                </m:sSubPr>
                                <m:e>
                                  <m:r>
                                    <a:rPr lang="fr-FR" i="1" dirty="0">
                                      <a:solidFill>
                                        <a:schemeClr val="tx1"/>
                                      </a:solidFill>
                                      <a:latin typeface="Cambria Math" panose="02040503050406030204" pitchFamily="18" charset="0"/>
                                    </a:rPr>
                                    <m:t>𝑝</m:t>
                                  </m:r>
                                </m:e>
                                <m:sub>
                                  <m:r>
                                    <a:rPr lang="fr-FR" i="1" dirty="0">
                                      <a:solidFill>
                                        <a:schemeClr val="tx1"/>
                                      </a:solidFill>
                                      <a:latin typeface="Cambria Math" panose="02040503050406030204" pitchFamily="18" charset="0"/>
                                    </a:rPr>
                                    <m:t>𝑧</m:t>
                                  </m:r>
                                  <m:r>
                                    <a:rPr lang="fr-FR" i="1" dirty="0">
                                      <a:solidFill>
                                        <a:schemeClr val="tx1"/>
                                      </a:solidFill>
                                      <a:latin typeface="Cambria Math" panose="02040503050406030204" pitchFamily="18" charset="0"/>
                                    </a:rPr>
                                    <m:t>,</m:t>
                                  </m:r>
                                  <m:r>
                                    <a:rPr lang="fr-FR" b="0" i="1" dirty="0" smtClean="0">
                                      <a:solidFill>
                                        <a:schemeClr val="tx1"/>
                                      </a:solidFill>
                                      <a:latin typeface="Cambria Math" panose="02040503050406030204" pitchFamily="18" charset="0"/>
                                    </a:rPr>
                                    <m:t>𝐻</m:t>
                                  </m:r>
                                </m:sub>
                              </m:sSub>
                            </m:e>
                          </m:eqArr>
                          <m:eqArr>
                            <m:eqArrPr>
                              <m:ctrlPr>
                                <a:rPr lang="fr-FR" i="1" dirty="0">
                                  <a:solidFill>
                                    <a:schemeClr val="tx1"/>
                                  </a:solidFill>
                                  <a:latin typeface="Cambria Math" panose="02040503050406030204" pitchFamily="18" charset="0"/>
                                </a:rPr>
                              </m:ctrlPr>
                            </m:eqArrPr>
                            <m:e>
                              <m:sSub>
                                <m:sSubPr>
                                  <m:ctrlPr>
                                    <a:rPr lang="fr-FR" i="1" dirty="0">
                                      <a:solidFill>
                                        <a:schemeClr val="tx1"/>
                                      </a:solidFill>
                                      <a:latin typeface="Cambria Math" panose="02040503050406030204" pitchFamily="18" charset="0"/>
                                    </a:rPr>
                                  </m:ctrlPr>
                                </m:sSubPr>
                                <m:e>
                                  <m:r>
                                    <a:rPr lang="fr-FR" i="1" dirty="0">
                                      <a:solidFill>
                                        <a:schemeClr val="tx1"/>
                                      </a:solidFill>
                                      <a:latin typeface="Cambria Math" panose="02040503050406030204" pitchFamily="18" charset="0"/>
                                    </a:rPr>
                                    <m:t>𝑝</m:t>
                                  </m:r>
                                </m:e>
                                <m:sub>
                                  <m:r>
                                    <a:rPr lang="fr-FR" i="1" dirty="0">
                                      <a:solidFill>
                                        <a:schemeClr val="tx1"/>
                                      </a:solidFill>
                                      <a:latin typeface="Cambria Math" panose="02040503050406030204" pitchFamily="18" charset="0"/>
                                    </a:rPr>
                                    <m:t>𝑥</m:t>
                                  </m:r>
                                  <m:r>
                                    <a:rPr lang="fr-FR" i="1" dirty="0">
                                      <a:solidFill>
                                        <a:schemeClr val="tx1"/>
                                      </a:solidFill>
                                      <a:latin typeface="Cambria Math" panose="02040503050406030204" pitchFamily="18" charset="0"/>
                                    </a:rPr>
                                    <m:t>,1</m:t>
                                  </m:r>
                                </m:sub>
                              </m:sSub>
                            </m:e>
                            <m:e>
                              <m:sSub>
                                <m:sSubPr>
                                  <m:ctrlPr>
                                    <a:rPr lang="fr-FR" i="1" dirty="0">
                                      <a:solidFill>
                                        <a:schemeClr val="tx1"/>
                                      </a:solidFill>
                                      <a:latin typeface="Cambria Math" panose="02040503050406030204" pitchFamily="18" charset="0"/>
                                    </a:rPr>
                                  </m:ctrlPr>
                                </m:sSubPr>
                                <m:e>
                                  <m:r>
                                    <a:rPr lang="fr-FR" i="1" dirty="0">
                                      <a:solidFill>
                                        <a:schemeClr val="tx1"/>
                                      </a:solidFill>
                                      <a:latin typeface="Cambria Math" panose="02040503050406030204" pitchFamily="18" charset="0"/>
                                    </a:rPr>
                                    <m:t>𝑝</m:t>
                                  </m:r>
                                </m:e>
                                <m:sub>
                                  <m:r>
                                    <a:rPr lang="fr-FR" i="1" dirty="0">
                                      <a:solidFill>
                                        <a:schemeClr val="tx1"/>
                                      </a:solidFill>
                                      <a:latin typeface="Cambria Math" panose="02040503050406030204" pitchFamily="18" charset="0"/>
                                    </a:rPr>
                                    <m:t>𝑦</m:t>
                                  </m:r>
                                  <m:r>
                                    <a:rPr lang="fr-FR" i="1" dirty="0">
                                      <a:solidFill>
                                        <a:schemeClr val="tx1"/>
                                      </a:solidFill>
                                      <a:latin typeface="Cambria Math" panose="02040503050406030204" pitchFamily="18" charset="0"/>
                                    </a:rPr>
                                    <m:t>,1</m:t>
                                  </m:r>
                                </m:sub>
                              </m:sSub>
                            </m:e>
                            <m:e>
                              <m:sSub>
                                <m:sSubPr>
                                  <m:ctrlPr>
                                    <a:rPr lang="fr-FR" i="1" dirty="0">
                                      <a:solidFill>
                                        <a:schemeClr val="tx1"/>
                                      </a:solidFill>
                                      <a:latin typeface="Cambria Math" panose="02040503050406030204" pitchFamily="18" charset="0"/>
                                    </a:rPr>
                                  </m:ctrlPr>
                                </m:sSubPr>
                                <m:e>
                                  <m:r>
                                    <a:rPr lang="fr-FR" i="1" dirty="0">
                                      <a:solidFill>
                                        <a:schemeClr val="tx1"/>
                                      </a:solidFill>
                                      <a:latin typeface="Cambria Math" panose="02040503050406030204" pitchFamily="18" charset="0"/>
                                    </a:rPr>
                                    <m:t>𝑝</m:t>
                                  </m:r>
                                </m:e>
                                <m:sub>
                                  <m:r>
                                    <a:rPr lang="fr-FR" i="1" dirty="0">
                                      <a:solidFill>
                                        <a:schemeClr val="tx1"/>
                                      </a:solidFill>
                                      <a:latin typeface="Cambria Math" panose="02040503050406030204" pitchFamily="18" charset="0"/>
                                    </a:rPr>
                                    <m:t>𝑧</m:t>
                                  </m:r>
                                  <m:r>
                                    <a:rPr lang="fr-FR" i="1" dirty="0">
                                      <a:solidFill>
                                        <a:schemeClr val="tx1"/>
                                      </a:solidFill>
                                      <a:latin typeface="Cambria Math" panose="02040503050406030204" pitchFamily="18" charset="0"/>
                                    </a:rPr>
                                    <m:t>,1</m:t>
                                  </m:r>
                                </m:sub>
                              </m:sSub>
                            </m:e>
                            <m:e>
                              <m:r>
                                <a:rPr lang="fr-FR" i="1" dirty="0">
                                  <a:solidFill>
                                    <a:schemeClr val="tx1"/>
                                  </a:solidFill>
                                  <a:latin typeface="Cambria Math" panose="02040503050406030204" pitchFamily="18" charset="0"/>
                                </a:rPr>
                                <m:t>…</m:t>
                              </m:r>
                            </m:e>
                            <m:e>
                              <m:sSub>
                                <m:sSubPr>
                                  <m:ctrlPr>
                                    <a:rPr lang="fr-FR" i="1" dirty="0">
                                      <a:solidFill>
                                        <a:schemeClr val="tx1"/>
                                      </a:solidFill>
                                      <a:latin typeface="Cambria Math" panose="02040503050406030204" pitchFamily="18" charset="0"/>
                                    </a:rPr>
                                  </m:ctrlPr>
                                </m:sSubPr>
                                <m:e>
                                  <m:r>
                                    <a:rPr lang="fr-FR" i="1" dirty="0">
                                      <a:solidFill>
                                        <a:schemeClr val="tx1"/>
                                      </a:solidFill>
                                      <a:latin typeface="Cambria Math" panose="02040503050406030204" pitchFamily="18" charset="0"/>
                                    </a:rPr>
                                    <m:t>𝑝</m:t>
                                  </m:r>
                                </m:e>
                                <m:sub>
                                  <m:r>
                                    <a:rPr lang="fr-FR" i="1" dirty="0">
                                      <a:solidFill>
                                        <a:schemeClr val="tx1"/>
                                      </a:solidFill>
                                      <a:latin typeface="Cambria Math" panose="02040503050406030204" pitchFamily="18" charset="0"/>
                                    </a:rPr>
                                    <m:t>𝑥</m:t>
                                  </m:r>
                                  <m:r>
                                    <a:rPr lang="fr-FR" i="1" dirty="0">
                                      <a:solidFill>
                                        <a:schemeClr val="tx1"/>
                                      </a:solidFill>
                                      <a:latin typeface="Cambria Math" panose="02040503050406030204" pitchFamily="18" charset="0"/>
                                    </a:rPr>
                                    <m:t>,</m:t>
                                  </m:r>
                                  <m:r>
                                    <a:rPr lang="fr-FR" b="0" i="1" dirty="0" smtClean="0">
                                      <a:solidFill>
                                        <a:schemeClr val="tx1"/>
                                      </a:solidFill>
                                      <a:latin typeface="Cambria Math" panose="02040503050406030204" pitchFamily="18" charset="0"/>
                                    </a:rPr>
                                    <m:t>𝐻</m:t>
                                  </m:r>
                                </m:sub>
                              </m:sSub>
                            </m:e>
                            <m:e>
                              <m:sSub>
                                <m:sSubPr>
                                  <m:ctrlPr>
                                    <a:rPr lang="fr-FR" i="1" dirty="0">
                                      <a:solidFill>
                                        <a:schemeClr val="tx1"/>
                                      </a:solidFill>
                                      <a:latin typeface="Cambria Math" panose="02040503050406030204" pitchFamily="18" charset="0"/>
                                    </a:rPr>
                                  </m:ctrlPr>
                                </m:sSubPr>
                                <m:e>
                                  <m:r>
                                    <a:rPr lang="fr-FR" i="1" dirty="0">
                                      <a:solidFill>
                                        <a:schemeClr val="tx1"/>
                                      </a:solidFill>
                                      <a:latin typeface="Cambria Math" panose="02040503050406030204" pitchFamily="18" charset="0"/>
                                    </a:rPr>
                                    <m:t>𝑝</m:t>
                                  </m:r>
                                </m:e>
                                <m:sub>
                                  <m:r>
                                    <a:rPr lang="fr-FR" i="1" dirty="0">
                                      <a:solidFill>
                                        <a:schemeClr val="tx1"/>
                                      </a:solidFill>
                                      <a:latin typeface="Cambria Math" panose="02040503050406030204" pitchFamily="18" charset="0"/>
                                    </a:rPr>
                                    <m:t>𝑦</m:t>
                                  </m:r>
                                  <m:r>
                                    <a:rPr lang="fr-FR" i="1" dirty="0">
                                      <a:solidFill>
                                        <a:schemeClr val="tx1"/>
                                      </a:solidFill>
                                      <a:latin typeface="Cambria Math" panose="02040503050406030204" pitchFamily="18" charset="0"/>
                                    </a:rPr>
                                    <m:t>,</m:t>
                                  </m:r>
                                  <m:r>
                                    <a:rPr lang="fr-FR" b="0" i="1" dirty="0" smtClean="0">
                                      <a:solidFill>
                                        <a:schemeClr val="tx1"/>
                                      </a:solidFill>
                                      <a:latin typeface="Cambria Math" panose="02040503050406030204" pitchFamily="18" charset="0"/>
                                    </a:rPr>
                                    <m:t>𝐻</m:t>
                                  </m:r>
                                </m:sub>
                              </m:sSub>
                            </m:e>
                            <m:e>
                              <m:sSub>
                                <m:sSubPr>
                                  <m:ctrlPr>
                                    <a:rPr lang="fr-FR" i="1" dirty="0">
                                      <a:solidFill>
                                        <a:schemeClr val="tx1"/>
                                      </a:solidFill>
                                      <a:latin typeface="Cambria Math" panose="02040503050406030204" pitchFamily="18" charset="0"/>
                                    </a:rPr>
                                  </m:ctrlPr>
                                </m:sSubPr>
                                <m:e>
                                  <m:r>
                                    <a:rPr lang="fr-FR" i="1" dirty="0">
                                      <a:solidFill>
                                        <a:schemeClr val="tx1"/>
                                      </a:solidFill>
                                      <a:latin typeface="Cambria Math" panose="02040503050406030204" pitchFamily="18" charset="0"/>
                                    </a:rPr>
                                    <m:t>𝑝</m:t>
                                  </m:r>
                                </m:e>
                                <m:sub>
                                  <m:r>
                                    <a:rPr lang="fr-FR" i="1" dirty="0">
                                      <a:solidFill>
                                        <a:schemeClr val="tx1"/>
                                      </a:solidFill>
                                      <a:latin typeface="Cambria Math" panose="02040503050406030204" pitchFamily="18" charset="0"/>
                                    </a:rPr>
                                    <m:t>𝑧</m:t>
                                  </m:r>
                                  <m:r>
                                    <a:rPr lang="fr-FR" i="1" dirty="0">
                                      <a:solidFill>
                                        <a:schemeClr val="tx1"/>
                                      </a:solidFill>
                                      <a:latin typeface="Cambria Math" panose="02040503050406030204" pitchFamily="18" charset="0"/>
                                    </a:rPr>
                                    <m:t>,</m:t>
                                  </m:r>
                                  <m:r>
                                    <a:rPr lang="fr-FR" b="0" i="1" dirty="0" smtClean="0">
                                      <a:solidFill>
                                        <a:schemeClr val="tx1"/>
                                      </a:solidFill>
                                      <a:latin typeface="Cambria Math" panose="02040503050406030204" pitchFamily="18" charset="0"/>
                                    </a:rPr>
                                    <m:t>𝐻</m:t>
                                  </m:r>
                                </m:sub>
                              </m:sSub>
                            </m:e>
                          </m:eqArr>
                          <m:eqArr>
                            <m:eqArrPr>
                              <m:ctrlPr>
                                <a:rPr lang="fr-FR" i="1" dirty="0">
                                  <a:solidFill>
                                    <a:schemeClr val="tx1"/>
                                  </a:solidFill>
                                  <a:latin typeface="Cambria Math" panose="02040503050406030204" pitchFamily="18" charset="0"/>
                                </a:rPr>
                              </m:ctrlPr>
                            </m:eqArrPr>
                            <m:e>
                              <m:sSub>
                                <m:sSubPr>
                                  <m:ctrlPr>
                                    <a:rPr lang="fr-FR" i="1" dirty="0">
                                      <a:solidFill>
                                        <a:schemeClr val="tx1"/>
                                      </a:solidFill>
                                      <a:latin typeface="Cambria Math" panose="02040503050406030204" pitchFamily="18" charset="0"/>
                                    </a:rPr>
                                  </m:ctrlPr>
                                </m:sSubPr>
                                <m:e>
                                  <m:r>
                                    <a:rPr lang="fr-FR" i="1" dirty="0">
                                      <a:solidFill>
                                        <a:schemeClr val="tx1"/>
                                      </a:solidFill>
                                      <a:latin typeface="Cambria Math" panose="02040503050406030204" pitchFamily="18" charset="0"/>
                                    </a:rPr>
                                    <m:t>𝑝</m:t>
                                  </m:r>
                                </m:e>
                                <m:sub>
                                  <m:r>
                                    <a:rPr lang="fr-FR" i="1" dirty="0">
                                      <a:solidFill>
                                        <a:schemeClr val="tx1"/>
                                      </a:solidFill>
                                      <a:latin typeface="Cambria Math" panose="02040503050406030204" pitchFamily="18" charset="0"/>
                                    </a:rPr>
                                    <m:t>𝑥</m:t>
                                  </m:r>
                                  <m:r>
                                    <a:rPr lang="fr-FR" i="1" dirty="0">
                                      <a:solidFill>
                                        <a:schemeClr val="tx1"/>
                                      </a:solidFill>
                                      <a:latin typeface="Cambria Math" panose="02040503050406030204" pitchFamily="18" charset="0"/>
                                    </a:rPr>
                                    <m:t>,1</m:t>
                                  </m:r>
                                </m:sub>
                              </m:sSub>
                            </m:e>
                            <m:e>
                              <m:sSub>
                                <m:sSubPr>
                                  <m:ctrlPr>
                                    <a:rPr lang="fr-FR" i="1" dirty="0">
                                      <a:solidFill>
                                        <a:schemeClr val="tx1"/>
                                      </a:solidFill>
                                      <a:latin typeface="Cambria Math" panose="02040503050406030204" pitchFamily="18" charset="0"/>
                                    </a:rPr>
                                  </m:ctrlPr>
                                </m:sSubPr>
                                <m:e>
                                  <m:r>
                                    <a:rPr lang="fr-FR" i="1" dirty="0">
                                      <a:solidFill>
                                        <a:schemeClr val="tx1"/>
                                      </a:solidFill>
                                      <a:latin typeface="Cambria Math" panose="02040503050406030204" pitchFamily="18" charset="0"/>
                                    </a:rPr>
                                    <m:t>𝑝</m:t>
                                  </m:r>
                                </m:e>
                                <m:sub>
                                  <m:r>
                                    <a:rPr lang="fr-FR" i="1" dirty="0">
                                      <a:solidFill>
                                        <a:schemeClr val="tx1"/>
                                      </a:solidFill>
                                      <a:latin typeface="Cambria Math" panose="02040503050406030204" pitchFamily="18" charset="0"/>
                                    </a:rPr>
                                    <m:t>𝑦</m:t>
                                  </m:r>
                                  <m:r>
                                    <a:rPr lang="fr-FR" i="1" dirty="0">
                                      <a:solidFill>
                                        <a:schemeClr val="tx1"/>
                                      </a:solidFill>
                                      <a:latin typeface="Cambria Math" panose="02040503050406030204" pitchFamily="18" charset="0"/>
                                    </a:rPr>
                                    <m:t>,1</m:t>
                                  </m:r>
                                </m:sub>
                              </m:sSub>
                            </m:e>
                            <m:e>
                              <m:sSub>
                                <m:sSubPr>
                                  <m:ctrlPr>
                                    <a:rPr lang="fr-FR" i="1" dirty="0">
                                      <a:solidFill>
                                        <a:schemeClr val="tx1"/>
                                      </a:solidFill>
                                      <a:latin typeface="Cambria Math" panose="02040503050406030204" pitchFamily="18" charset="0"/>
                                    </a:rPr>
                                  </m:ctrlPr>
                                </m:sSubPr>
                                <m:e>
                                  <m:r>
                                    <a:rPr lang="fr-FR" i="1" dirty="0">
                                      <a:solidFill>
                                        <a:schemeClr val="tx1"/>
                                      </a:solidFill>
                                      <a:latin typeface="Cambria Math" panose="02040503050406030204" pitchFamily="18" charset="0"/>
                                    </a:rPr>
                                    <m:t>𝑝</m:t>
                                  </m:r>
                                </m:e>
                                <m:sub>
                                  <m:r>
                                    <a:rPr lang="fr-FR" i="1" dirty="0">
                                      <a:solidFill>
                                        <a:schemeClr val="tx1"/>
                                      </a:solidFill>
                                      <a:latin typeface="Cambria Math" panose="02040503050406030204" pitchFamily="18" charset="0"/>
                                    </a:rPr>
                                    <m:t>𝑧</m:t>
                                  </m:r>
                                  <m:r>
                                    <a:rPr lang="fr-FR" i="1" dirty="0">
                                      <a:solidFill>
                                        <a:schemeClr val="tx1"/>
                                      </a:solidFill>
                                      <a:latin typeface="Cambria Math" panose="02040503050406030204" pitchFamily="18" charset="0"/>
                                    </a:rPr>
                                    <m:t>,1</m:t>
                                  </m:r>
                                </m:sub>
                              </m:sSub>
                            </m:e>
                            <m:e>
                              <m:r>
                                <a:rPr lang="fr-FR" i="1" dirty="0">
                                  <a:solidFill>
                                    <a:schemeClr val="tx1"/>
                                  </a:solidFill>
                                  <a:latin typeface="Cambria Math" panose="02040503050406030204" pitchFamily="18" charset="0"/>
                                </a:rPr>
                                <m:t>…</m:t>
                              </m:r>
                            </m:e>
                            <m:e>
                              <m:sSub>
                                <m:sSubPr>
                                  <m:ctrlPr>
                                    <a:rPr lang="fr-FR" i="1" dirty="0">
                                      <a:solidFill>
                                        <a:schemeClr val="tx1"/>
                                      </a:solidFill>
                                      <a:latin typeface="Cambria Math" panose="02040503050406030204" pitchFamily="18" charset="0"/>
                                    </a:rPr>
                                  </m:ctrlPr>
                                </m:sSubPr>
                                <m:e>
                                  <m:r>
                                    <a:rPr lang="fr-FR" i="1" dirty="0">
                                      <a:solidFill>
                                        <a:schemeClr val="tx1"/>
                                      </a:solidFill>
                                      <a:latin typeface="Cambria Math" panose="02040503050406030204" pitchFamily="18" charset="0"/>
                                    </a:rPr>
                                    <m:t>𝑝</m:t>
                                  </m:r>
                                </m:e>
                                <m:sub>
                                  <m:r>
                                    <a:rPr lang="fr-FR" i="1" dirty="0">
                                      <a:solidFill>
                                        <a:schemeClr val="tx1"/>
                                      </a:solidFill>
                                      <a:latin typeface="Cambria Math" panose="02040503050406030204" pitchFamily="18" charset="0"/>
                                    </a:rPr>
                                    <m:t>𝑥</m:t>
                                  </m:r>
                                  <m:r>
                                    <a:rPr lang="fr-FR" i="1" dirty="0">
                                      <a:solidFill>
                                        <a:schemeClr val="tx1"/>
                                      </a:solidFill>
                                      <a:latin typeface="Cambria Math" panose="02040503050406030204" pitchFamily="18" charset="0"/>
                                    </a:rPr>
                                    <m:t>,</m:t>
                                  </m:r>
                                  <m:r>
                                    <a:rPr lang="fr-FR" b="0" i="1" dirty="0" smtClean="0">
                                      <a:solidFill>
                                        <a:schemeClr val="tx1"/>
                                      </a:solidFill>
                                      <a:latin typeface="Cambria Math" panose="02040503050406030204" pitchFamily="18" charset="0"/>
                                    </a:rPr>
                                    <m:t>𝐻</m:t>
                                  </m:r>
                                </m:sub>
                              </m:sSub>
                            </m:e>
                            <m:e>
                              <m:sSub>
                                <m:sSubPr>
                                  <m:ctrlPr>
                                    <a:rPr lang="fr-FR" i="1" dirty="0">
                                      <a:solidFill>
                                        <a:schemeClr val="tx1"/>
                                      </a:solidFill>
                                      <a:latin typeface="Cambria Math" panose="02040503050406030204" pitchFamily="18" charset="0"/>
                                    </a:rPr>
                                  </m:ctrlPr>
                                </m:sSubPr>
                                <m:e>
                                  <m:r>
                                    <a:rPr lang="fr-FR" i="1" dirty="0">
                                      <a:solidFill>
                                        <a:schemeClr val="tx1"/>
                                      </a:solidFill>
                                      <a:latin typeface="Cambria Math" panose="02040503050406030204" pitchFamily="18" charset="0"/>
                                    </a:rPr>
                                    <m:t>𝑝</m:t>
                                  </m:r>
                                </m:e>
                                <m:sub>
                                  <m:r>
                                    <a:rPr lang="fr-FR" i="1" dirty="0">
                                      <a:solidFill>
                                        <a:schemeClr val="tx1"/>
                                      </a:solidFill>
                                      <a:latin typeface="Cambria Math" panose="02040503050406030204" pitchFamily="18" charset="0"/>
                                    </a:rPr>
                                    <m:t>𝑦</m:t>
                                  </m:r>
                                  <m:r>
                                    <a:rPr lang="fr-FR" i="1" dirty="0">
                                      <a:solidFill>
                                        <a:schemeClr val="tx1"/>
                                      </a:solidFill>
                                      <a:latin typeface="Cambria Math" panose="02040503050406030204" pitchFamily="18" charset="0"/>
                                    </a:rPr>
                                    <m:t>,</m:t>
                                  </m:r>
                                  <m:r>
                                    <a:rPr lang="fr-FR" b="0" i="1" dirty="0" smtClean="0">
                                      <a:solidFill>
                                        <a:schemeClr val="tx1"/>
                                      </a:solidFill>
                                      <a:latin typeface="Cambria Math" panose="02040503050406030204" pitchFamily="18" charset="0"/>
                                    </a:rPr>
                                    <m:t>𝐻</m:t>
                                  </m:r>
                                </m:sub>
                              </m:sSub>
                            </m:e>
                            <m:e>
                              <m:sSub>
                                <m:sSubPr>
                                  <m:ctrlPr>
                                    <a:rPr lang="fr-FR" i="1" dirty="0">
                                      <a:solidFill>
                                        <a:schemeClr val="tx1"/>
                                      </a:solidFill>
                                      <a:latin typeface="Cambria Math" panose="02040503050406030204" pitchFamily="18" charset="0"/>
                                    </a:rPr>
                                  </m:ctrlPr>
                                </m:sSubPr>
                                <m:e>
                                  <m:r>
                                    <a:rPr lang="fr-FR" i="1" dirty="0">
                                      <a:solidFill>
                                        <a:schemeClr val="tx1"/>
                                      </a:solidFill>
                                      <a:latin typeface="Cambria Math" panose="02040503050406030204" pitchFamily="18" charset="0"/>
                                    </a:rPr>
                                    <m:t>𝑝</m:t>
                                  </m:r>
                                </m:e>
                                <m:sub>
                                  <m:r>
                                    <a:rPr lang="fr-FR" i="1" dirty="0">
                                      <a:solidFill>
                                        <a:schemeClr val="tx1"/>
                                      </a:solidFill>
                                      <a:latin typeface="Cambria Math" panose="02040503050406030204" pitchFamily="18" charset="0"/>
                                    </a:rPr>
                                    <m:t>𝑧</m:t>
                                  </m:r>
                                  <m:r>
                                    <a:rPr lang="fr-FR" i="1" dirty="0">
                                      <a:solidFill>
                                        <a:schemeClr val="tx1"/>
                                      </a:solidFill>
                                      <a:latin typeface="Cambria Math" panose="02040503050406030204" pitchFamily="18" charset="0"/>
                                    </a:rPr>
                                    <m:t>,</m:t>
                                  </m:r>
                                  <m:r>
                                    <a:rPr lang="fr-FR" b="0" i="1" dirty="0" smtClean="0">
                                      <a:solidFill>
                                        <a:schemeClr val="tx1"/>
                                      </a:solidFill>
                                      <a:latin typeface="Cambria Math" panose="02040503050406030204" pitchFamily="18" charset="0"/>
                                    </a:rPr>
                                    <m:t>𝐻</m:t>
                                  </m:r>
                                </m:sub>
                              </m:sSub>
                            </m:e>
                          </m:eqArr>
                          <m:eqArr>
                            <m:eqArrPr>
                              <m:ctrlPr>
                                <a:rPr lang="fr-FR" i="1" dirty="0">
                                  <a:solidFill>
                                    <a:schemeClr val="tx1"/>
                                  </a:solidFill>
                                  <a:latin typeface="Cambria Math" panose="02040503050406030204" pitchFamily="18" charset="0"/>
                                </a:rPr>
                              </m:ctrlPr>
                            </m:eqArrPr>
                            <m:e>
                              <m:sSub>
                                <m:sSubPr>
                                  <m:ctrlPr>
                                    <a:rPr lang="fr-FR" i="1" dirty="0">
                                      <a:solidFill>
                                        <a:schemeClr val="tx1"/>
                                      </a:solidFill>
                                      <a:latin typeface="Cambria Math" panose="02040503050406030204" pitchFamily="18" charset="0"/>
                                    </a:rPr>
                                  </m:ctrlPr>
                                </m:sSubPr>
                                <m:e>
                                  <m:r>
                                    <a:rPr lang="fr-FR" i="1" dirty="0">
                                      <a:solidFill>
                                        <a:schemeClr val="tx1"/>
                                      </a:solidFill>
                                      <a:latin typeface="Cambria Math" panose="02040503050406030204" pitchFamily="18" charset="0"/>
                                    </a:rPr>
                                    <m:t>𝑝</m:t>
                                  </m:r>
                                </m:e>
                                <m:sub>
                                  <m:r>
                                    <a:rPr lang="fr-FR" i="1" dirty="0">
                                      <a:solidFill>
                                        <a:schemeClr val="tx1"/>
                                      </a:solidFill>
                                      <a:latin typeface="Cambria Math" panose="02040503050406030204" pitchFamily="18" charset="0"/>
                                    </a:rPr>
                                    <m:t>𝑥</m:t>
                                  </m:r>
                                  <m:r>
                                    <a:rPr lang="fr-FR" i="1" dirty="0">
                                      <a:solidFill>
                                        <a:schemeClr val="tx1"/>
                                      </a:solidFill>
                                      <a:latin typeface="Cambria Math" panose="02040503050406030204" pitchFamily="18" charset="0"/>
                                    </a:rPr>
                                    <m:t>,1</m:t>
                                  </m:r>
                                </m:sub>
                              </m:sSub>
                            </m:e>
                            <m:e>
                              <m:sSub>
                                <m:sSubPr>
                                  <m:ctrlPr>
                                    <a:rPr lang="fr-FR" i="1" dirty="0">
                                      <a:solidFill>
                                        <a:schemeClr val="tx1"/>
                                      </a:solidFill>
                                      <a:latin typeface="Cambria Math" panose="02040503050406030204" pitchFamily="18" charset="0"/>
                                    </a:rPr>
                                  </m:ctrlPr>
                                </m:sSubPr>
                                <m:e>
                                  <m:r>
                                    <a:rPr lang="fr-FR" i="1" dirty="0">
                                      <a:solidFill>
                                        <a:schemeClr val="tx1"/>
                                      </a:solidFill>
                                      <a:latin typeface="Cambria Math" panose="02040503050406030204" pitchFamily="18" charset="0"/>
                                    </a:rPr>
                                    <m:t>𝑝</m:t>
                                  </m:r>
                                </m:e>
                                <m:sub>
                                  <m:r>
                                    <a:rPr lang="fr-FR" i="1" dirty="0">
                                      <a:solidFill>
                                        <a:schemeClr val="tx1"/>
                                      </a:solidFill>
                                      <a:latin typeface="Cambria Math" panose="02040503050406030204" pitchFamily="18" charset="0"/>
                                    </a:rPr>
                                    <m:t>𝑦</m:t>
                                  </m:r>
                                  <m:r>
                                    <a:rPr lang="fr-FR" i="1" dirty="0">
                                      <a:solidFill>
                                        <a:schemeClr val="tx1"/>
                                      </a:solidFill>
                                      <a:latin typeface="Cambria Math" panose="02040503050406030204" pitchFamily="18" charset="0"/>
                                    </a:rPr>
                                    <m:t>,1</m:t>
                                  </m:r>
                                </m:sub>
                              </m:sSub>
                            </m:e>
                            <m:e>
                              <m:sSub>
                                <m:sSubPr>
                                  <m:ctrlPr>
                                    <a:rPr lang="fr-FR" i="1" dirty="0">
                                      <a:solidFill>
                                        <a:schemeClr val="tx1"/>
                                      </a:solidFill>
                                      <a:latin typeface="Cambria Math" panose="02040503050406030204" pitchFamily="18" charset="0"/>
                                    </a:rPr>
                                  </m:ctrlPr>
                                </m:sSubPr>
                                <m:e>
                                  <m:r>
                                    <a:rPr lang="fr-FR" i="1" dirty="0">
                                      <a:solidFill>
                                        <a:schemeClr val="tx1"/>
                                      </a:solidFill>
                                      <a:latin typeface="Cambria Math" panose="02040503050406030204" pitchFamily="18" charset="0"/>
                                    </a:rPr>
                                    <m:t>𝑝</m:t>
                                  </m:r>
                                </m:e>
                                <m:sub>
                                  <m:r>
                                    <a:rPr lang="fr-FR" i="1" dirty="0">
                                      <a:solidFill>
                                        <a:schemeClr val="tx1"/>
                                      </a:solidFill>
                                      <a:latin typeface="Cambria Math" panose="02040503050406030204" pitchFamily="18" charset="0"/>
                                    </a:rPr>
                                    <m:t>𝑧</m:t>
                                  </m:r>
                                  <m:r>
                                    <a:rPr lang="fr-FR" i="1" dirty="0">
                                      <a:solidFill>
                                        <a:schemeClr val="tx1"/>
                                      </a:solidFill>
                                      <a:latin typeface="Cambria Math" panose="02040503050406030204" pitchFamily="18" charset="0"/>
                                    </a:rPr>
                                    <m:t>,1</m:t>
                                  </m:r>
                                </m:sub>
                              </m:sSub>
                            </m:e>
                            <m:e>
                              <m:r>
                                <a:rPr lang="fr-FR" i="1" dirty="0">
                                  <a:solidFill>
                                    <a:schemeClr val="tx1"/>
                                  </a:solidFill>
                                  <a:latin typeface="Cambria Math" panose="02040503050406030204" pitchFamily="18" charset="0"/>
                                </a:rPr>
                                <m:t>…</m:t>
                              </m:r>
                            </m:e>
                            <m:e>
                              <m:sSub>
                                <m:sSubPr>
                                  <m:ctrlPr>
                                    <a:rPr lang="fr-FR" i="1" dirty="0">
                                      <a:solidFill>
                                        <a:schemeClr val="tx1"/>
                                      </a:solidFill>
                                      <a:latin typeface="Cambria Math" panose="02040503050406030204" pitchFamily="18" charset="0"/>
                                    </a:rPr>
                                  </m:ctrlPr>
                                </m:sSubPr>
                                <m:e>
                                  <m:r>
                                    <a:rPr lang="fr-FR" i="1" dirty="0">
                                      <a:solidFill>
                                        <a:schemeClr val="tx1"/>
                                      </a:solidFill>
                                      <a:latin typeface="Cambria Math" panose="02040503050406030204" pitchFamily="18" charset="0"/>
                                    </a:rPr>
                                    <m:t>𝑝</m:t>
                                  </m:r>
                                </m:e>
                                <m:sub>
                                  <m:r>
                                    <a:rPr lang="fr-FR" i="1" dirty="0">
                                      <a:solidFill>
                                        <a:schemeClr val="tx1"/>
                                      </a:solidFill>
                                      <a:latin typeface="Cambria Math" panose="02040503050406030204" pitchFamily="18" charset="0"/>
                                    </a:rPr>
                                    <m:t>𝑥</m:t>
                                  </m:r>
                                  <m:r>
                                    <a:rPr lang="fr-FR" i="1" dirty="0">
                                      <a:solidFill>
                                        <a:schemeClr val="tx1"/>
                                      </a:solidFill>
                                      <a:latin typeface="Cambria Math" panose="02040503050406030204" pitchFamily="18" charset="0"/>
                                    </a:rPr>
                                    <m:t>,</m:t>
                                  </m:r>
                                  <m:r>
                                    <a:rPr lang="fr-FR" b="0" i="1" dirty="0" smtClean="0">
                                      <a:solidFill>
                                        <a:schemeClr val="tx1"/>
                                      </a:solidFill>
                                      <a:latin typeface="Cambria Math" panose="02040503050406030204" pitchFamily="18" charset="0"/>
                                    </a:rPr>
                                    <m:t>𝐻</m:t>
                                  </m:r>
                                </m:sub>
                              </m:sSub>
                            </m:e>
                            <m:e>
                              <m:sSub>
                                <m:sSubPr>
                                  <m:ctrlPr>
                                    <a:rPr lang="fr-FR" i="1" dirty="0">
                                      <a:solidFill>
                                        <a:schemeClr val="tx1"/>
                                      </a:solidFill>
                                      <a:latin typeface="Cambria Math" panose="02040503050406030204" pitchFamily="18" charset="0"/>
                                    </a:rPr>
                                  </m:ctrlPr>
                                </m:sSubPr>
                                <m:e>
                                  <m:r>
                                    <a:rPr lang="fr-FR" i="1" dirty="0">
                                      <a:solidFill>
                                        <a:schemeClr val="tx1"/>
                                      </a:solidFill>
                                      <a:latin typeface="Cambria Math" panose="02040503050406030204" pitchFamily="18" charset="0"/>
                                    </a:rPr>
                                    <m:t>𝑝</m:t>
                                  </m:r>
                                </m:e>
                                <m:sub>
                                  <m:r>
                                    <a:rPr lang="fr-FR" i="1" dirty="0">
                                      <a:solidFill>
                                        <a:schemeClr val="tx1"/>
                                      </a:solidFill>
                                      <a:latin typeface="Cambria Math" panose="02040503050406030204" pitchFamily="18" charset="0"/>
                                    </a:rPr>
                                    <m:t>𝑦</m:t>
                                  </m:r>
                                  <m:r>
                                    <a:rPr lang="fr-FR" i="1" dirty="0">
                                      <a:solidFill>
                                        <a:schemeClr val="tx1"/>
                                      </a:solidFill>
                                      <a:latin typeface="Cambria Math" panose="02040503050406030204" pitchFamily="18" charset="0"/>
                                    </a:rPr>
                                    <m:t>,</m:t>
                                  </m:r>
                                  <m:r>
                                    <a:rPr lang="fr-FR" b="0" i="1" dirty="0" smtClean="0">
                                      <a:solidFill>
                                        <a:schemeClr val="tx1"/>
                                      </a:solidFill>
                                      <a:latin typeface="Cambria Math" panose="02040503050406030204" pitchFamily="18" charset="0"/>
                                    </a:rPr>
                                    <m:t>𝐻</m:t>
                                  </m:r>
                                </m:sub>
                              </m:sSub>
                            </m:e>
                            <m:e>
                              <m:sSub>
                                <m:sSubPr>
                                  <m:ctrlPr>
                                    <a:rPr lang="fr-FR" i="1" dirty="0">
                                      <a:solidFill>
                                        <a:schemeClr val="tx1"/>
                                      </a:solidFill>
                                      <a:latin typeface="Cambria Math" panose="02040503050406030204" pitchFamily="18" charset="0"/>
                                    </a:rPr>
                                  </m:ctrlPr>
                                </m:sSubPr>
                                <m:e>
                                  <m:r>
                                    <a:rPr lang="fr-FR" i="1" dirty="0">
                                      <a:solidFill>
                                        <a:schemeClr val="tx1"/>
                                      </a:solidFill>
                                      <a:latin typeface="Cambria Math" panose="02040503050406030204" pitchFamily="18" charset="0"/>
                                    </a:rPr>
                                    <m:t>𝑝</m:t>
                                  </m:r>
                                </m:e>
                                <m:sub>
                                  <m:r>
                                    <a:rPr lang="fr-FR" i="1" dirty="0">
                                      <a:solidFill>
                                        <a:schemeClr val="tx1"/>
                                      </a:solidFill>
                                      <a:latin typeface="Cambria Math" panose="02040503050406030204" pitchFamily="18" charset="0"/>
                                    </a:rPr>
                                    <m:t>𝑧</m:t>
                                  </m:r>
                                  <m:r>
                                    <a:rPr lang="fr-FR" i="1" dirty="0">
                                      <a:solidFill>
                                        <a:schemeClr val="tx1"/>
                                      </a:solidFill>
                                      <a:latin typeface="Cambria Math" panose="02040503050406030204" pitchFamily="18" charset="0"/>
                                    </a:rPr>
                                    <m:t>,</m:t>
                                  </m:r>
                                  <m:r>
                                    <a:rPr lang="fr-FR" b="0" i="1" dirty="0" smtClean="0">
                                      <a:solidFill>
                                        <a:schemeClr val="tx1"/>
                                      </a:solidFill>
                                      <a:latin typeface="Cambria Math" panose="02040503050406030204" pitchFamily="18" charset="0"/>
                                    </a:rPr>
                                    <m:t>𝐻</m:t>
                                  </m:r>
                                </m:sub>
                              </m:sSub>
                            </m:e>
                          </m:eqArr>
                          <m:r>
                            <a:rPr lang="fr-FR" i="1" dirty="0">
                              <a:solidFill>
                                <a:schemeClr val="tx1"/>
                              </a:solidFill>
                              <a:latin typeface="Cambria Math" panose="02040503050406030204" pitchFamily="18" charset="0"/>
                            </a:rPr>
                            <m:t>……</m:t>
                          </m:r>
                          <m:eqArr>
                            <m:eqArrPr>
                              <m:ctrlPr>
                                <a:rPr lang="fr-FR" i="1" dirty="0">
                                  <a:solidFill>
                                    <a:schemeClr val="tx1"/>
                                  </a:solidFill>
                                  <a:latin typeface="Cambria Math" panose="02040503050406030204" pitchFamily="18" charset="0"/>
                                </a:rPr>
                              </m:ctrlPr>
                            </m:eqArrPr>
                            <m:e>
                              <m:sSub>
                                <m:sSubPr>
                                  <m:ctrlPr>
                                    <a:rPr lang="fr-FR" i="1" dirty="0">
                                      <a:solidFill>
                                        <a:schemeClr val="tx1"/>
                                      </a:solidFill>
                                      <a:latin typeface="Cambria Math" panose="02040503050406030204" pitchFamily="18" charset="0"/>
                                    </a:rPr>
                                  </m:ctrlPr>
                                </m:sSubPr>
                                <m:e>
                                  <m:r>
                                    <a:rPr lang="fr-FR" i="1" dirty="0">
                                      <a:solidFill>
                                        <a:schemeClr val="tx1"/>
                                      </a:solidFill>
                                      <a:latin typeface="Cambria Math" panose="02040503050406030204" pitchFamily="18" charset="0"/>
                                    </a:rPr>
                                    <m:t>𝑝</m:t>
                                  </m:r>
                                </m:e>
                                <m:sub>
                                  <m:r>
                                    <a:rPr lang="fr-FR" i="1" dirty="0">
                                      <a:solidFill>
                                        <a:schemeClr val="tx1"/>
                                      </a:solidFill>
                                      <a:latin typeface="Cambria Math" panose="02040503050406030204" pitchFamily="18" charset="0"/>
                                    </a:rPr>
                                    <m:t>𝑥</m:t>
                                  </m:r>
                                  <m:r>
                                    <a:rPr lang="fr-FR" i="1" dirty="0">
                                      <a:solidFill>
                                        <a:schemeClr val="tx1"/>
                                      </a:solidFill>
                                      <a:latin typeface="Cambria Math" panose="02040503050406030204" pitchFamily="18" charset="0"/>
                                    </a:rPr>
                                    <m:t>,1</m:t>
                                  </m:r>
                                </m:sub>
                              </m:sSub>
                            </m:e>
                            <m:e>
                              <m:sSub>
                                <m:sSubPr>
                                  <m:ctrlPr>
                                    <a:rPr lang="fr-FR" i="1" dirty="0">
                                      <a:solidFill>
                                        <a:schemeClr val="tx1"/>
                                      </a:solidFill>
                                      <a:latin typeface="Cambria Math" panose="02040503050406030204" pitchFamily="18" charset="0"/>
                                    </a:rPr>
                                  </m:ctrlPr>
                                </m:sSubPr>
                                <m:e>
                                  <m:r>
                                    <a:rPr lang="fr-FR" i="1" dirty="0">
                                      <a:solidFill>
                                        <a:schemeClr val="tx1"/>
                                      </a:solidFill>
                                      <a:latin typeface="Cambria Math" panose="02040503050406030204" pitchFamily="18" charset="0"/>
                                    </a:rPr>
                                    <m:t>𝑝</m:t>
                                  </m:r>
                                </m:e>
                                <m:sub>
                                  <m:r>
                                    <a:rPr lang="fr-FR" i="1" dirty="0">
                                      <a:solidFill>
                                        <a:schemeClr val="tx1"/>
                                      </a:solidFill>
                                      <a:latin typeface="Cambria Math" panose="02040503050406030204" pitchFamily="18" charset="0"/>
                                    </a:rPr>
                                    <m:t>𝑦</m:t>
                                  </m:r>
                                  <m:r>
                                    <a:rPr lang="fr-FR" i="1" dirty="0">
                                      <a:solidFill>
                                        <a:schemeClr val="tx1"/>
                                      </a:solidFill>
                                      <a:latin typeface="Cambria Math" panose="02040503050406030204" pitchFamily="18" charset="0"/>
                                    </a:rPr>
                                    <m:t>,1</m:t>
                                  </m:r>
                                </m:sub>
                              </m:sSub>
                            </m:e>
                            <m:e>
                              <m:sSub>
                                <m:sSubPr>
                                  <m:ctrlPr>
                                    <a:rPr lang="fr-FR" i="1" dirty="0">
                                      <a:solidFill>
                                        <a:schemeClr val="tx1"/>
                                      </a:solidFill>
                                      <a:latin typeface="Cambria Math" panose="02040503050406030204" pitchFamily="18" charset="0"/>
                                    </a:rPr>
                                  </m:ctrlPr>
                                </m:sSubPr>
                                <m:e>
                                  <m:r>
                                    <a:rPr lang="fr-FR" i="1" dirty="0">
                                      <a:solidFill>
                                        <a:schemeClr val="tx1"/>
                                      </a:solidFill>
                                      <a:latin typeface="Cambria Math" panose="02040503050406030204" pitchFamily="18" charset="0"/>
                                    </a:rPr>
                                    <m:t>𝑝</m:t>
                                  </m:r>
                                </m:e>
                                <m:sub>
                                  <m:r>
                                    <a:rPr lang="fr-FR" i="1" dirty="0">
                                      <a:solidFill>
                                        <a:schemeClr val="tx1"/>
                                      </a:solidFill>
                                      <a:latin typeface="Cambria Math" panose="02040503050406030204" pitchFamily="18" charset="0"/>
                                    </a:rPr>
                                    <m:t>𝑧</m:t>
                                  </m:r>
                                  <m:r>
                                    <a:rPr lang="fr-FR" i="1" dirty="0">
                                      <a:solidFill>
                                        <a:schemeClr val="tx1"/>
                                      </a:solidFill>
                                      <a:latin typeface="Cambria Math" panose="02040503050406030204" pitchFamily="18" charset="0"/>
                                    </a:rPr>
                                    <m:t>,1</m:t>
                                  </m:r>
                                </m:sub>
                              </m:sSub>
                            </m:e>
                            <m:e>
                              <m:r>
                                <a:rPr lang="fr-FR" i="1" dirty="0">
                                  <a:solidFill>
                                    <a:schemeClr val="tx1"/>
                                  </a:solidFill>
                                  <a:latin typeface="Cambria Math" panose="02040503050406030204" pitchFamily="18" charset="0"/>
                                </a:rPr>
                                <m:t>…</m:t>
                              </m:r>
                            </m:e>
                            <m:e>
                              <m:sSub>
                                <m:sSubPr>
                                  <m:ctrlPr>
                                    <a:rPr lang="fr-FR" i="1" dirty="0">
                                      <a:solidFill>
                                        <a:schemeClr val="tx1"/>
                                      </a:solidFill>
                                      <a:latin typeface="Cambria Math" panose="02040503050406030204" pitchFamily="18" charset="0"/>
                                    </a:rPr>
                                  </m:ctrlPr>
                                </m:sSubPr>
                                <m:e>
                                  <m:r>
                                    <a:rPr lang="fr-FR" i="1" dirty="0">
                                      <a:solidFill>
                                        <a:schemeClr val="tx1"/>
                                      </a:solidFill>
                                      <a:latin typeface="Cambria Math" panose="02040503050406030204" pitchFamily="18" charset="0"/>
                                    </a:rPr>
                                    <m:t>𝑝</m:t>
                                  </m:r>
                                </m:e>
                                <m:sub>
                                  <m:r>
                                    <a:rPr lang="fr-FR" i="1" dirty="0">
                                      <a:solidFill>
                                        <a:schemeClr val="tx1"/>
                                      </a:solidFill>
                                      <a:latin typeface="Cambria Math" panose="02040503050406030204" pitchFamily="18" charset="0"/>
                                    </a:rPr>
                                    <m:t>𝑥</m:t>
                                  </m:r>
                                  <m:r>
                                    <a:rPr lang="fr-FR" i="1" dirty="0">
                                      <a:solidFill>
                                        <a:schemeClr val="tx1"/>
                                      </a:solidFill>
                                      <a:latin typeface="Cambria Math" panose="02040503050406030204" pitchFamily="18" charset="0"/>
                                    </a:rPr>
                                    <m:t>,</m:t>
                                  </m:r>
                                  <m:r>
                                    <a:rPr lang="fr-FR" b="0" i="1" dirty="0" smtClean="0">
                                      <a:solidFill>
                                        <a:schemeClr val="tx1"/>
                                      </a:solidFill>
                                      <a:latin typeface="Cambria Math" panose="02040503050406030204" pitchFamily="18" charset="0"/>
                                    </a:rPr>
                                    <m:t>𝐻</m:t>
                                  </m:r>
                                </m:sub>
                              </m:sSub>
                            </m:e>
                            <m:e>
                              <m:sSub>
                                <m:sSubPr>
                                  <m:ctrlPr>
                                    <a:rPr lang="fr-FR" i="1" dirty="0">
                                      <a:solidFill>
                                        <a:schemeClr val="tx1"/>
                                      </a:solidFill>
                                      <a:latin typeface="Cambria Math" panose="02040503050406030204" pitchFamily="18" charset="0"/>
                                    </a:rPr>
                                  </m:ctrlPr>
                                </m:sSubPr>
                                <m:e>
                                  <m:r>
                                    <a:rPr lang="fr-FR" i="1" dirty="0">
                                      <a:solidFill>
                                        <a:schemeClr val="tx1"/>
                                      </a:solidFill>
                                      <a:latin typeface="Cambria Math" panose="02040503050406030204" pitchFamily="18" charset="0"/>
                                    </a:rPr>
                                    <m:t>𝑝</m:t>
                                  </m:r>
                                </m:e>
                                <m:sub>
                                  <m:r>
                                    <a:rPr lang="fr-FR" i="1" dirty="0">
                                      <a:solidFill>
                                        <a:schemeClr val="tx1"/>
                                      </a:solidFill>
                                      <a:latin typeface="Cambria Math" panose="02040503050406030204" pitchFamily="18" charset="0"/>
                                    </a:rPr>
                                    <m:t>𝑦</m:t>
                                  </m:r>
                                  <m:r>
                                    <a:rPr lang="fr-FR" i="1" dirty="0">
                                      <a:solidFill>
                                        <a:schemeClr val="tx1"/>
                                      </a:solidFill>
                                      <a:latin typeface="Cambria Math" panose="02040503050406030204" pitchFamily="18" charset="0"/>
                                    </a:rPr>
                                    <m:t>,</m:t>
                                  </m:r>
                                  <m:r>
                                    <a:rPr lang="fr-FR" b="0" i="1" dirty="0" smtClean="0">
                                      <a:solidFill>
                                        <a:schemeClr val="tx1"/>
                                      </a:solidFill>
                                      <a:latin typeface="Cambria Math" panose="02040503050406030204" pitchFamily="18" charset="0"/>
                                    </a:rPr>
                                    <m:t>𝐻</m:t>
                                  </m:r>
                                </m:sub>
                              </m:sSub>
                            </m:e>
                            <m:e>
                              <m:sSub>
                                <m:sSubPr>
                                  <m:ctrlPr>
                                    <a:rPr lang="fr-FR" i="1" dirty="0">
                                      <a:solidFill>
                                        <a:schemeClr val="tx1"/>
                                      </a:solidFill>
                                      <a:latin typeface="Cambria Math" panose="02040503050406030204" pitchFamily="18" charset="0"/>
                                    </a:rPr>
                                  </m:ctrlPr>
                                </m:sSubPr>
                                <m:e>
                                  <m:r>
                                    <a:rPr lang="fr-FR" i="1" dirty="0">
                                      <a:solidFill>
                                        <a:schemeClr val="tx1"/>
                                      </a:solidFill>
                                      <a:latin typeface="Cambria Math" panose="02040503050406030204" pitchFamily="18" charset="0"/>
                                    </a:rPr>
                                    <m:t>𝑝</m:t>
                                  </m:r>
                                </m:e>
                                <m:sub>
                                  <m:r>
                                    <a:rPr lang="fr-FR" i="1" dirty="0">
                                      <a:solidFill>
                                        <a:schemeClr val="tx1"/>
                                      </a:solidFill>
                                      <a:latin typeface="Cambria Math" panose="02040503050406030204" pitchFamily="18" charset="0"/>
                                    </a:rPr>
                                    <m:t>𝑧</m:t>
                                  </m:r>
                                  <m:r>
                                    <a:rPr lang="fr-FR" i="1" dirty="0">
                                      <a:solidFill>
                                        <a:schemeClr val="tx1"/>
                                      </a:solidFill>
                                      <a:latin typeface="Cambria Math" panose="02040503050406030204" pitchFamily="18" charset="0"/>
                                    </a:rPr>
                                    <m:t>,</m:t>
                                  </m:r>
                                  <m:r>
                                    <a:rPr lang="fr-FR" b="0" i="1" dirty="0" smtClean="0">
                                      <a:solidFill>
                                        <a:schemeClr val="tx1"/>
                                      </a:solidFill>
                                      <a:latin typeface="Cambria Math" panose="02040503050406030204" pitchFamily="18" charset="0"/>
                                    </a:rPr>
                                    <m:t>𝐻</m:t>
                                  </m:r>
                                </m:sub>
                              </m:sSub>
                            </m:e>
                          </m:eqArr>
                        </m:e>
                      </m:d>
                    </m:oMath>
                  </a14:m>
                  <a:r>
                    <a:rPr lang="fr-FR" dirty="0">
                      <a:solidFill>
                        <a:schemeClr val="tx1"/>
                      </a:solidFill>
                    </a:rPr>
                    <a:t>  </a:t>
                  </a:r>
                </a:p>
              </p:txBody>
            </p:sp>
          </mc:Choice>
          <mc:Fallback xmlns="">
            <p:sp>
              <p:nvSpPr>
                <p:cNvPr id="52" name="Rectangle 51">
                  <a:extLst>
                    <a:ext uri="{FF2B5EF4-FFF2-40B4-BE49-F238E27FC236}">
                      <a16:creationId xmlns:a16="http://schemas.microsoft.com/office/drawing/2014/main" id="{AB95D6AC-49C8-462D-8AA7-C1579ED06F3B}"/>
                    </a:ext>
                  </a:extLst>
                </p:cNvPr>
                <p:cNvSpPr>
                  <a:spLocks noRot="1" noChangeAspect="1" noMove="1" noResize="1" noEditPoints="1" noAdjustHandles="1" noChangeArrowheads="1" noChangeShapeType="1" noTextEdit="1"/>
                </p:cNvSpPr>
                <p:nvPr/>
              </p:nvSpPr>
              <p:spPr>
                <a:xfrm>
                  <a:off x="1080198" y="982246"/>
                  <a:ext cx="3492318" cy="2988090"/>
                </a:xfrm>
                <a:prstGeom prst="rect">
                  <a:avLst/>
                </a:prstGeom>
                <a:blipFill>
                  <a:blip r:embed="rId9"/>
                  <a:stretch>
                    <a:fillRect/>
                  </a:stretch>
                </a:blipFill>
                <a:ln>
                  <a:noFill/>
                </a:ln>
              </p:spPr>
              <p:txBody>
                <a:bodyPr/>
                <a:lstStyle/>
                <a:p>
                  <a:r>
                    <a:rPr lang="fr-FR">
                      <a:noFill/>
                    </a:rPr>
                    <a:t> </a:t>
                  </a:r>
                </a:p>
              </p:txBody>
            </p:sp>
          </mc:Fallback>
        </mc:AlternateContent>
      </p:grpSp>
      <mc:AlternateContent xmlns:mc="http://schemas.openxmlformats.org/markup-compatibility/2006" xmlns:a14="http://schemas.microsoft.com/office/drawing/2010/main">
        <mc:Choice Requires="a14">
          <p:sp>
            <p:nvSpPr>
              <p:cNvPr id="115" name="ZoneTexte 114">
                <a:extLst>
                  <a:ext uri="{FF2B5EF4-FFF2-40B4-BE49-F238E27FC236}">
                    <a16:creationId xmlns:a16="http://schemas.microsoft.com/office/drawing/2014/main" id="{99AD038C-3B8E-42A6-B680-894B7B1922D7}"/>
                  </a:ext>
                </a:extLst>
              </p:cNvPr>
              <p:cNvSpPr txBox="1"/>
              <p:nvPr/>
            </p:nvSpPr>
            <p:spPr>
              <a:xfrm>
                <a:off x="189593" y="1397216"/>
                <a:ext cx="2392613" cy="1077218"/>
              </a:xfrm>
              <a:prstGeom prst="rect">
                <a:avLst/>
              </a:prstGeom>
              <a:solidFill>
                <a:schemeClr val="accent4">
                  <a:lumMod val="20000"/>
                  <a:lumOff val="80000"/>
                </a:schemeClr>
              </a:solidFill>
            </p:spPr>
            <p:txBody>
              <a:bodyPr wrap="square">
                <a:spAutoFit/>
              </a:bodyPr>
              <a:lstStyle/>
              <a:p>
                <a14:m>
                  <m:oMath xmlns:m="http://schemas.openxmlformats.org/officeDocument/2006/math">
                    <m:r>
                      <a:rPr lang="fr-FR" sz="1600" b="1" i="1" dirty="0" smtClean="0">
                        <a:solidFill>
                          <a:schemeClr val="tx1"/>
                        </a:solidFill>
                        <a:latin typeface="Cambria Math" panose="02040503050406030204" pitchFamily="18" charset="0"/>
                      </a:rPr>
                      <m:t>𝑿</m:t>
                    </m:r>
                  </m:oMath>
                </a14:m>
                <a:r>
                  <a:rPr lang="fr-FR" sz="1600" dirty="0"/>
                  <a:t>: </a:t>
                </a:r>
                <a:r>
                  <a:rPr lang="fr-FR" sz="1600" dirty="0" err="1"/>
                  <a:t>assembled</a:t>
                </a:r>
                <a:r>
                  <a:rPr lang="fr-FR" sz="1600" dirty="0"/>
                  <a:t> matrix</a:t>
                </a:r>
              </a:p>
              <a:p>
                <a14:m>
                  <m:oMath xmlns:m="http://schemas.openxmlformats.org/officeDocument/2006/math">
                    <m:r>
                      <a:rPr lang="fr-FR" sz="1600" b="0" i="1" smtClean="0">
                        <a:latin typeface="Cambria Math" panose="02040503050406030204" pitchFamily="18" charset="0"/>
                      </a:rPr>
                      <m:t>𝐻</m:t>
                    </m:r>
                  </m:oMath>
                </a14:m>
                <a:r>
                  <a:rPr lang="fr-FR" sz="1600" dirty="0"/>
                  <a:t>: </a:t>
                </a:r>
                <a:r>
                  <a:rPr lang="fr-FR" sz="1600" dirty="0" err="1"/>
                  <a:t>number</a:t>
                </a:r>
                <a:r>
                  <a:rPr lang="fr-FR" sz="1600" dirty="0"/>
                  <a:t> of </a:t>
                </a:r>
                <a:r>
                  <a:rPr lang="fr-FR" sz="1600" dirty="0" err="1"/>
                  <a:t>nodes</a:t>
                </a:r>
                <a:r>
                  <a:rPr lang="fr-FR" sz="1600" dirty="0"/>
                  <a:t> </a:t>
                </a:r>
              </a:p>
              <a:p>
                <a14:m>
                  <m:oMath xmlns:m="http://schemas.openxmlformats.org/officeDocument/2006/math">
                    <m:r>
                      <a:rPr lang="fr-FR" sz="1600" b="0" i="1" dirty="0" smtClean="0">
                        <a:solidFill>
                          <a:schemeClr val="tx1"/>
                        </a:solidFill>
                        <a:latin typeface="Cambria Math" panose="02040503050406030204" pitchFamily="18" charset="0"/>
                      </a:rPr>
                      <m:t>𝑁</m:t>
                    </m:r>
                  </m:oMath>
                </a14:m>
                <a:r>
                  <a:rPr lang="fr-FR" sz="1600" dirty="0"/>
                  <a:t>: </a:t>
                </a:r>
                <a:r>
                  <a:rPr lang="fr-FR" sz="1600" dirty="0" err="1"/>
                  <a:t>number</a:t>
                </a:r>
                <a:r>
                  <a:rPr lang="fr-FR" sz="1600" dirty="0"/>
                  <a:t> of </a:t>
                </a:r>
                <a:r>
                  <a:rPr lang="fr-FR" sz="1600" dirty="0" err="1"/>
                  <a:t>nodes</a:t>
                </a:r>
                <a:r>
                  <a:rPr lang="fr-FR" sz="1600" dirty="0"/>
                  <a:t> </a:t>
                </a:r>
                <a14:m>
                  <m:oMath xmlns:m="http://schemas.openxmlformats.org/officeDocument/2006/math">
                    <m:r>
                      <a:rPr lang="fr-FR" sz="1600" i="1" dirty="0" smtClean="0">
                        <a:latin typeface="Cambria Math" panose="02040503050406030204" pitchFamily="18" charset="0"/>
                      </a:rPr>
                      <m:t>×</m:t>
                    </m:r>
                  </m:oMath>
                </a14:m>
                <a:r>
                  <a:rPr lang="fr-FR" sz="1600" dirty="0"/>
                  <a:t> 3</a:t>
                </a:r>
              </a:p>
              <a:p>
                <a14:m>
                  <m:oMath xmlns:m="http://schemas.openxmlformats.org/officeDocument/2006/math">
                    <m:r>
                      <a:rPr lang="fr-FR" sz="1600" b="0" i="1" smtClean="0">
                        <a:solidFill>
                          <a:schemeClr val="tx1"/>
                        </a:solidFill>
                        <a:latin typeface="Cambria Math" panose="02040503050406030204" pitchFamily="18" charset="0"/>
                      </a:rPr>
                      <m:t>𝑀</m:t>
                    </m:r>
                  </m:oMath>
                </a14:m>
                <a:r>
                  <a:rPr lang="fr-FR" sz="1600" dirty="0">
                    <a:solidFill>
                      <a:schemeClr val="tx1"/>
                    </a:solidFill>
                  </a:rPr>
                  <a:t> : </a:t>
                </a:r>
                <a:r>
                  <a:rPr lang="fr-FR" sz="1600" dirty="0" err="1">
                    <a:solidFill>
                      <a:schemeClr val="tx1"/>
                    </a:solidFill>
                  </a:rPr>
                  <a:t>number</a:t>
                </a:r>
                <a:r>
                  <a:rPr lang="fr-FR" sz="1600" dirty="0">
                    <a:solidFill>
                      <a:schemeClr val="tx1"/>
                    </a:solidFill>
                  </a:rPr>
                  <a:t> of </a:t>
                </a:r>
                <a:r>
                  <a:rPr lang="fr-FR" sz="1600" dirty="0" err="1">
                    <a:solidFill>
                      <a:schemeClr val="tx1"/>
                    </a:solidFill>
                  </a:rPr>
                  <a:t>shapes</a:t>
                </a:r>
                <a:endParaRPr lang="fr-FR" sz="1600" dirty="0">
                  <a:solidFill>
                    <a:schemeClr val="tx1"/>
                  </a:solidFill>
                </a:endParaRPr>
              </a:p>
            </p:txBody>
          </p:sp>
        </mc:Choice>
        <mc:Fallback xmlns="">
          <p:sp>
            <p:nvSpPr>
              <p:cNvPr id="115" name="ZoneTexte 114">
                <a:extLst>
                  <a:ext uri="{FF2B5EF4-FFF2-40B4-BE49-F238E27FC236}">
                    <a16:creationId xmlns:a16="http://schemas.microsoft.com/office/drawing/2014/main" id="{99AD038C-3B8E-42A6-B680-894B7B1922D7}"/>
                  </a:ext>
                </a:extLst>
              </p:cNvPr>
              <p:cNvSpPr txBox="1">
                <a:spLocks noRot="1" noChangeAspect="1" noMove="1" noResize="1" noEditPoints="1" noAdjustHandles="1" noChangeArrowheads="1" noChangeShapeType="1" noTextEdit="1"/>
              </p:cNvSpPr>
              <p:nvPr/>
            </p:nvSpPr>
            <p:spPr>
              <a:xfrm>
                <a:off x="189593" y="1397216"/>
                <a:ext cx="2392613" cy="1077218"/>
              </a:xfrm>
              <a:prstGeom prst="rect">
                <a:avLst/>
              </a:prstGeom>
              <a:blipFill>
                <a:blip r:embed="rId10"/>
                <a:stretch>
                  <a:fillRect t="-1695" b="-6215"/>
                </a:stretch>
              </a:blipFill>
            </p:spPr>
            <p:txBody>
              <a:bodyPr/>
              <a:lstStyle/>
              <a:p>
                <a:r>
                  <a:rPr lang="fr-FR">
                    <a:noFill/>
                  </a:rPr>
                  <a:t> </a:t>
                </a:r>
              </a:p>
            </p:txBody>
          </p:sp>
        </mc:Fallback>
      </mc:AlternateContent>
      <p:sp>
        <p:nvSpPr>
          <p:cNvPr id="145" name="Title 2">
            <a:extLst>
              <a:ext uri="{FF2B5EF4-FFF2-40B4-BE49-F238E27FC236}">
                <a16:creationId xmlns:a16="http://schemas.microsoft.com/office/drawing/2014/main" id="{92CA7E0B-567B-4931-9114-40C27D00D8CB}"/>
              </a:ext>
            </a:extLst>
          </p:cNvPr>
          <p:cNvSpPr txBox="1">
            <a:spLocks/>
          </p:cNvSpPr>
          <p:nvPr/>
        </p:nvSpPr>
        <p:spPr>
          <a:xfrm>
            <a:off x="0" y="565217"/>
            <a:ext cx="12192000" cy="577665"/>
          </a:xfrm>
          <a:prstGeom prst="rect">
            <a:avLst/>
          </a:prstGeom>
        </p:spPr>
        <p:txBody>
          <a:bodyPr tIns="72000" bIns="72000" anchor="ctr">
            <a:noAutofit/>
          </a:bodyPr>
          <a:lstStyle>
            <a:lvl1pPr algn="ctr" defTabSz="1219170" rtl="0" eaLnBrk="1" latinLnBrk="0" hangingPunct="1">
              <a:spcBef>
                <a:spcPct val="0"/>
              </a:spcBef>
              <a:buNone/>
              <a:defRPr sz="5867" kern="1200">
                <a:solidFill>
                  <a:schemeClr val="tx1"/>
                </a:solidFill>
                <a:latin typeface="+mj-lt"/>
                <a:ea typeface="+mj-ea"/>
                <a:cs typeface="+mj-cs"/>
              </a:defRPr>
            </a:lvl1pPr>
          </a:lstStyle>
          <a:p>
            <a:r>
              <a:rPr lang="en-US" sz="3200" b="1" dirty="0">
                <a:solidFill>
                  <a:schemeClr val="bg1"/>
                </a:solidFill>
                <a:latin typeface="Arial" panose="020B0604020202020204" pitchFamily="34" charset="0"/>
                <a:ea typeface="Calibri" panose="020F0502020204030204" pitchFamily="34" charset="0"/>
                <a:cs typeface="Arial" panose="020B0604020202020204" pitchFamily="34" charset="0"/>
              </a:rPr>
              <a:t>Dimensionality Reduction </a:t>
            </a:r>
          </a:p>
        </p:txBody>
      </p:sp>
    </p:spTree>
    <p:extLst>
      <p:ext uri="{BB962C8B-B14F-4D97-AF65-F5344CB8AC3E}">
        <p14:creationId xmlns:p14="http://schemas.microsoft.com/office/powerpoint/2010/main" val="126005734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2212FF1-39E7-4E2B-8DA3-738E20B34DE9}"/>
              </a:ext>
            </a:extLst>
          </p:cNvPr>
          <p:cNvSpPr txBox="1">
            <a:spLocks/>
          </p:cNvSpPr>
          <p:nvPr/>
        </p:nvSpPr>
        <p:spPr>
          <a:xfrm>
            <a:off x="0" y="574592"/>
            <a:ext cx="12192000" cy="577665"/>
          </a:xfrm>
          <a:prstGeom prst="rect">
            <a:avLst/>
          </a:prstGeom>
        </p:spPr>
        <p:txBody>
          <a:bodyPr tIns="72000" bIns="72000" anchor="ctr">
            <a:noAutofit/>
          </a:bodyPr>
          <a:lstStyle>
            <a:lvl1pPr algn="ctr" defTabSz="1219170" rtl="0" eaLnBrk="1" latinLnBrk="0" hangingPunct="1">
              <a:spcBef>
                <a:spcPct val="0"/>
              </a:spcBef>
              <a:buNone/>
              <a:defRPr sz="5867" kern="1200">
                <a:solidFill>
                  <a:schemeClr val="tx1"/>
                </a:solidFill>
                <a:latin typeface="+mj-lt"/>
                <a:ea typeface="+mj-ea"/>
                <a:cs typeface="+mj-cs"/>
              </a:defRPr>
            </a:lvl1pPr>
          </a:lstStyle>
          <a:p>
            <a:r>
              <a:rPr lang="en-US" sz="3200" b="1" dirty="0">
                <a:solidFill>
                  <a:schemeClr val="bg1"/>
                </a:solidFill>
                <a:latin typeface="Arial" panose="020B0604020202020204" pitchFamily="34" charset="0"/>
                <a:ea typeface="Calibri" panose="020F0502020204030204" pitchFamily="34" charset="0"/>
                <a:cs typeface="Arial" panose="020B0604020202020204" pitchFamily="34" charset="0"/>
              </a:rPr>
              <a:t>Dimensionality Reduction </a:t>
            </a:r>
          </a:p>
        </p:txBody>
      </p:sp>
      <p:grpSp>
        <p:nvGrpSpPr>
          <p:cNvPr id="4" name="Groupe 3">
            <a:extLst>
              <a:ext uri="{FF2B5EF4-FFF2-40B4-BE49-F238E27FC236}">
                <a16:creationId xmlns:a16="http://schemas.microsoft.com/office/drawing/2014/main" id="{B3B66B59-A5A4-4D28-8E63-326DAB33788B}"/>
              </a:ext>
            </a:extLst>
          </p:cNvPr>
          <p:cNvGrpSpPr/>
          <p:nvPr/>
        </p:nvGrpSpPr>
        <p:grpSpPr>
          <a:xfrm>
            <a:off x="3145952" y="4029431"/>
            <a:ext cx="3519735" cy="992000"/>
            <a:chOff x="3058866" y="3254848"/>
            <a:chExt cx="3519735" cy="992000"/>
          </a:xfrm>
        </p:grpSpPr>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7D289673-5BF0-49A3-9B6F-7E452E00C64B}"/>
                    </a:ext>
                  </a:extLst>
                </p:cNvPr>
                <p:cNvSpPr/>
                <p:nvPr/>
              </p:nvSpPr>
              <p:spPr>
                <a:xfrm>
                  <a:off x="3591727" y="3537792"/>
                  <a:ext cx="2986874" cy="440675"/>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fr-FR" dirty="0"/>
                    <a:t>COVARIANCE MATRIX </a:t>
                  </a:r>
                  <a14:m>
                    <m:oMath xmlns:m="http://schemas.openxmlformats.org/officeDocument/2006/math">
                      <m:r>
                        <a:rPr lang="fr-FR" b="1" i="1" dirty="0" smtClean="0">
                          <a:latin typeface="Cambria Math" panose="02040503050406030204" pitchFamily="18" charset="0"/>
                        </a:rPr>
                        <m:t>𝑪</m:t>
                      </m:r>
                    </m:oMath>
                  </a14:m>
                  <a:r>
                    <a:rPr lang="fr-FR" dirty="0"/>
                    <a:t> of </a:t>
                  </a:r>
                  <a14:m>
                    <m:oMath xmlns:m="http://schemas.openxmlformats.org/officeDocument/2006/math">
                      <m:r>
                        <a:rPr lang="fr-FR" sz="1800" b="1" i="1" dirty="0" smtClean="0">
                          <a:solidFill>
                            <a:schemeClr val="bg1"/>
                          </a:solidFill>
                          <a:latin typeface="Cambria Math" panose="02040503050406030204" pitchFamily="18" charset="0"/>
                        </a:rPr>
                        <m:t>𝑿</m:t>
                      </m:r>
                    </m:oMath>
                  </a14:m>
                  <a:endParaRPr lang="fr-FR" dirty="0"/>
                </a:p>
              </p:txBody>
            </p:sp>
          </mc:Choice>
          <mc:Fallback xmlns="">
            <p:sp>
              <p:nvSpPr>
                <p:cNvPr id="2" name="Rectangle 1">
                  <a:extLst>
                    <a:ext uri="{FF2B5EF4-FFF2-40B4-BE49-F238E27FC236}">
                      <a16:creationId xmlns:a16="http://schemas.microsoft.com/office/drawing/2014/main" id="{7D289673-5BF0-49A3-9B6F-7E452E00C64B}"/>
                    </a:ext>
                  </a:extLst>
                </p:cNvPr>
                <p:cNvSpPr>
                  <a:spLocks noRot="1" noChangeAspect="1" noMove="1" noResize="1" noEditPoints="1" noAdjustHandles="1" noChangeArrowheads="1" noChangeShapeType="1" noTextEdit="1"/>
                </p:cNvSpPr>
                <p:nvPr/>
              </p:nvSpPr>
              <p:spPr>
                <a:xfrm>
                  <a:off x="3591727" y="3537792"/>
                  <a:ext cx="2986874" cy="440675"/>
                </a:xfrm>
                <a:prstGeom prst="rect">
                  <a:avLst/>
                </a:prstGeom>
                <a:blipFill>
                  <a:blip r:embed="rId5"/>
                  <a:stretch>
                    <a:fillRect b="-9091"/>
                  </a:stretch>
                </a:blipFill>
              </p:spPr>
              <p:txBody>
                <a:bodyPr/>
                <a:lstStyle/>
                <a:p>
                  <a:r>
                    <a:rPr lang="fr-FR">
                      <a:noFill/>
                    </a:rPr>
                    <a:t> </a:t>
                  </a:r>
                </a:p>
              </p:txBody>
            </p:sp>
          </mc:Fallback>
        </mc:AlternateContent>
        <p:sp>
          <p:nvSpPr>
            <p:cNvPr id="8" name="Flèche : droite 7">
              <a:extLst>
                <a:ext uri="{FF2B5EF4-FFF2-40B4-BE49-F238E27FC236}">
                  <a16:creationId xmlns:a16="http://schemas.microsoft.com/office/drawing/2014/main" id="{41AA540A-1318-410F-A98D-EA893FC96B93}"/>
                </a:ext>
              </a:extLst>
            </p:cNvPr>
            <p:cNvSpPr/>
            <p:nvPr/>
          </p:nvSpPr>
          <p:spPr>
            <a:xfrm rot="1754124">
              <a:off x="3058866" y="3254848"/>
              <a:ext cx="486576" cy="316438"/>
            </a:xfrm>
            <a:prstGeom prst="rightArrow">
              <a:avLst/>
            </a:prstGeom>
            <a:solidFill>
              <a:schemeClr val="accent5">
                <a:lumMod val="20000"/>
                <a:lumOff val="80000"/>
              </a:schemeClr>
            </a:solidFill>
            <a:ln>
              <a:solidFill>
                <a:schemeClr val="accent5"/>
              </a:solidFill>
              <a:prstDash val="sysDash"/>
              <a:extLst>
                <a:ext uri="{C807C97D-BFC1-408E-A445-0C87EB9F89A2}">
                  <ask:lineSketchStyleProps xmlns:ask="http://schemas.microsoft.com/office/drawing/2018/sketchyshapes" sd="1219033472">
                    <a:custGeom>
                      <a:avLst/>
                      <a:gdLst>
                        <a:gd name="connsiteX0" fmla="*/ 0 w 486576"/>
                        <a:gd name="connsiteY0" fmla="*/ 79110 h 316438"/>
                        <a:gd name="connsiteX1" fmla="*/ 328357 w 486576"/>
                        <a:gd name="connsiteY1" fmla="*/ 79110 h 316438"/>
                        <a:gd name="connsiteX2" fmla="*/ 328357 w 486576"/>
                        <a:gd name="connsiteY2" fmla="*/ 0 h 316438"/>
                        <a:gd name="connsiteX3" fmla="*/ 486576 w 486576"/>
                        <a:gd name="connsiteY3" fmla="*/ 158219 h 316438"/>
                        <a:gd name="connsiteX4" fmla="*/ 328357 w 486576"/>
                        <a:gd name="connsiteY4" fmla="*/ 316438 h 316438"/>
                        <a:gd name="connsiteX5" fmla="*/ 328357 w 486576"/>
                        <a:gd name="connsiteY5" fmla="*/ 237329 h 316438"/>
                        <a:gd name="connsiteX6" fmla="*/ 0 w 486576"/>
                        <a:gd name="connsiteY6" fmla="*/ 237329 h 316438"/>
                        <a:gd name="connsiteX7" fmla="*/ 0 w 486576"/>
                        <a:gd name="connsiteY7" fmla="*/ 79110 h 316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6576" h="316438" fill="none" extrusionOk="0">
                          <a:moveTo>
                            <a:pt x="0" y="79110"/>
                          </a:moveTo>
                          <a:cubicBezTo>
                            <a:pt x="88110" y="93223"/>
                            <a:pt x="267399" y="86745"/>
                            <a:pt x="328357" y="79110"/>
                          </a:cubicBezTo>
                          <a:cubicBezTo>
                            <a:pt x="327513" y="59972"/>
                            <a:pt x="323196" y="14001"/>
                            <a:pt x="328357" y="0"/>
                          </a:cubicBezTo>
                          <a:cubicBezTo>
                            <a:pt x="365256" y="34703"/>
                            <a:pt x="464844" y="145656"/>
                            <a:pt x="486576" y="158219"/>
                          </a:cubicBezTo>
                          <a:cubicBezTo>
                            <a:pt x="466541" y="176401"/>
                            <a:pt x="359042" y="272567"/>
                            <a:pt x="328357" y="316438"/>
                          </a:cubicBezTo>
                          <a:cubicBezTo>
                            <a:pt x="332408" y="304441"/>
                            <a:pt x="324990" y="248883"/>
                            <a:pt x="328357" y="237329"/>
                          </a:cubicBezTo>
                          <a:cubicBezTo>
                            <a:pt x="169371" y="225562"/>
                            <a:pt x="151135" y="236401"/>
                            <a:pt x="0" y="237329"/>
                          </a:cubicBezTo>
                          <a:cubicBezTo>
                            <a:pt x="-4272" y="199280"/>
                            <a:pt x="-13674" y="146501"/>
                            <a:pt x="0" y="79110"/>
                          </a:cubicBezTo>
                          <a:close/>
                        </a:path>
                        <a:path w="486576" h="316438" stroke="0" extrusionOk="0">
                          <a:moveTo>
                            <a:pt x="0" y="79110"/>
                          </a:moveTo>
                          <a:cubicBezTo>
                            <a:pt x="159516" y="107274"/>
                            <a:pt x="233521" y="61827"/>
                            <a:pt x="328357" y="79110"/>
                          </a:cubicBezTo>
                          <a:cubicBezTo>
                            <a:pt x="324547" y="48422"/>
                            <a:pt x="327902" y="36117"/>
                            <a:pt x="328357" y="0"/>
                          </a:cubicBezTo>
                          <a:cubicBezTo>
                            <a:pt x="383020" y="63948"/>
                            <a:pt x="421076" y="87018"/>
                            <a:pt x="486576" y="158219"/>
                          </a:cubicBezTo>
                          <a:cubicBezTo>
                            <a:pt x="436461" y="213227"/>
                            <a:pt x="346936" y="299621"/>
                            <a:pt x="328357" y="316438"/>
                          </a:cubicBezTo>
                          <a:cubicBezTo>
                            <a:pt x="334328" y="295139"/>
                            <a:pt x="324473" y="253070"/>
                            <a:pt x="328357" y="237329"/>
                          </a:cubicBezTo>
                          <a:cubicBezTo>
                            <a:pt x="177868" y="219863"/>
                            <a:pt x="90804" y="238700"/>
                            <a:pt x="0" y="237329"/>
                          </a:cubicBezTo>
                          <a:cubicBezTo>
                            <a:pt x="12910" y="162600"/>
                            <a:pt x="9937" y="141841"/>
                            <a:pt x="0" y="79110"/>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2" name="Flèche : droite 41">
              <a:extLst>
                <a:ext uri="{FF2B5EF4-FFF2-40B4-BE49-F238E27FC236}">
                  <a16:creationId xmlns:a16="http://schemas.microsoft.com/office/drawing/2014/main" id="{B0B900EA-36C9-495D-8C6E-D03154F1A1AA}"/>
                </a:ext>
              </a:extLst>
            </p:cNvPr>
            <p:cNvSpPr/>
            <p:nvPr/>
          </p:nvSpPr>
          <p:spPr>
            <a:xfrm rot="20548616">
              <a:off x="3058866" y="3930410"/>
              <a:ext cx="486576" cy="316438"/>
            </a:xfrm>
            <a:prstGeom prst="rightArrow">
              <a:avLst/>
            </a:prstGeom>
            <a:solidFill>
              <a:schemeClr val="accent5">
                <a:lumMod val="20000"/>
                <a:lumOff val="80000"/>
              </a:schemeClr>
            </a:solidFill>
            <a:ln>
              <a:solidFill>
                <a:schemeClr val="accent5"/>
              </a:solidFill>
              <a:prstDash val="sysDash"/>
              <a:extLst>
                <a:ext uri="{C807C97D-BFC1-408E-A445-0C87EB9F89A2}">
                  <ask:lineSketchStyleProps xmlns:ask="http://schemas.microsoft.com/office/drawing/2018/sketchyshapes" sd="1363887920">
                    <a:custGeom>
                      <a:avLst/>
                      <a:gdLst>
                        <a:gd name="connsiteX0" fmla="*/ 0 w 486576"/>
                        <a:gd name="connsiteY0" fmla="*/ 79110 h 316438"/>
                        <a:gd name="connsiteX1" fmla="*/ 328357 w 486576"/>
                        <a:gd name="connsiteY1" fmla="*/ 79110 h 316438"/>
                        <a:gd name="connsiteX2" fmla="*/ 328357 w 486576"/>
                        <a:gd name="connsiteY2" fmla="*/ 0 h 316438"/>
                        <a:gd name="connsiteX3" fmla="*/ 486576 w 486576"/>
                        <a:gd name="connsiteY3" fmla="*/ 158219 h 316438"/>
                        <a:gd name="connsiteX4" fmla="*/ 328357 w 486576"/>
                        <a:gd name="connsiteY4" fmla="*/ 316438 h 316438"/>
                        <a:gd name="connsiteX5" fmla="*/ 328357 w 486576"/>
                        <a:gd name="connsiteY5" fmla="*/ 237329 h 316438"/>
                        <a:gd name="connsiteX6" fmla="*/ 0 w 486576"/>
                        <a:gd name="connsiteY6" fmla="*/ 237329 h 316438"/>
                        <a:gd name="connsiteX7" fmla="*/ 0 w 486576"/>
                        <a:gd name="connsiteY7" fmla="*/ 79110 h 316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6576" h="316438" fill="none" extrusionOk="0">
                          <a:moveTo>
                            <a:pt x="0" y="79110"/>
                          </a:moveTo>
                          <a:cubicBezTo>
                            <a:pt x="76924" y="54197"/>
                            <a:pt x="208612" y="74498"/>
                            <a:pt x="328357" y="79110"/>
                          </a:cubicBezTo>
                          <a:cubicBezTo>
                            <a:pt x="330915" y="69393"/>
                            <a:pt x="328642" y="36590"/>
                            <a:pt x="328357" y="0"/>
                          </a:cubicBezTo>
                          <a:cubicBezTo>
                            <a:pt x="362386" y="15684"/>
                            <a:pt x="460593" y="105467"/>
                            <a:pt x="486576" y="158219"/>
                          </a:cubicBezTo>
                          <a:cubicBezTo>
                            <a:pt x="420341" y="212020"/>
                            <a:pt x="373081" y="251560"/>
                            <a:pt x="328357" y="316438"/>
                          </a:cubicBezTo>
                          <a:cubicBezTo>
                            <a:pt x="322293" y="299357"/>
                            <a:pt x="321847" y="247756"/>
                            <a:pt x="328357" y="237329"/>
                          </a:cubicBezTo>
                          <a:cubicBezTo>
                            <a:pt x="191287" y="244520"/>
                            <a:pt x="134441" y="224436"/>
                            <a:pt x="0" y="237329"/>
                          </a:cubicBezTo>
                          <a:cubicBezTo>
                            <a:pt x="12263" y="198984"/>
                            <a:pt x="-7874" y="130636"/>
                            <a:pt x="0" y="79110"/>
                          </a:cubicBezTo>
                          <a:close/>
                        </a:path>
                        <a:path w="486576" h="316438" stroke="0" extrusionOk="0">
                          <a:moveTo>
                            <a:pt x="0" y="79110"/>
                          </a:moveTo>
                          <a:cubicBezTo>
                            <a:pt x="149175" y="104071"/>
                            <a:pt x="266061" y="69280"/>
                            <a:pt x="328357" y="79110"/>
                          </a:cubicBezTo>
                          <a:cubicBezTo>
                            <a:pt x="334380" y="51513"/>
                            <a:pt x="326596" y="27177"/>
                            <a:pt x="328357" y="0"/>
                          </a:cubicBezTo>
                          <a:cubicBezTo>
                            <a:pt x="393111" y="69977"/>
                            <a:pt x="395556" y="93124"/>
                            <a:pt x="486576" y="158219"/>
                          </a:cubicBezTo>
                          <a:cubicBezTo>
                            <a:pt x="459714" y="168168"/>
                            <a:pt x="376138" y="288523"/>
                            <a:pt x="328357" y="316438"/>
                          </a:cubicBezTo>
                          <a:cubicBezTo>
                            <a:pt x="329236" y="300341"/>
                            <a:pt x="329548" y="250218"/>
                            <a:pt x="328357" y="237329"/>
                          </a:cubicBezTo>
                          <a:cubicBezTo>
                            <a:pt x="242293" y="223477"/>
                            <a:pt x="152833" y="213394"/>
                            <a:pt x="0" y="237329"/>
                          </a:cubicBezTo>
                          <a:cubicBezTo>
                            <a:pt x="-5656" y="203615"/>
                            <a:pt x="-10073" y="131194"/>
                            <a:pt x="0" y="79110"/>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3" name="Flèche : haut 12">
            <a:extLst>
              <a:ext uri="{FF2B5EF4-FFF2-40B4-BE49-F238E27FC236}">
                <a16:creationId xmlns:a16="http://schemas.microsoft.com/office/drawing/2014/main" id="{2AA35C3E-8B86-44D1-84DA-95A3F724D141}"/>
              </a:ext>
            </a:extLst>
          </p:cNvPr>
          <p:cNvSpPr/>
          <p:nvPr/>
        </p:nvSpPr>
        <p:spPr>
          <a:xfrm rot="5400000">
            <a:off x="7965293" y="3352616"/>
            <a:ext cx="334639" cy="2360191"/>
          </a:xfrm>
          <a:prstGeom prst="upArrow">
            <a:avLst/>
          </a:prstGeom>
          <a:solidFill>
            <a:schemeClr val="accent5">
              <a:lumMod val="40000"/>
              <a:lumOff val="60000"/>
            </a:schemeClr>
          </a:solidFill>
          <a:ln>
            <a:prstDash val="sysDash"/>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fr-FR"/>
          </a:p>
        </p:txBody>
      </p:sp>
      <p:sp>
        <p:nvSpPr>
          <p:cNvPr id="14" name="Flèche : haut 13">
            <a:extLst>
              <a:ext uri="{FF2B5EF4-FFF2-40B4-BE49-F238E27FC236}">
                <a16:creationId xmlns:a16="http://schemas.microsoft.com/office/drawing/2014/main" id="{483F26EF-5B36-4348-9D17-50B8659902DF}"/>
              </a:ext>
            </a:extLst>
          </p:cNvPr>
          <p:cNvSpPr/>
          <p:nvPr/>
        </p:nvSpPr>
        <p:spPr>
          <a:xfrm rot="3955290">
            <a:off x="7994530" y="2425313"/>
            <a:ext cx="334639" cy="2675333"/>
          </a:xfrm>
          <a:prstGeom prst="upArrow">
            <a:avLst/>
          </a:prstGeom>
          <a:solidFill>
            <a:schemeClr val="accent5">
              <a:lumMod val="40000"/>
              <a:lumOff val="60000"/>
            </a:schemeClr>
          </a:solidFill>
          <a:ln>
            <a:prstDash val="sysDash"/>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fr-FR"/>
          </a:p>
        </p:txBody>
      </p:sp>
      <p:sp>
        <p:nvSpPr>
          <p:cNvPr id="16" name="Rectangle 15">
            <a:extLst>
              <a:ext uri="{FF2B5EF4-FFF2-40B4-BE49-F238E27FC236}">
                <a16:creationId xmlns:a16="http://schemas.microsoft.com/office/drawing/2014/main" id="{9175F4DC-7F05-49AE-9FFE-9C7F34625E34}"/>
              </a:ext>
            </a:extLst>
          </p:cNvPr>
          <p:cNvSpPr/>
          <p:nvPr/>
        </p:nvSpPr>
        <p:spPr>
          <a:xfrm>
            <a:off x="8319203" y="5607708"/>
            <a:ext cx="3628228" cy="6757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fr-FR" dirty="0"/>
              <a:t>PROJECTIONS ON EIGENVECTORS REFERENCE SYSTEM</a:t>
            </a:r>
          </a:p>
        </p:txBody>
      </p:sp>
      <p:sp>
        <p:nvSpPr>
          <p:cNvPr id="18" name="Flèche : double flèche horizontale 17">
            <a:extLst>
              <a:ext uri="{FF2B5EF4-FFF2-40B4-BE49-F238E27FC236}">
                <a16:creationId xmlns:a16="http://schemas.microsoft.com/office/drawing/2014/main" id="{A05A2F9E-7245-4E6F-9235-C4A91813238A}"/>
              </a:ext>
            </a:extLst>
          </p:cNvPr>
          <p:cNvSpPr/>
          <p:nvPr/>
        </p:nvSpPr>
        <p:spPr>
          <a:xfrm rot="527882" flipV="1">
            <a:off x="3174998" y="5469595"/>
            <a:ext cx="5019608" cy="276225"/>
          </a:xfrm>
          <a:prstGeom prst="lef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19" name="Flèche : double flèche horizontale 18">
            <a:extLst>
              <a:ext uri="{FF2B5EF4-FFF2-40B4-BE49-F238E27FC236}">
                <a16:creationId xmlns:a16="http://schemas.microsoft.com/office/drawing/2014/main" id="{787A3DE4-FFBE-4BDD-9B6A-D94F6CA0F951}"/>
              </a:ext>
            </a:extLst>
          </p:cNvPr>
          <p:cNvSpPr/>
          <p:nvPr/>
        </p:nvSpPr>
        <p:spPr>
          <a:xfrm rot="21072118">
            <a:off x="3301843" y="3199540"/>
            <a:ext cx="6066255" cy="276225"/>
          </a:xfrm>
          <a:prstGeom prst="lef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20" name="Est égal à 19">
            <a:extLst>
              <a:ext uri="{FF2B5EF4-FFF2-40B4-BE49-F238E27FC236}">
                <a16:creationId xmlns:a16="http://schemas.microsoft.com/office/drawing/2014/main" id="{E9D9031B-0075-4272-9F64-6EA96F456574}"/>
              </a:ext>
            </a:extLst>
          </p:cNvPr>
          <p:cNvSpPr/>
          <p:nvPr/>
        </p:nvSpPr>
        <p:spPr>
          <a:xfrm rot="21029921">
            <a:off x="5974311" y="2901846"/>
            <a:ext cx="733425" cy="348541"/>
          </a:xfrm>
          <a:prstGeom prst="mathEqual">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1" name="Est égal à 20">
            <a:extLst>
              <a:ext uri="{FF2B5EF4-FFF2-40B4-BE49-F238E27FC236}">
                <a16:creationId xmlns:a16="http://schemas.microsoft.com/office/drawing/2014/main" id="{831B0DD9-2EEE-475D-9CAA-EA61EED4A2D8}"/>
              </a:ext>
            </a:extLst>
          </p:cNvPr>
          <p:cNvSpPr/>
          <p:nvPr/>
        </p:nvSpPr>
        <p:spPr>
          <a:xfrm rot="675167">
            <a:off x="5318089" y="5688735"/>
            <a:ext cx="733425" cy="348541"/>
          </a:xfrm>
          <a:prstGeom prst="mathEqual">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solidFill>
                <a:schemeClr val="tx1"/>
              </a:solidFill>
            </a:endParaRPr>
          </a:p>
        </p:txBody>
      </p:sp>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F3564331-0E79-41C3-AFD3-A20E8EFE3303}"/>
                  </a:ext>
                </a:extLst>
              </p:cNvPr>
              <p:cNvSpPr/>
              <p:nvPr/>
            </p:nvSpPr>
            <p:spPr>
              <a:xfrm>
                <a:off x="252569" y="3470500"/>
                <a:ext cx="2809302" cy="59950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fr-FR" dirty="0"/>
                  <a:t>PRINCIPAL COMPONENTS</a:t>
                </a:r>
              </a:p>
              <a:p>
                <a:pPr algn="ctr"/>
                <a:r>
                  <a:rPr lang="fr-FR" dirty="0"/>
                  <a:t> of </a:t>
                </a:r>
                <a14:m>
                  <m:oMath xmlns:m="http://schemas.openxmlformats.org/officeDocument/2006/math">
                    <m:r>
                      <a:rPr lang="fr-FR" sz="1800" b="1" i="1" dirty="0" smtClean="0">
                        <a:solidFill>
                          <a:schemeClr val="bg1"/>
                        </a:solidFill>
                        <a:latin typeface="Cambria Math" panose="02040503050406030204" pitchFamily="18" charset="0"/>
                      </a:rPr>
                      <m:t>𝑿</m:t>
                    </m:r>
                  </m:oMath>
                </a14:m>
                <a:endParaRPr lang="fr-FR" dirty="0"/>
              </a:p>
            </p:txBody>
          </p:sp>
        </mc:Choice>
        <mc:Fallback xmlns="">
          <p:sp>
            <p:nvSpPr>
              <p:cNvPr id="22" name="Rectangle 21">
                <a:extLst>
                  <a:ext uri="{FF2B5EF4-FFF2-40B4-BE49-F238E27FC236}">
                    <a16:creationId xmlns:a16="http://schemas.microsoft.com/office/drawing/2014/main" id="{F3564331-0E79-41C3-AFD3-A20E8EFE3303}"/>
                  </a:ext>
                </a:extLst>
              </p:cNvPr>
              <p:cNvSpPr>
                <a:spLocks noRot="1" noChangeAspect="1" noMove="1" noResize="1" noEditPoints="1" noAdjustHandles="1" noChangeArrowheads="1" noChangeShapeType="1" noTextEdit="1"/>
              </p:cNvSpPr>
              <p:nvPr/>
            </p:nvSpPr>
            <p:spPr>
              <a:xfrm>
                <a:off x="252569" y="3470500"/>
                <a:ext cx="2809302" cy="599505"/>
              </a:xfrm>
              <a:prstGeom prst="rect">
                <a:avLst/>
              </a:prstGeom>
              <a:blipFill>
                <a:blip r:embed="rId6"/>
                <a:stretch>
                  <a:fillRect t="-6796" b="-16505"/>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26" name="Rectangle 25">
                <a:extLst>
                  <a:ext uri="{FF2B5EF4-FFF2-40B4-BE49-F238E27FC236}">
                    <a16:creationId xmlns:a16="http://schemas.microsoft.com/office/drawing/2014/main" id="{E7384551-8534-46E9-A96B-E9947B836B32}"/>
                  </a:ext>
                </a:extLst>
              </p:cNvPr>
              <p:cNvSpPr/>
              <p:nvPr/>
            </p:nvSpPr>
            <p:spPr>
              <a:xfrm>
                <a:off x="252567" y="4936666"/>
                <a:ext cx="2809303" cy="577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fr-FR" dirty="0"/>
                  <a:t>PRINCIPAL COEFFICIENTS </a:t>
                </a:r>
              </a:p>
              <a:p>
                <a:pPr algn="ctr"/>
                <a:r>
                  <a:rPr lang="fr-FR" dirty="0"/>
                  <a:t>of </a:t>
                </a:r>
                <a14:m>
                  <m:oMath xmlns:m="http://schemas.openxmlformats.org/officeDocument/2006/math">
                    <m:r>
                      <a:rPr lang="fr-FR" sz="1800" b="1" i="1" dirty="0" smtClean="0">
                        <a:solidFill>
                          <a:schemeClr val="bg1"/>
                        </a:solidFill>
                        <a:latin typeface="Cambria Math" panose="02040503050406030204" pitchFamily="18" charset="0"/>
                      </a:rPr>
                      <m:t>𝑿</m:t>
                    </m:r>
                  </m:oMath>
                </a14:m>
                <a:endParaRPr lang="fr-FR" dirty="0"/>
              </a:p>
            </p:txBody>
          </p:sp>
        </mc:Choice>
        <mc:Fallback xmlns="">
          <p:sp>
            <p:nvSpPr>
              <p:cNvPr id="26" name="Rectangle 25">
                <a:extLst>
                  <a:ext uri="{FF2B5EF4-FFF2-40B4-BE49-F238E27FC236}">
                    <a16:creationId xmlns:a16="http://schemas.microsoft.com/office/drawing/2014/main" id="{E7384551-8534-46E9-A96B-E9947B836B32}"/>
                  </a:ext>
                </a:extLst>
              </p:cNvPr>
              <p:cNvSpPr>
                <a:spLocks noRot="1" noChangeAspect="1" noMove="1" noResize="1" noEditPoints="1" noAdjustHandles="1" noChangeArrowheads="1" noChangeShapeType="1" noTextEdit="1"/>
              </p:cNvSpPr>
              <p:nvPr/>
            </p:nvSpPr>
            <p:spPr>
              <a:xfrm>
                <a:off x="252567" y="4936666"/>
                <a:ext cx="2809303" cy="577665"/>
              </a:xfrm>
              <a:prstGeom prst="rect">
                <a:avLst/>
              </a:prstGeom>
              <a:blipFill>
                <a:blip r:embed="rId7"/>
                <a:stretch>
                  <a:fillRect t="-9091" b="-19192"/>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27" name="Rectangle 26">
                <a:extLst>
                  <a:ext uri="{FF2B5EF4-FFF2-40B4-BE49-F238E27FC236}">
                    <a16:creationId xmlns:a16="http://schemas.microsoft.com/office/drawing/2014/main" id="{0057F50E-AD7A-4BE2-952C-333DF0BA1ED4}"/>
                  </a:ext>
                </a:extLst>
              </p:cNvPr>
              <p:cNvSpPr/>
              <p:nvPr/>
            </p:nvSpPr>
            <p:spPr>
              <a:xfrm>
                <a:off x="9402536" y="4312375"/>
                <a:ext cx="2544894" cy="44067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fr-FR" dirty="0"/>
                  <a:t>EIGENVALUES of </a:t>
                </a:r>
                <a14:m>
                  <m:oMath xmlns:m="http://schemas.openxmlformats.org/officeDocument/2006/math">
                    <m:r>
                      <a:rPr lang="fr-FR" b="1" i="1" dirty="0" smtClean="0">
                        <a:latin typeface="Cambria Math" panose="02040503050406030204" pitchFamily="18" charset="0"/>
                      </a:rPr>
                      <m:t>𝑪</m:t>
                    </m:r>
                    <m:r>
                      <a:rPr lang="fr-FR" b="1" i="1" dirty="0" smtClean="0">
                        <a:latin typeface="Cambria Math" panose="02040503050406030204" pitchFamily="18" charset="0"/>
                      </a:rPr>
                      <m:t> </m:t>
                    </m:r>
                  </m:oMath>
                </a14:m>
                <a:endParaRPr lang="fr-FR" dirty="0"/>
              </a:p>
            </p:txBody>
          </p:sp>
        </mc:Choice>
        <mc:Fallback xmlns="">
          <p:sp>
            <p:nvSpPr>
              <p:cNvPr id="27" name="Rectangle 26">
                <a:extLst>
                  <a:ext uri="{FF2B5EF4-FFF2-40B4-BE49-F238E27FC236}">
                    <a16:creationId xmlns:a16="http://schemas.microsoft.com/office/drawing/2014/main" id="{0057F50E-AD7A-4BE2-952C-333DF0BA1ED4}"/>
                  </a:ext>
                </a:extLst>
              </p:cNvPr>
              <p:cNvSpPr>
                <a:spLocks noRot="1" noChangeAspect="1" noMove="1" noResize="1" noEditPoints="1" noAdjustHandles="1" noChangeArrowheads="1" noChangeShapeType="1" noTextEdit="1"/>
              </p:cNvSpPr>
              <p:nvPr/>
            </p:nvSpPr>
            <p:spPr>
              <a:xfrm>
                <a:off x="9402536" y="4312375"/>
                <a:ext cx="2544894" cy="440675"/>
              </a:xfrm>
              <a:prstGeom prst="rect">
                <a:avLst/>
              </a:prstGeom>
              <a:blipFill>
                <a:blip r:embed="rId8"/>
                <a:stretch>
                  <a:fillRect b="-10390"/>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29" name="Rectangle 28">
                <a:extLst>
                  <a:ext uri="{FF2B5EF4-FFF2-40B4-BE49-F238E27FC236}">
                    <a16:creationId xmlns:a16="http://schemas.microsoft.com/office/drawing/2014/main" id="{A0C26C56-84F5-4583-AEA5-84FC3F936EAF}"/>
                  </a:ext>
                </a:extLst>
              </p:cNvPr>
              <p:cNvSpPr/>
              <p:nvPr/>
            </p:nvSpPr>
            <p:spPr>
              <a:xfrm>
                <a:off x="9488261" y="2746439"/>
                <a:ext cx="2373444" cy="44067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fr-FR" dirty="0"/>
                  <a:t>EIGENVECTORS of </a:t>
                </a:r>
                <a14:m>
                  <m:oMath xmlns:m="http://schemas.openxmlformats.org/officeDocument/2006/math">
                    <m:r>
                      <a:rPr lang="fr-FR" b="1" i="1" dirty="0" smtClean="0">
                        <a:latin typeface="Cambria Math" panose="02040503050406030204" pitchFamily="18" charset="0"/>
                      </a:rPr>
                      <m:t>𝑪</m:t>
                    </m:r>
                  </m:oMath>
                </a14:m>
                <a:endParaRPr lang="fr-FR" dirty="0"/>
              </a:p>
            </p:txBody>
          </p:sp>
        </mc:Choice>
        <mc:Fallback xmlns="">
          <p:sp>
            <p:nvSpPr>
              <p:cNvPr id="29" name="Rectangle 28">
                <a:extLst>
                  <a:ext uri="{FF2B5EF4-FFF2-40B4-BE49-F238E27FC236}">
                    <a16:creationId xmlns:a16="http://schemas.microsoft.com/office/drawing/2014/main" id="{A0C26C56-84F5-4583-AEA5-84FC3F936EAF}"/>
                  </a:ext>
                </a:extLst>
              </p:cNvPr>
              <p:cNvSpPr>
                <a:spLocks noRot="1" noChangeAspect="1" noMove="1" noResize="1" noEditPoints="1" noAdjustHandles="1" noChangeArrowheads="1" noChangeShapeType="1" noTextEdit="1"/>
              </p:cNvSpPr>
              <p:nvPr/>
            </p:nvSpPr>
            <p:spPr>
              <a:xfrm>
                <a:off x="9488261" y="2746439"/>
                <a:ext cx="2373444" cy="440675"/>
              </a:xfrm>
              <a:prstGeom prst="rect">
                <a:avLst/>
              </a:prstGeom>
              <a:blipFill>
                <a:blip r:embed="rId9"/>
                <a:stretch>
                  <a:fillRect b="-10526"/>
                </a:stretch>
              </a:blipFill>
            </p:spPr>
            <p:txBody>
              <a:bodyPr/>
              <a:lstStyle/>
              <a:p>
                <a:r>
                  <a:rPr lang="fr-FR">
                    <a:noFill/>
                  </a:rPr>
                  <a:t> </a:t>
                </a:r>
              </a:p>
            </p:txBody>
          </p:sp>
        </mc:Fallback>
      </mc:AlternateContent>
      <p:sp>
        <p:nvSpPr>
          <p:cNvPr id="23" name="Rectangle 1">
            <a:extLst>
              <a:ext uri="{FF2B5EF4-FFF2-40B4-BE49-F238E27FC236}">
                <a16:creationId xmlns:a16="http://schemas.microsoft.com/office/drawing/2014/main" id="{AD002192-943E-49BF-A21B-F786B3E4FF94}"/>
              </a:ext>
            </a:extLst>
          </p:cNvPr>
          <p:cNvSpPr>
            <a:spLocks noChangeArrowheads="1"/>
          </p:cNvSpPr>
          <p:nvPr/>
        </p:nvSpPr>
        <p:spPr bwMode="auto">
          <a:xfrm>
            <a:off x="0" y="1393129"/>
            <a:ext cx="11695888"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tabLst/>
            </a:pPr>
            <a:r>
              <a:rPr kumimoji="0" lang="fr-FR" altLang="fr-FR" sz="2000" b="1" u="none" strike="noStrike" cap="none" normalizeH="0" baseline="0" dirty="0">
                <a:ln>
                  <a:noFill/>
                </a:ln>
                <a:solidFill>
                  <a:schemeClr val="tx1"/>
                </a:solidFill>
                <a:effectLst/>
                <a:latin typeface="+mj-lt"/>
              </a:rPr>
              <a:t>Key </a:t>
            </a:r>
            <a:r>
              <a:rPr kumimoji="0" lang="fr-FR" altLang="fr-FR" sz="2000" b="1" u="none" strike="noStrike" cap="none" normalizeH="0" baseline="0" dirty="0" err="1">
                <a:ln>
                  <a:noFill/>
                </a:ln>
                <a:solidFill>
                  <a:schemeClr val="tx1"/>
                </a:solidFill>
                <a:effectLst/>
                <a:latin typeface="+mj-lt"/>
              </a:rPr>
              <a:t>ideas</a:t>
            </a:r>
            <a:r>
              <a:rPr kumimoji="0" lang="fr-FR" altLang="fr-FR" sz="2000" b="1" u="none" strike="noStrike" cap="none" normalizeH="0" baseline="0" dirty="0">
                <a:ln>
                  <a:noFill/>
                </a:ln>
                <a:solidFill>
                  <a:schemeClr val="tx1"/>
                </a:solidFill>
                <a:effectLst/>
                <a:latin typeface="+mj-lt"/>
              </a:rPr>
              <a:t> of principal component </a:t>
            </a:r>
            <a:r>
              <a:rPr kumimoji="0" lang="fr-FR" altLang="fr-FR" sz="2000" b="1" u="none" strike="noStrike" cap="none" normalizeH="0" baseline="0" dirty="0" err="1">
                <a:ln>
                  <a:noFill/>
                </a:ln>
                <a:solidFill>
                  <a:schemeClr val="tx1"/>
                </a:solidFill>
                <a:effectLst/>
                <a:latin typeface="+mj-lt"/>
              </a:rPr>
              <a:t>analysis</a:t>
            </a:r>
            <a:r>
              <a:rPr kumimoji="0" lang="fr-FR" altLang="fr-FR" sz="2000" b="1" u="none" strike="noStrike" cap="none" normalizeH="0" baseline="0" dirty="0">
                <a:ln>
                  <a:noFill/>
                </a:ln>
                <a:solidFill>
                  <a:schemeClr val="tx1"/>
                </a:solidFill>
                <a:effectLst/>
                <a:latin typeface="+mj-lt"/>
              </a:rPr>
              <a:t> (PCA):</a:t>
            </a:r>
            <a:endParaRPr kumimoji="0" lang="fr-FR" altLang="fr-FR" sz="2000" b="0" u="none" strike="noStrike" cap="none" normalizeH="0" baseline="0" dirty="0">
              <a:ln>
                <a:noFill/>
              </a:ln>
              <a:solidFill>
                <a:schemeClr val="tx1"/>
              </a:solidFill>
              <a:effectLst/>
              <a:latin typeface="+mj-lt"/>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fr-FR" altLang="fr-FR" b="0" i="0" u="none" strike="noStrike" cap="none" normalizeH="0" baseline="0" dirty="0" err="1">
                <a:ln>
                  <a:noFill/>
                </a:ln>
                <a:solidFill>
                  <a:schemeClr val="tx1"/>
                </a:solidFill>
                <a:effectLst/>
                <a:latin typeface="+mj-lt"/>
              </a:rPr>
              <a:t>Identify</a:t>
            </a:r>
            <a:r>
              <a:rPr kumimoji="0" lang="fr-FR" altLang="fr-FR" b="0" i="0" u="none" strike="noStrike" cap="none" normalizeH="0" baseline="0" dirty="0">
                <a:ln>
                  <a:noFill/>
                </a:ln>
                <a:solidFill>
                  <a:schemeClr val="tx1"/>
                </a:solidFill>
                <a:effectLst/>
                <a:latin typeface="+mj-lt"/>
              </a:rPr>
              <a:t> the directions (</a:t>
            </a:r>
            <a:r>
              <a:rPr kumimoji="0" lang="fr-FR" altLang="fr-FR" b="1" i="0" u="none" strike="noStrike" cap="none" normalizeH="0" baseline="0" dirty="0">
                <a:ln>
                  <a:noFill/>
                </a:ln>
                <a:solidFill>
                  <a:schemeClr val="tx1"/>
                </a:solidFill>
                <a:effectLst/>
                <a:latin typeface="+mj-lt"/>
              </a:rPr>
              <a:t>principal components/modes</a:t>
            </a:r>
            <a:r>
              <a:rPr kumimoji="0" lang="fr-FR" altLang="fr-FR" b="0" i="0" u="none" strike="noStrike" cap="none" normalizeH="0" baseline="0" dirty="0">
                <a:ln>
                  <a:noFill/>
                </a:ln>
                <a:solidFill>
                  <a:schemeClr val="tx1"/>
                </a:solidFill>
                <a:effectLst/>
                <a:latin typeface="+mj-lt"/>
              </a:rPr>
              <a:t>) </a:t>
            </a:r>
            <a:r>
              <a:rPr kumimoji="0" lang="fr-FR" altLang="fr-FR" b="0" i="0" u="none" strike="noStrike" cap="none" normalizeH="0" baseline="0" dirty="0" err="1">
                <a:ln>
                  <a:noFill/>
                </a:ln>
                <a:solidFill>
                  <a:schemeClr val="tx1"/>
                </a:solidFill>
                <a:effectLst/>
                <a:latin typeface="+mj-lt"/>
              </a:rPr>
              <a:t>that</a:t>
            </a:r>
            <a:r>
              <a:rPr kumimoji="0" lang="fr-FR" altLang="fr-FR" b="0" i="0" u="none" strike="noStrike" cap="none" normalizeH="0" baseline="0" dirty="0">
                <a:ln>
                  <a:noFill/>
                </a:ln>
                <a:solidFill>
                  <a:schemeClr val="tx1"/>
                </a:solidFill>
                <a:effectLst/>
                <a:latin typeface="+mj-lt"/>
              </a:rPr>
              <a:t> capture the </a:t>
            </a:r>
            <a:r>
              <a:rPr kumimoji="0" lang="fr-FR" altLang="fr-FR" b="0" i="0" u="none" strike="noStrike" cap="none" normalizeH="0" baseline="0" dirty="0" err="1">
                <a:ln>
                  <a:noFill/>
                </a:ln>
                <a:solidFill>
                  <a:schemeClr val="tx1"/>
                </a:solidFill>
                <a:effectLst/>
                <a:latin typeface="+mj-lt"/>
              </a:rPr>
              <a:t>most</a:t>
            </a:r>
            <a:r>
              <a:rPr kumimoji="0" lang="fr-FR" altLang="fr-FR" b="0" i="0" u="none" strike="noStrike" cap="none" normalizeH="0" baseline="0" dirty="0">
                <a:ln>
                  <a:noFill/>
                </a:ln>
                <a:solidFill>
                  <a:schemeClr val="tx1"/>
                </a:solidFill>
                <a:effectLst/>
                <a:latin typeface="+mj-lt"/>
              </a:rPr>
              <a:t> </a:t>
            </a:r>
            <a:r>
              <a:rPr kumimoji="0" lang="fr-FR" altLang="fr-FR" i="0" u="none" strike="noStrike" cap="none" normalizeH="0" baseline="0" dirty="0">
                <a:ln>
                  <a:noFill/>
                </a:ln>
                <a:effectLst/>
                <a:latin typeface="+mj-lt"/>
              </a:rPr>
              <a:t>variance </a:t>
            </a:r>
            <a:r>
              <a:rPr kumimoji="0" lang="fr-FR" altLang="fr-FR" b="0" i="0" u="none" strike="noStrike" cap="none" normalizeH="0" baseline="0" dirty="0">
                <a:ln>
                  <a:noFill/>
                </a:ln>
                <a:solidFill>
                  <a:schemeClr val="tx1"/>
                </a:solidFill>
                <a:effectLst/>
                <a:latin typeface="+mj-lt"/>
              </a:rPr>
              <a:t>Project data onto </a:t>
            </a:r>
            <a:r>
              <a:rPr kumimoji="0" lang="fr-FR" altLang="fr-FR" b="0" i="0" u="none" strike="noStrike" cap="none" normalizeH="0" baseline="0" dirty="0" err="1">
                <a:ln>
                  <a:noFill/>
                </a:ln>
                <a:solidFill>
                  <a:schemeClr val="tx1"/>
                </a:solidFill>
                <a:effectLst/>
                <a:latin typeface="+mj-lt"/>
              </a:rPr>
              <a:t>these</a:t>
            </a:r>
            <a:r>
              <a:rPr kumimoji="0" lang="fr-FR" altLang="fr-FR" b="0" i="0" u="none" strike="noStrike" cap="none" normalizeH="0" baseline="0" dirty="0">
                <a:ln>
                  <a:noFill/>
                </a:ln>
                <a:solidFill>
                  <a:schemeClr val="tx1"/>
                </a:solidFill>
                <a:effectLst/>
                <a:latin typeface="+mj-lt"/>
              </a:rPr>
              <a:t> axes to </a:t>
            </a:r>
            <a:r>
              <a:rPr kumimoji="0" lang="fr-FR" altLang="fr-FR" b="0" i="0" u="none" strike="noStrike" cap="none" normalizeH="0" baseline="0" dirty="0" err="1">
                <a:ln>
                  <a:noFill/>
                </a:ln>
                <a:solidFill>
                  <a:schemeClr val="tx1"/>
                </a:solidFill>
                <a:effectLst/>
                <a:latin typeface="+mj-lt"/>
              </a:rPr>
              <a:t>creat</a:t>
            </a:r>
            <a:r>
              <a:rPr lang="fr-FR" altLang="fr-FR" dirty="0" err="1">
                <a:latin typeface="+mj-lt"/>
              </a:rPr>
              <a:t>e</a:t>
            </a:r>
            <a:r>
              <a:rPr lang="fr-FR" altLang="fr-FR" dirty="0">
                <a:latin typeface="+mj-lt"/>
              </a:rPr>
              <a:t> a new (</a:t>
            </a:r>
            <a:r>
              <a:rPr lang="fr-FR" altLang="fr-FR" dirty="0" err="1">
                <a:latin typeface="+mj-lt"/>
              </a:rPr>
              <a:t>compressed</a:t>
            </a:r>
            <a:r>
              <a:rPr lang="fr-FR" altLang="fr-FR" dirty="0">
                <a:latin typeface="+mj-lt"/>
              </a:rPr>
              <a:t>) </a:t>
            </a:r>
            <a:r>
              <a:rPr lang="fr-FR" altLang="fr-FR" dirty="0" err="1">
                <a:latin typeface="+mj-lt"/>
              </a:rPr>
              <a:t>reppresentation</a:t>
            </a:r>
            <a:r>
              <a:rPr lang="fr-FR" altLang="fr-FR" dirty="0">
                <a:latin typeface="+mj-lt"/>
              </a:rPr>
              <a:t> (</a:t>
            </a:r>
            <a:r>
              <a:rPr lang="fr-FR" altLang="fr-FR" b="1" dirty="0">
                <a:latin typeface="+mj-lt"/>
              </a:rPr>
              <a:t>principal coefficients</a:t>
            </a:r>
            <a:r>
              <a:rPr lang="fr-FR" altLang="fr-FR" dirty="0">
                <a:latin typeface="+mj-lt"/>
              </a:rPr>
              <a:t>) .</a:t>
            </a:r>
            <a:endParaRPr kumimoji="0" lang="fr-FR" altLang="fr-FR" b="0" i="0" u="none" strike="noStrike" cap="none" normalizeH="0" baseline="0" dirty="0">
              <a:ln>
                <a:noFill/>
              </a:ln>
              <a:solidFill>
                <a:schemeClr val="tx1"/>
              </a:solidFill>
              <a:effectLst/>
              <a:latin typeface="+mj-lt"/>
            </a:endParaRPr>
          </a:p>
        </p:txBody>
      </p:sp>
    </p:spTree>
    <p:extLst>
      <p:ext uri="{BB962C8B-B14F-4D97-AF65-F5344CB8AC3E}">
        <p14:creationId xmlns:p14="http://schemas.microsoft.com/office/powerpoint/2010/main" val="256133320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ZoneTexte 143">
            <a:extLst>
              <a:ext uri="{FF2B5EF4-FFF2-40B4-BE49-F238E27FC236}">
                <a16:creationId xmlns:a16="http://schemas.microsoft.com/office/drawing/2014/main" id="{FE5BBCF3-494C-4AE2-A50B-45E138DB52EE}"/>
              </a:ext>
            </a:extLst>
          </p:cNvPr>
          <p:cNvSpPr txBox="1"/>
          <p:nvPr/>
        </p:nvSpPr>
        <p:spPr>
          <a:xfrm>
            <a:off x="6153962" y="5625404"/>
            <a:ext cx="6981824" cy="307777"/>
          </a:xfrm>
          <a:prstGeom prst="rect">
            <a:avLst/>
          </a:prstGeom>
          <a:noFill/>
        </p:spPr>
        <p:txBody>
          <a:bodyPr wrap="square">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fr-FR" sz="1400" b="1" i="0" u="none" strike="noStrike" kern="1200" cap="none" spc="0" normalizeH="0" baseline="0" noProof="0" dirty="0" err="1">
                <a:ln>
                  <a:noFill/>
                </a:ln>
                <a:solidFill>
                  <a:prstClr val="black"/>
                </a:solidFill>
                <a:effectLst/>
                <a:uLnTx/>
                <a:uFillTx/>
                <a:latin typeface="Calibri"/>
                <a:ea typeface="+mn-ea"/>
                <a:cs typeface="+mn-cs"/>
                <a:sym typeface="Wingdings" panose="05000000000000000000" pitchFamily="2" charset="2"/>
              </a:rPr>
              <a:t>Approximate</a:t>
            </a:r>
            <a:r>
              <a:rPr kumimoji="0" lang="fr-FR" sz="1400" b="1" i="0" u="none" strike="noStrike" kern="1200" cap="none" spc="0" normalizeH="0" baseline="0" noProof="0" dirty="0">
                <a:ln>
                  <a:noFill/>
                </a:ln>
                <a:solidFill>
                  <a:prstClr val="black"/>
                </a:solidFill>
                <a:effectLst/>
                <a:uLnTx/>
                <a:uFillTx/>
                <a:latin typeface="Calibri"/>
                <a:ea typeface="+mn-ea"/>
                <a:cs typeface="+mn-cs"/>
                <a:sym typeface="Wingdings" panose="05000000000000000000" pitchFamily="2" charset="2"/>
              </a:rPr>
              <a:t> </a:t>
            </a:r>
            <a:r>
              <a:rPr kumimoji="0" lang="fr-FR" sz="1400" i="0" u="none" strike="noStrike" kern="1200" cap="none" spc="0" normalizeH="0" baseline="0" noProof="0" dirty="0">
                <a:ln>
                  <a:noFill/>
                </a:ln>
                <a:solidFill>
                  <a:prstClr val="black"/>
                </a:solidFill>
                <a:effectLst/>
                <a:uLnTx/>
                <a:uFillTx/>
                <a:latin typeface="Calibri"/>
                <a:ea typeface="+mn-ea"/>
                <a:cs typeface="+mn-cs"/>
                <a:sym typeface="Wingdings" panose="05000000000000000000" pitchFamily="2" charset="2"/>
              </a:rPr>
              <a:t>the</a:t>
            </a:r>
            <a:r>
              <a:rPr kumimoji="0" lang="fr-FR" sz="1400" b="0" i="0" u="none" strike="noStrike" kern="1200" cap="none" spc="0" normalizeH="0" baseline="0" noProof="0" dirty="0">
                <a:ln>
                  <a:noFill/>
                </a:ln>
                <a:solidFill>
                  <a:prstClr val="black"/>
                </a:solidFill>
                <a:effectLst/>
                <a:uLnTx/>
                <a:uFillTx/>
                <a:latin typeface="Calibri"/>
                <a:ea typeface="+mn-ea"/>
                <a:cs typeface="+mn-cs"/>
                <a:sym typeface="Wingdings" panose="05000000000000000000" pitchFamily="2" charset="2"/>
              </a:rPr>
              <a:t> original data: </a:t>
            </a:r>
          </a:p>
        </p:txBody>
      </p:sp>
      <p:sp>
        <p:nvSpPr>
          <p:cNvPr id="127" name="ZoneTexte 126">
            <a:extLst>
              <a:ext uri="{FF2B5EF4-FFF2-40B4-BE49-F238E27FC236}">
                <a16:creationId xmlns:a16="http://schemas.microsoft.com/office/drawing/2014/main" id="{78138FD7-619E-4A76-9DCA-5800B583581D}"/>
              </a:ext>
            </a:extLst>
          </p:cNvPr>
          <p:cNvSpPr txBox="1"/>
          <p:nvPr/>
        </p:nvSpPr>
        <p:spPr>
          <a:xfrm>
            <a:off x="7618" y="5631789"/>
            <a:ext cx="6981824" cy="307777"/>
          </a:xfrm>
          <a:prstGeom prst="rect">
            <a:avLst/>
          </a:prstGeom>
          <a:noFill/>
        </p:spPr>
        <p:txBody>
          <a:bodyPr wrap="square">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fr-FR" sz="1400" b="1" i="0" u="none" strike="noStrike" kern="1200" cap="none" spc="0" normalizeH="0" baseline="0" noProof="0" dirty="0" err="1">
                <a:ln>
                  <a:noFill/>
                </a:ln>
                <a:solidFill>
                  <a:prstClr val="black"/>
                </a:solidFill>
                <a:effectLst/>
                <a:uLnTx/>
                <a:uFillTx/>
                <a:latin typeface="Calibri"/>
                <a:ea typeface="+mn-ea"/>
                <a:cs typeface="+mn-cs"/>
                <a:sym typeface="Wingdings" panose="05000000000000000000" pitchFamily="2" charset="2"/>
              </a:rPr>
              <a:t>Approximate</a:t>
            </a:r>
            <a:r>
              <a:rPr kumimoji="0" lang="fr-FR" sz="1400" b="1" i="0" u="none" strike="noStrike" kern="1200" cap="none" spc="0" normalizeH="0" baseline="0" noProof="0" dirty="0">
                <a:ln>
                  <a:noFill/>
                </a:ln>
                <a:solidFill>
                  <a:prstClr val="black"/>
                </a:solidFill>
                <a:effectLst/>
                <a:uLnTx/>
                <a:uFillTx/>
                <a:latin typeface="Calibri"/>
                <a:ea typeface="+mn-ea"/>
                <a:cs typeface="+mn-cs"/>
                <a:sym typeface="Wingdings" panose="05000000000000000000" pitchFamily="2" charset="2"/>
              </a:rPr>
              <a:t> </a:t>
            </a:r>
            <a:r>
              <a:rPr kumimoji="0" lang="fr-FR" sz="1400" i="0" u="none" strike="noStrike" kern="1200" cap="none" spc="0" normalizeH="0" baseline="0" noProof="0" dirty="0">
                <a:ln>
                  <a:noFill/>
                </a:ln>
                <a:solidFill>
                  <a:prstClr val="black"/>
                </a:solidFill>
                <a:effectLst/>
                <a:uLnTx/>
                <a:uFillTx/>
                <a:latin typeface="Calibri"/>
                <a:ea typeface="+mn-ea"/>
                <a:cs typeface="+mn-cs"/>
                <a:sym typeface="Wingdings" panose="05000000000000000000" pitchFamily="2" charset="2"/>
              </a:rPr>
              <a:t>the</a:t>
            </a:r>
            <a:r>
              <a:rPr kumimoji="0" lang="fr-FR" sz="1400" b="0" i="0" u="none" strike="noStrike" kern="1200" cap="none" spc="0" normalizeH="0" baseline="0" noProof="0" dirty="0">
                <a:ln>
                  <a:noFill/>
                </a:ln>
                <a:solidFill>
                  <a:prstClr val="black"/>
                </a:solidFill>
                <a:effectLst/>
                <a:uLnTx/>
                <a:uFillTx/>
                <a:latin typeface="Calibri"/>
                <a:ea typeface="+mn-ea"/>
                <a:cs typeface="+mn-cs"/>
                <a:sym typeface="Wingdings" panose="05000000000000000000" pitchFamily="2" charset="2"/>
              </a:rPr>
              <a:t> original data: </a:t>
            </a:r>
          </a:p>
        </p:txBody>
      </p:sp>
      <p:cxnSp>
        <p:nvCxnSpPr>
          <p:cNvPr id="53" name="Connecteur droit 52">
            <a:extLst>
              <a:ext uri="{FF2B5EF4-FFF2-40B4-BE49-F238E27FC236}">
                <a16:creationId xmlns:a16="http://schemas.microsoft.com/office/drawing/2014/main" id="{BF77BECC-F540-422C-954E-1C6083D6127B}"/>
              </a:ext>
            </a:extLst>
          </p:cNvPr>
          <p:cNvCxnSpPr>
            <a:cxnSpLocks/>
          </p:cNvCxnSpPr>
          <p:nvPr/>
        </p:nvCxnSpPr>
        <p:spPr>
          <a:xfrm flipH="1">
            <a:off x="6088380" y="1242060"/>
            <a:ext cx="7620" cy="5168631"/>
          </a:xfrm>
          <a:prstGeom prst="line">
            <a:avLst/>
          </a:prstGeom>
          <a:ln w="38100">
            <a:solidFill>
              <a:schemeClr val="bg2">
                <a:lumMod val="75000"/>
              </a:schemeClr>
            </a:solidFill>
            <a:prstDash val="sys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9" name="ZoneTexte 88">
                <a:extLst>
                  <a:ext uri="{FF2B5EF4-FFF2-40B4-BE49-F238E27FC236}">
                    <a16:creationId xmlns:a16="http://schemas.microsoft.com/office/drawing/2014/main" id="{311CE7B4-077B-4C61-A8DD-EE3FD29CFAA4}"/>
                  </a:ext>
                </a:extLst>
              </p:cNvPr>
              <p:cNvSpPr txBox="1"/>
              <p:nvPr/>
            </p:nvSpPr>
            <p:spPr>
              <a:xfrm>
                <a:off x="0" y="5169341"/>
                <a:ext cx="6095999"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fr-FR" sz="1600" b="1" i="1" dirty="0" smtClean="0">
                          <a:latin typeface="Cambria Math" panose="02040503050406030204" pitchFamily="18" charset="0"/>
                        </a:rPr>
                        <m:t>𝒙</m:t>
                      </m:r>
                      <m:r>
                        <a:rPr lang="fr-FR" sz="1600" b="1" i="1" dirty="0" smtClean="0">
                          <a:solidFill>
                            <a:schemeClr val="tx1"/>
                          </a:solidFill>
                          <a:latin typeface="Cambria Math" panose="02040503050406030204" pitchFamily="18" charset="0"/>
                        </a:rPr>
                        <m:t>=</m:t>
                      </m:r>
                      <m:r>
                        <a:rPr lang="fr-FR" sz="1600" b="1" i="1" dirty="0" smtClean="0">
                          <a:latin typeface="Cambria Math" panose="02040503050406030204" pitchFamily="18" charset="0"/>
                        </a:rPr>
                        <m:t> </m:t>
                      </m:r>
                      <m:r>
                        <a:rPr lang="fr-FR" sz="1600" b="1" i="1" dirty="0">
                          <a:latin typeface="Cambria Math" panose="02040503050406030204" pitchFamily="18" charset="0"/>
                        </a:rPr>
                        <m:t>𝑽</m:t>
                      </m:r>
                      <m:r>
                        <a:rPr lang="fr-FR" sz="1600" b="1" i="1" dirty="0" smtClean="0">
                          <a:latin typeface="Cambria Math" panose="02040503050406030204" pitchFamily="18" charset="0"/>
                        </a:rPr>
                        <m:t>  </m:t>
                      </m:r>
                      <m:r>
                        <a:rPr lang="fr-FR" sz="1600" b="1" i="1" dirty="0">
                          <a:latin typeface="Cambria Math" panose="02040503050406030204" pitchFamily="18" charset="0"/>
                        </a:rPr>
                        <m:t>𝒘</m:t>
                      </m:r>
                      <m:r>
                        <a:rPr lang="fr-FR" sz="1600" b="1" i="1" dirty="0" smtClean="0">
                          <a:latin typeface="Cambria Math" panose="02040503050406030204" pitchFamily="18" charset="0"/>
                        </a:rPr>
                        <m:t>=</m:t>
                      </m:r>
                      <m:sSub>
                        <m:sSubPr>
                          <m:ctrlPr>
                            <a:rPr lang="fr-FR" sz="1600" i="1" dirty="0" smtClean="0">
                              <a:latin typeface="Cambria Math" panose="02040503050406030204" pitchFamily="18" charset="0"/>
                            </a:rPr>
                          </m:ctrlPr>
                        </m:sSubPr>
                        <m:e>
                          <m:r>
                            <a:rPr lang="fr-FR" sz="1600" b="0" i="1" dirty="0" smtClean="0">
                              <a:latin typeface="Cambria Math" panose="02040503050406030204" pitchFamily="18" charset="0"/>
                            </a:rPr>
                            <m:t>𝑤</m:t>
                          </m:r>
                        </m:e>
                        <m:sub>
                          <m:r>
                            <a:rPr lang="fr-FR" sz="1600" b="0" i="1" dirty="0" smtClean="0">
                              <a:latin typeface="Cambria Math" panose="02040503050406030204" pitchFamily="18" charset="0"/>
                            </a:rPr>
                            <m:t>1</m:t>
                          </m:r>
                        </m:sub>
                      </m:sSub>
                      <m:sSub>
                        <m:sSubPr>
                          <m:ctrlPr>
                            <a:rPr lang="fr-FR" sz="1600" b="1" i="1" dirty="0" smtClean="0">
                              <a:latin typeface="Cambria Math" panose="02040503050406030204" pitchFamily="18" charset="0"/>
                            </a:rPr>
                          </m:ctrlPr>
                        </m:sSubPr>
                        <m:e>
                          <m:r>
                            <a:rPr lang="fr-FR" sz="1600" b="1" i="1" dirty="0" smtClean="0">
                              <a:latin typeface="Cambria Math" panose="02040503050406030204" pitchFamily="18" charset="0"/>
                            </a:rPr>
                            <m:t> </m:t>
                          </m:r>
                          <m:r>
                            <a:rPr lang="fr-FR" sz="1600" b="1" i="1" dirty="0" smtClean="0">
                              <a:latin typeface="Cambria Math" panose="02040503050406030204" pitchFamily="18" charset="0"/>
                            </a:rPr>
                            <m:t>𝒗</m:t>
                          </m:r>
                        </m:e>
                        <m:sub>
                          <m:r>
                            <a:rPr lang="fr-FR" sz="1600" b="0" i="0" dirty="0" smtClean="0">
                              <a:latin typeface="Cambria Math" panose="02040503050406030204" pitchFamily="18" charset="0"/>
                            </a:rPr>
                            <m:t>1</m:t>
                          </m:r>
                        </m:sub>
                      </m:sSub>
                      <m:r>
                        <a:rPr lang="fr-FR" sz="1600" b="1" i="1" dirty="0" smtClean="0">
                          <a:latin typeface="Cambria Math" panose="02040503050406030204" pitchFamily="18" charset="0"/>
                        </a:rPr>
                        <m:t>+</m:t>
                      </m:r>
                      <m:sSub>
                        <m:sSubPr>
                          <m:ctrlPr>
                            <a:rPr lang="fr-FR" sz="1600" i="1" dirty="0">
                              <a:latin typeface="Cambria Math" panose="02040503050406030204" pitchFamily="18" charset="0"/>
                            </a:rPr>
                          </m:ctrlPr>
                        </m:sSubPr>
                        <m:e>
                          <m:r>
                            <a:rPr lang="fr-FR" sz="1600" i="1" dirty="0">
                              <a:latin typeface="Cambria Math" panose="02040503050406030204" pitchFamily="18" charset="0"/>
                            </a:rPr>
                            <m:t>𝑤</m:t>
                          </m:r>
                        </m:e>
                        <m:sub>
                          <m:r>
                            <a:rPr lang="fr-FR" sz="1600" b="0" i="1" dirty="0" smtClean="0">
                              <a:latin typeface="Cambria Math" panose="02040503050406030204" pitchFamily="18" charset="0"/>
                            </a:rPr>
                            <m:t>2</m:t>
                          </m:r>
                        </m:sub>
                      </m:sSub>
                      <m:sSub>
                        <m:sSubPr>
                          <m:ctrlPr>
                            <a:rPr lang="fr-FR" sz="1600" b="1" i="1" dirty="0">
                              <a:latin typeface="Cambria Math" panose="02040503050406030204" pitchFamily="18" charset="0"/>
                            </a:rPr>
                          </m:ctrlPr>
                        </m:sSubPr>
                        <m:e>
                          <m:r>
                            <a:rPr lang="fr-FR" sz="1600" b="1" i="1" dirty="0">
                              <a:latin typeface="Cambria Math" panose="02040503050406030204" pitchFamily="18" charset="0"/>
                            </a:rPr>
                            <m:t> </m:t>
                          </m:r>
                          <m:r>
                            <a:rPr lang="fr-FR" sz="1600" b="1" i="1" dirty="0">
                              <a:latin typeface="Cambria Math" panose="02040503050406030204" pitchFamily="18" charset="0"/>
                            </a:rPr>
                            <m:t>𝒗</m:t>
                          </m:r>
                        </m:e>
                        <m:sub>
                          <m:r>
                            <a:rPr lang="fr-FR" sz="1600" b="0" i="0" dirty="0" smtClean="0">
                              <a:latin typeface="Cambria Math" panose="02040503050406030204" pitchFamily="18" charset="0"/>
                            </a:rPr>
                            <m:t>2</m:t>
                          </m:r>
                        </m:sub>
                      </m:sSub>
                      <m:r>
                        <a:rPr lang="fr-FR" sz="1600" b="1" i="1" dirty="0" smtClean="0">
                          <a:latin typeface="Cambria Math" panose="02040503050406030204" pitchFamily="18" charset="0"/>
                        </a:rPr>
                        <m:t>+</m:t>
                      </m:r>
                      <m:sSub>
                        <m:sSubPr>
                          <m:ctrlPr>
                            <a:rPr lang="fr-FR" sz="1600" i="1" dirty="0">
                              <a:latin typeface="Cambria Math" panose="02040503050406030204" pitchFamily="18" charset="0"/>
                            </a:rPr>
                          </m:ctrlPr>
                        </m:sSubPr>
                        <m:e>
                          <m:r>
                            <a:rPr lang="fr-FR" sz="1600" i="1" dirty="0">
                              <a:latin typeface="Cambria Math" panose="02040503050406030204" pitchFamily="18" charset="0"/>
                            </a:rPr>
                            <m:t>𝑤</m:t>
                          </m:r>
                        </m:e>
                        <m:sub>
                          <m:r>
                            <a:rPr lang="fr-FR" sz="1600" b="0" i="1" dirty="0" smtClean="0">
                              <a:latin typeface="Cambria Math" panose="02040503050406030204" pitchFamily="18" charset="0"/>
                            </a:rPr>
                            <m:t>3</m:t>
                          </m:r>
                        </m:sub>
                      </m:sSub>
                      <m:sSub>
                        <m:sSubPr>
                          <m:ctrlPr>
                            <a:rPr lang="fr-FR" sz="1600" b="1" i="1" dirty="0">
                              <a:latin typeface="Cambria Math" panose="02040503050406030204" pitchFamily="18" charset="0"/>
                            </a:rPr>
                          </m:ctrlPr>
                        </m:sSubPr>
                        <m:e>
                          <m:r>
                            <a:rPr lang="fr-FR" sz="1600" b="1" i="1" dirty="0">
                              <a:latin typeface="Cambria Math" panose="02040503050406030204" pitchFamily="18" charset="0"/>
                            </a:rPr>
                            <m:t> </m:t>
                          </m:r>
                          <m:r>
                            <a:rPr lang="fr-FR" sz="1600" b="1" i="1" dirty="0">
                              <a:latin typeface="Cambria Math" panose="02040503050406030204" pitchFamily="18" charset="0"/>
                            </a:rPr>
                            <m:t>𝒗</m:t>
                          </m:r>
                        </m:e>
                        <m:sub>
                          <m:r>
                            <a:rPr lang="fr-FR" sz="1600" b="0" i="0" dirty="0" smtClean="0">
                              <a:latin typeface="Cambria Math" panose="02040503050406030204" pitchFamily="18" charset="0"/>
                            </a:rPr>
                            <m:t>3</m:t>
                          </m:r>
                        </m:sub>
                      </m:sSub>
                      <m:r>
                        <a:rPr lang="fr-FR" sz="1600" b="1" i="1" dirty="0">
                          <a:latin typeface="Cambria Math" panose="02040503050406030204" pitchFamily="18" charset="0"/>
                        </a:rPr>
                        <m:t>+</m:t>
                      </m:r>
                      <m:r>
                        <a:rPr lang="fr-FR" sz="1600" b="1" i="1" dirty="0" smtClean="0">
                          <a:latin typeface="Cambria Math" panose="02040503050406030204" pitchFamily="18" charset="0"/>
                        </a:rPr>
                        <m:t>…</m:t>
                      </m:r>
                      <m:r>
                        <a:rPr lang="fr-FR" sz="1600" b="1" i="1" dirty="0">
                          <a:latin typeface="Cambria Math" panose="02040503050406030204" pitchFamily="18" charset="0"/>
                        </a:rPr>
                        <m:t>+</m:t>
                      </m:r>
                      <m:sSub>
                        <m:sSubPr>
                          <m:ctrlPr>
                            <a:rPr lang="fr-FR" sz="1600" i="1" dirty="0">
                              <a:latin typeface="Cambria Math" panose="02040503050406030204" pitchFamily="18" charset="0"/>
                            </a:rPr>
                          </m:ctrlPr>
                        </m:sSubPr>
                        <m:e>
                          <m:r>
                            <a:rPr lang="fr-FR" sz="1600" i="1" dirty="0">
                              <a:latin typeface="Cambria Math" panose="02040503050406030204" pitchFamily="18" charset="0"/>
                            </a:rPr>
                            <m:t>𝑤</m:t>
                          </m:r>
                        </m:e>
                        <m:sub>
                          <m:r>
                            <a:rPr lang="fr-FR" sz="1600" i="1" dirty="0">
                              <a:latin typeface="Cambria Math" panose="02040503050406030204" pitchFamily="18" charset="0"/>
                            </a:rPr>
                            <m:t>𝑁</m:t>
                          </m:r>
                          <m:r>
                            <a:rPr lang="fr-FR" sz="1600" b="0" i="1" dirty="0" smtClean="0">
                              <a:latin typeface="Cambria Math" panose="02040503050406030204" pitchFamily="18" charset="0"/>
                            </a:rPr>
                            <m:t>−1</m:t>
                          </m:r>
                        </m:sub>
                      </m:sSub>
                      <m:sSub>
                        <m:sSubPr>
                          <m:ctrlPr>
                            <a:rPr lang="fr-FR" sz="1600" b="1" i="1" dirty="0">
                              <a:latin typeface="Cambria Math" panose="02040503050406030204" pitchFamily="18" charset="0"/>
                            </a:rPr>
                          </m:ctrlPr>
                        </m:sSubPr>
                        <m:e>
                          <m:r>
                            <a:rPr lang="fr-FR" sz="1600" b="1" i="1" dirty="0">
                              <a:latin typeface="Cambria Math" panose="02040503050406030204" pitchFamily="18" charset="0"/>
                            </a:rPr>
                            <m:t> </m:t>
                          </m:r>
                          <m:r>
                            <a:rPr lang="fr-FR" sz="1600" b="1" i="1" dirty="0">
                              <a:latin typeface="Cambria Math" panose="02040503050406030204" pitchFamily="18" charset="0"/>
                            </a:rPr>
                            <m:t>𝒗</m:t>
                          </m:r>
                        </m:e>
                        <m:sub>
                          <m:r>
                            <a:rPr lang="fr-FR" sz="1600" i="1" dirty="0">
                              <a:latin typeface="Cambria Math" panose="02040503050406030204" pitchFamily="18" charset="0"/>
                            </a:rPr>
                            <m:t>𝑁</m:t>
                          </m:r>
                          <m:r>
                            <a:rPr lang="fr-FR" sz="1600" i="1" dirty="0">
                              <a:latin typeface="Cambria Math" panose="02040503050406030204" pitchFamily="18" charset="0"/>
                            </a:rPr>
                            <m:t>−1</m:t>
                          </m:r>
                        </m:sub>
                      </m:sSub>
                      <m:r>
                        <a:rPr lang="fr-FR" sz="1600" b="1" i="1" dirty="0" smtClean="0">
                          <a:latin typeface="Cambria Math" panose="02040503050406030204" pitchFamily="18" charset="0"/>
                        </a:rPr>
                        <m:t>+</m:t>
                      </m:r>
                      <m:sSub>
                        <m:sSubPr>
                          <m:ctrlPr>
                            <a:rPr lang="fr-FR" sz="1600" i="1" dirty="0">
                              <a:latin typeface="Cambria Math" panose="02040503050406030204" pitchFamily="18" charset="0"/>
                            </a:rPr>
                          </m:ctrlPr>
                        </m:sSubPr>
                        <m:e>
                          <m:r>
                            <a:rPr lang="fr-FR" sz="1600" i="1" dirty="0">
                              <a:latin typeface="Cambria Math" panose="02040503050406030204" pitchFamily="18" charset="0"/>
                            </a:rPr>
                            <m:t>𝑤</m:t>
                          </m:r>
                        </m:e>
                        <m:sub>
                          <m:r>
                            <a:rPr lang="fr-FR" sz="1600" b="0" i="1" dirty="0" smtClean="0">
                              <a:latin typeface="Cambria Math" panose="02040503050406030204" pitchFamily="18" charset="0"/>
                            </a:rPr>
                            <m:t>𝑁</m:t>
                          </m:r>
                        </m:sub>
                      </m:sSub>
                      <m:sSub>
                        <m:sSubPr>
                          <m:ctrlPr>
                            <a:rPr lang="fr-FR" sz="1600" b="1" i="1" dirty="0">
                              <a:latin typeface="Cambria Math" panose="02040503050406030204" pitchFamily="18" charset="0"/>
                            </a:rPr>
                          </m:ctrlPr>
                        </m:sSubPr>
                        <m:e>
                          <m:r>
                            <a:rPr lang="fr-FR" sz="1600" b="1" i="1" dirty="0">
                              <a:latin typeface="Cambria Math" panose="02040503050406030204" pitchFamily="18" charset="0"/>
                            </a:rPr>
                            <m:t> </m:t>
                          </m:r>
                          <m:r>
                            <a:rPr lang="fr-FR" sz="1600" b="1" i="1" dirty="0">
                              <a:latin typeface="Cambria Math" panose="02040503050406030204" pitchFamily="18" charset="0"/>
                            </a:rPr>
                            <m:t>𝒗</m:t>
                          </m:r>
                        </m:e>
                        <m:sub>
                          <m:r>
                            <m:rPr>
                              <m:sty m:val="p"/>
                            </m:rPr>
                            <a:rPr lang="fr-FR" sz="1600" b="0" i="0" dirty="0" smtClean="0">
                              <a:latin typeface="Cambria Math" panose="02040503050406030204" pitchFamily="18" charset="0"/>
                            </a:rPr>
                            <m:t>N</m:t>
                          </m:r>
                        </m:sub>
                      </m:sSub>
                    </m:oMath>
                  </m:oMathPara>
                </a14:m>
                <a:endParaRPr lang="fr-FR" sz="1200" dirty="0"/>
              </a:p>
            </p:txBody>
          </p:sp>
        </mc:Choice>
        <mc:Fallback xmlns="">
          <p:sp>
            <p:nvSpPr>
              <p:cNvPr id="89" name="ZoneTexte 88">
                <a:extLst>
                  <a:ext uri="{FF2B5EF4-FFF2-40B4-BE49-F238E27FC236}">
                    <a16:creationId xmlns:a16="http://schemas.microsoft.com/office/drawing/2014/main" id="{311CE7B4-077B-4C61-A8DD-EE3FD29CFAA4}"/>
                  </a:ext>
                </a:extLst>
              </p:cNvPr>
              <p:cNvSpPr txBox="1">
                <a:spLocks noRot="1" noChangeAspect="1" noMove="1" noResize="1" noEditPoints="1" noAdjustHandles="1" noChangeArrowheads="1" noChangeShapeType="1" noTextEdit="1"/>
              </p:cNvSpPr>
              <p:nvPr/>
            </p:nvSpPr>
            <p:spPr>
              <a:xfrm>
                <a:off x="0" y="5169341"/>
                <a:ext cx="6095999" cy="338554"/>
              </a:xfrm>
              <a:prstGeom prst="rect">
                <a:avLst/>
              </a:prstGeom>
              <a:blipFill>
                <a:blip r:embed="rId2"/>
                <a:stretch>
                  <a:fillRect/>
                </a:stretch>
              </a:blipFill>
            </p:spPr>
            <p:txBody>
              <a:bodyPr/>
              <a:lstStyle/>
              <a:p>
                <a:r>
                  <a:rPr lang="fr-FR">
                    <a:noFill/>
                  </a:rPr>
                  <a:t> </a:t>
                </a:r>
              </a:p>
            </p:txBody>
          </p:sp>
        </mc:Fallback>
      </mc:AlternateContent>
      <p:grpSp>
        <p:nvGrpSpPr>
          <p:cNvPr id="95" name="Groupe 94">
            <a:extLst>
              <a:ext uri="{FF2B5EF4-FFF2-40B4-BE49-F238E27FC236}">
                <a16:creationId xmlns:a16="http://schemas.microsoft.com/office/drawing/2014/main" id="{8833812A-942A-4981-BCD1-7463767DABA5}"/>
              </a:ext>
            </a:extLst>
          </p:cNvPr>
          <p:cNvGrpSpPr/>
          <p:nvPr/>
        </p:nvGrpSpPr>
        <p:grpSpPr>
          <a:xfrm>
            <a:off x="8510089" y="978484"/>
            <a:ext cx="3606386" cy="2988090"/>
            <a:chOff x="1102423" y="978484"/>
            <a:chExt cx="3606386" cy="2988090"/>
          </a:xfrm>
        </p:grpSpPr>
        <p:grpSp>
          <p:nvGrpSpPr>
            <p:cNvPr id="96" name="Groupe 95">
              <a:extLst>
                <a:ext uri="{FF2B5EF4-FFF2-40B4-BE49-F238E27FC236}">
                  <a16:creationId xmlns:a16="http://schemas.microsoft.com/office/drawing/2014/main" id="{511E11E7-B4EB-4A18-84E3-B155FD049C0F}"/>
                </a:ext>
              </a:extLst>
            </p:cNvPr>
            <p:cNvGrpSpPr/>
            <p:nvPr/>
          </p:nvGrpSpPr>
          <p:grpSpPr>
            <a:xfrm>
              <a:off x="1716616" y="1221744"/>
              <a:ext cx="2992193" cy="2541118"/>
              <a:chOff x="4634515" y="3532133"/>
              <a:chExt cx="2992193" cy="2541118"/>
            </a:xfrm>
          </p:grpSpPr>
          <p:grpSp>
            <p:nvGrpSpPr>
              <p:cNvPr id="98" name="Groupe 97">
                <a:extLst>
                  <a:ext uri="{FF2B5EF4-FFF2-40B4-BE49-F238E27FC236}">
                    <a16:creationId xmlns:a16="http://schemas.microsoft.com/office/drawing/2014/main" id="{FCC2FC0B-D2F9-446D-A0C4-54CB04FDC65C}"/>
                  </a:ext>
                </a:extLst>
              </p:cNvPr>
              <p:cNvGrpSpPr/>
              <p:nvPr/>
            </p:nvGrpSpPr>
            <p:grpSpPr>
              <a:xfrm>
                <a:off x="4634515" y="3532133"/>
                <a:ext cx="2603559" cy="2176334"/>
                <a:chOff x="4485132" y="3742419"/>
                <a:chExt cx="2603559" cy="2176334"/>
              </a:xfrm>
            </p:grpSpPr>
            <p:grpSp>
              <p:nvGrpSpPr>
                <p:cNvPr id="103" name="Groupe 102">
                  <a:extLst>
                    <a:ext uri="{FF2B5EF4-FFF2-40B4-BE49-F238E27FC236}">
                      <a16:creationId xmlns:a16="http://schemas.microsoft.com/office/drawing/2014/main" id="{96CDF4E6-BDA2-4ED2-A46F-D290B190BBD1}"/>
                    </a:ext>
                  </a:extLst>
                </p:cNvPr>
                <p:cNvGrpSpPr/>
                <p:nvPr/>
              </p:nvGrpSpPr>
              <p:grpSpPr>
                <a:xfrm>
                  <a:off x="4590900" y="3742419"/>
                  <a:ext cx="2497791" cy="2176334"/>
                  <a:chOff x="4536926" y="3665815"/>
                  <a:chExt cx="2497791" cy="2176334"/>
                </a:xfrm>
              </p:grpSpPr>
              <p:sp>
                <p:nvSpPr>
                  <p:cNvPr id="108" name="Rectangle 107">
                    <a:extLst>
                      <a:ext uri="{FF2B5EF4-FFF2-40B4-BE49-F238E27FC236}">
                        <a16:creationId xmlns:a16="http://schemas.microsoft.com/office/drawing/2014/main" id="{502C0D08-9775-40DF-B5C2-FE5B509C3601}"/>
                      </a:ext>
                    </a:extLst>
                  </p:cNvPr>
                  <p:cNvSpPr/>
                  <p:nvPr/>
                </p:nvSpPr>
                <p:spPr>
                  <a:xfrm>
                    <a:off x="4536926" y="4000836"/>
                    <a:ext cx="358221" cy="1841313"/>
                  </a:xfrm>
                  <a:prstGeom prst="rect">
                    <a:avLst/>
                  </a:pr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400" dirty="0"/>
                  </a:p>
                </p:txBody>
              </p:sp>
              <p:sp>
                <p:nvSpPr>
                  <p:cNvPr id="109" name="Rectangle 108">
                    <a:extLst>
                      <a:ext uri="{FF2B5EF4-FFF2-40B4-BE49-F238E27FC236}">
                        <a16:creationId xmlns:a16="http://schemas.microsoft.com/office/drawing/2014/main" id="{440EAE43-B4A1-4BF9-A5ED-91BA49980DEB}"/>
                      </a:ext>
                    </a:extLst>
                  </p:cNvPr>
                  <p:cNvSpPr/>
                  <p:nvPr/>
                </p:nvSpPr>
                <p:spPr>
                  <a:xfrm>
                    <a:off x="4920007" y="4003087"/>
                    <a:ext cx="358221" cy="1839057"/>
                  </a:xfrm>
                  <a:prstGeom prst="rect">
                    <a:avLst/>
                  </a:prstGeom>
                  <a:solidFill>
                    <a:schemeClr val="accent2">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400" dirty="0"/>
                  </a:p>
                </p:txBody>
              </p:sp>
              <p:sp>
                <p:nvSpPr>
                  <p:cNvPr id="110" name="Rectangle 109">
                    <a:extLst>
                      <a:ext uri="{FF2B5EF4-FFF2-40B4-BE49-F238E27FC236}">
                        <a16:creationId xmlns:a16="http://schemas.microsoft.com/office/drawing/2014/main" id="{3808F0A0-9587-4DF0-8608-245949E60D17}"/>
                      </a:ext>
                    </a:extLst>
                  </p:cNvPr>
                  <p:cNvSpPr/>
                  <p:nvPr/>
                </p:nvSpPr>
                <p:spPr>
                  <a:xfrm>
                    <a:off x="5309205" y="4000835"/>
                    <a:ext cx="358221" cy="1839055"/>
                  </a:xfrm>
                  <a:prstGeom prst="rect">
                    <a:avLst/>
                  </a:prstGeom>
                  <a:solidFill>
                    <a:schemeClr val="accent3">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400" dirty="0"/>
                  </a:p>
                </p:txBody>
              </p:sp>
              <p:sp>
                <p:nvSpPr>
                  <p:cNvPr id="111" name="Rectangle 110">
                    <a:extLst>
                      <a:ext uri="{FF2B5EF4-FFF2-40B4-BE49-F238E27FC236}">
                        <a16:creationId xmlns:a16="http://schemas.microsoft.com/office/drawing/2014/main" id="{A0D17C5A-AA56-4828-A488-F9FD2B6B5A23}"/>
                      </a:ext>
                    </a:extLst>
                  </p:cNvPr>
                  <p:cNvSpPr/>
                  <p:nvPr/>
                </p:nvSpPr>
                <p:spPr>
                  <a:xfrm>
                    <a:off x="5703103" y="4000836"/>
                    <a:ext cx="401238" cy="1839053"/>
                  </a:xfrm>
                  <a:prstGeom prst="rect">
                    <a:avLst/>
                  </a:prstGeom>
                  <a:solidFill>
                    <a:schemeClr val="accent5">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400"/>
                  </a:p>
                </p:txBody>
              </p:sp>
              <p:sp>
                <p:nvSpPr>
                  <p:cNvPr id="112" name="Rectangle 111">
                    <a:extLst>
                      <a:ext uri="{FF2B5EF4-FFF2-40B4-BE49-F238E27FC236}">
                        <a16:creationId xmlns:a16="http://schemas.microsoft.com/office/drawing/2014/main" id="{9A902450-C796-4D37-A459-1492B45A0EA9}"/>
                      </a:ext>
                    </a:extLst>
                  </p:cNvPr>
                  <p:cNvSpPr/>
                  <p:nvPr/>
                </p:nvSpPr>
                <p:spPr>
                  <a:xfrm>
                    <a:off x="6615745" y="3997073"/>
                    <a:ext cx="418972" cy="1836802"/>
                  </a:xfrm>
                  <a:prstGeom prst="rect">
                    <a:avLst/>
                  </a:prstGeom>
                  <a:solidFill>
                    <a:schemeClr val="accent3">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400"/>
                  </a:p>
                </p:txBody>
              </p:sp>
              <mc:AlternateContent xmlns:mc="http://schemas.openxmlformats.org/markup-compatibility/2006" xmlns:a14="http://schemas.microsoft.com/office/drawing/2010/main">
                <mc:Choice Requires="a14">
                  <p:sp>
                    <p:nvSpPr>
                      <p:cNvPr id="113" name="ZoneTexte 112">
                        <a:extLst>
                          <a:ext uri="{FF2B5EF4-FFF2-40B4-BE49-F238E27FC236}">
                            <a16:creationId xmlns:a16="http://schemas.microsoft.com/office/drawing/2014/main" id="{BA0A1AA7-79BE-4B4C-BE79-2450CBACD568}"/>
                          </a:ext>
                        </a:extLst>
                      </p:cNvPr>
                      <p:cNvSpPr txBox="1"/>
                      <p:nvPr/>
                    </p:nvSpPr>
                    <p:spPr>
                      <a:xfrm>
                        <a:off x="5176129" y="3665815"/>
                        <a:ext cx="48370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fr-FR" i="1" dirty="0" smtClean="0">
                                      <a:solidFill>
                                        <a:schemeClr val="tx1"/>
                                      </a:solidFill>
                                      <a:latin typeface="Cambria Math" panose="02040503050406030204" pitchFamily="18" charset="0"/>
                                    </a:rPr>
                                  </m:ctrlPr>
                                </m:sSubPr>
                                <m:e>
                                  <m:r>
                                    <a:rPr lang="fr-FR" b="0" i="1" dirty="0" smtClean="0">
                                      <a:solidFill>
                                        <a:schemeClr val="tx1"/>
                                      </a:solidFill>
                                      <a:latin typeface="Cambria Math" panose="02040503050406030204" pitchFamily="18" charset="0"/>
                                    </a:rPr>
                                    <m:t>  </m:t>
                                  </m:r>
                                  <m:r>
                                    <a:rPr lang="fr-FR" b="1" i="1" dirty="0" smtClean="0">
                                      <a:solidFill>
                                        <a:schemeClr val="tx1"/>
                                      </a:solidFill>
                                      <a:latin typeface="Cambria Math" panose="02040503050406030204" pitchFamily="18" charset="0"/>
                                    </a:rPr>
                                    <m:t>𝒔</m:t>
                                  </m:r>
                                </m:e>
                                <m:sub>
                                  <m:r>
                                    <a:rPr lang="fr-FR" b="0" i="1" dirty="0" smtClean="0">
                                      <a:solidFill>
                                        <a:schemeClr val="tx1"/>
                                      </a:solidFill>
                                      <a:latin typeface="Cambria Math" panose="02040503050406030204" pitchFamily="18" charset="0"/>
                                    </a:rPr>
                                    <m:t>3</m:t>
                                  </m:r>
                                </m:sub>
                              </m:sSub>
                              <m:r>
                                <m:rPr>
                                  <m:nor/>
                                </m:rPr>
                                <a:rPr lang="fr-FR" b="0" i="0" dirty="0" smtClean="0">
                                  <a:solidFill>
                                    <a:schemeClr val="tx1"/>
                                  </a:solidFill>
                                  <a:latin typeface="Cambria Math" panose="02040503050406030204" pitchFamily="18" charset="0"/>
                                </a:rPr>
                                <m:t> </m:t>
                              </m:r>
                            </m:oMath>
                          </m:oMathPara>
                        </a14:m>
                        <a:endParaRPr lang="fr-FR" dirty="0"/>
                      </a:p>
                    </p:txBody>
                  </p:sp>
                </mc:Choice>
                <mc:Fallback xmlns="">
                  <p:sp>
                    <p:nvSpPr>
                      <p:cNvPr id="113" name="ZoneTexte 112">
                        <a:extLst>
                          <a:ext uri="{FF2B5EF4-FFF2-40B4-BE49-F238E27FC236}">
                            <a16:creationId xmlns:a16="http://schemas.microsoft.com/office/drawing/2014/main" id="{BA0A1AA7-79BE-4B4C-BE79-2450CBACD568}"/>
                          </a:ext>
                        </a:extLst>
                      </p:cNvPr>
                      <p:cNvSpPr txBox="1">
                        <a:spLocks noRot="1" noChangeAspect="1" noMove="1" noResize="1" noEditPoints="1" noAdjustHandles="1" noChangeArrowheads="1" noChangeShapeType="1" noTextEdit="1"/>
                      </p:cNvSpPr>
                      <p:nvPr/>
                    </p:nvSpPr>
                    <p:spPr>
                      <a:xfrm>
                        <a:off x="5176129" y="3665815"/>
                        <a:ext cx="483706" cy="369332"/>
                      </a:xfrm>
                      <a:prstGeom prst="rect">
                        <a:avLst/>
                      </a:prstGeom>
                      <a:blipFill>
                        <a:blip r:embed="rId3"/>
                        <a:stretch>
                          <a:fillRect/>
                        </a:stretch>
                      </a:blipFill>
                    </p:spPr>
                    <p:txBody>
                      <a:bodyPr/>
                      <a:lstStyle/>
                      <a:p>
                        <a:r>
                          <a:rPr lang="fr-FR">
                            <a:noFill/>
                          </a:rPr>
                          <a:t> </a:t>
                        </a:r>
                      </a:p>
                    </p:txBody>
                  </p:sp>
                </mc:Fallback>
              </mc:AlternateContent>
            </p:grpSp>
            <mc:AlternateContent xmlns:mc="http://schemas.openxmlformats.org/markup-compatibility/2006" xmlns:a14="http://schemas.microsoft.com/office/drawing/2010/main">
              <mc:Choice Requires="a14">
                <p:sp>
                  <p:nvSpPr>
                    <p:cNvPr id="104" name="ZoneTexte 103">
                      <a:extLst>
                        <a:ext uri="{FF2B5EF4-FFF2-40B4-BE49-F238E27FC236}">
                          <a16:creationId xmlns:a16="http://schemas.microsoft.com/office/drawing/2014/main" id="{CEEDCD8F-9658-4529-B267-E12773F8911C}"/>
                        </a:ext>
                      </a:extLst>
                    </p:cNvPr>
                    <p:cNvSpPr txBox="1"/>
                    <p:nvPr/>
                  </p:nvSpPr>
                  <p:spPr>
                    <a:xfrm>
                      <a:off x="5656632" y="3742419"/>
                      <a:ext cx="48370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fr-FR" i="1" dirty="0" smtClean="0">
                                    <a:solidFill>
                                      <a:schemeClr val="tx1"/>
                                    </a:solidFill>
                                    <a:latin typeface="Cambria Math" panose="02040503050406030204" pitchFamily="18" charset="0"/>
                                  </a:rPr>
                                </m:ctrlPr>
                              </m:sSubPr>
                              <m:e>
                                <m:r>
                                  <a:rPr lang="fr-FR" b="0" i="1" dirty="0" smtClean="0">
                                    <a:solidFill>
                                      <a:schemeClr val="tx1"/>
                                    </a:solidFill>
                                    <a:latin typeface="Cambria Math" panose="02040503050406030204" pitchFamily="18" charset="0"/>
                                  </a:rPr>
                                  <m:t>  </m:t>
                                </m:r>
                                <m:r>
                                  <a:rPr lang="fr-FR" b="1" i="1" dirty="0" smtClean="0">
                                    <a:solidFill>
                                      <a:schemeClr val="tx1"/>
                                    </a:solidFill>
                                    <a:latin typeface="Cambria Math" panose="02040503050406030204" pitchFamily="18" charset="0"/>
                                  </a:rPr>
                                  <m:t>𝒙</m:t>
                                </m:r>
                              </m:e>
                              <m:sub>
                                <m:r>
                                  <a:rPr lang="fr-FR" b="0" i="1" dirty="0" smtClean="0">
                                    <a:solidFill>
                                      <a:schemeClr val="tx1"/>
                                    </a:solidFill>
                                    <a:latin typeface="Cambria Math" panose="02040503050406030204" pitchFamily="18" charset="0"/>
                                  </a:rPr>
                                  <m:t>4</m:t>
                                </m:r>
                              </m:sub>
                            </m:sSub>
                            <m:r>
                              <m:rPr>
                                <m:nor/>
                              </m:rPr>
                              <a:rPr lang="fr-FR" b="0" i="0" dirty="0" smtClean="0">
                                <a:solidFill>
                                  <a:schemeClr val="tx1"/>
                                </a:solidFill>
                                <a:latin typeface="Cambria Math" panose="02040503050406030204" pitchFamily="18" charset="0"/>
                              </a:rPr>
                              <m:t> </m:t>
                            </m:r>
                          </m:oMath>
                        </m:oMathPara>
                      </a14:m>
                      <a:endParaRPr lang="fr-FR" dirty="0"/>
                    </a:p>
                  </p:txBody>
                </p:sp>
              </mc:Choice>
              <mc:Fallback xmlns="">
                <p:sp>
                  <p:nvSpPr>
                    <p:cNvPr id="104" name="ZoneTexte 103">
                      <a:extLst>
                        <a:ext uri="{FF2B5EF4-FFF2-40B4-BE49-F238E27FC236}">
                          <a16:creationId xmlns:a16="http://schemas.microsoft.com/office/drawing/2014/main" id="{CEEDCD8F-9658-4529-B267-E12773F8911C}"/>
                        </a:ext>
                      </a:extLst>
                    </p:cNvPr>
                    <p:cNvSpPr txBox="1">
                      <a:spLocks noRot="1" noChangeAspect="1" noMove="1" noResize="1" noEditPoints="1" noAdjustHandles="1" noChangeArrowheads="1" noChangeShapeType="1" noTextEdit="1"/>
                    </p:cNvSpPr>
                    <p:nvPr/>
                  </p:nvSpPr>
                  <p:spPr>
                    <a:xfrm>
                      <a:off x="5656632" y="3742419"/>
                      <a:ext cx="483706" cy="369332"/>
                    </a:xfrm>
                    <a:prstGeom prst="rect">
                      <a:avLst/>
                    </a:prstGeom>
                    <a:blipFill>
                      <a:blip r:embed="rId4"/>
                      <a:stretch>
                        <a:fillRect r="-2532"/>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05" name="ZoneTexte 104">
                      <a:extLst>
                        <a:ext uri="{FF2B5EF4-FFF2-40B4-BE49-F238E27FC236}">
                          <a16:creationId xmlns:a16="http://schemas.microsoft.com/office/drawing/2014/main" id="{02233B57-7DC5-4E80-88CF-85AD67F66D39}"/>
                        </a:ext>
                      </a:extLst>
                    </p:cNvPr>
                    <p:cNvSpPr txBox="1"/>
                    <p:nvPr/>
                  </p:nvSpPr>
                  <p:spPr>
                    <a:xfrm>
                      <a:off x="4841777" y="3743647"/>
                      <a:ext cx="48370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fr-FR" i="1" dirty="0" smtClean="0">
                                    <a:solidFill>
                                      <a:schemeClr val="tx1"/>
                                    </a:solidFill>
                                    <a:latin typeface="Cambria Math" panose="02040503050406030204" pitchFamily="18" charset="0"/>
                                  </a:rPr>
                                </m:ctrlPr>
                              </m:sSubPr>
                              <m:e>
                                <m:r>
                                  <a:rPr lang="fr-FR" b="0" i="1" dirty="0" smtClean="0">
                                    <a:solidFill>
                                      <a:schemeClr val="tx1"/>
                                    </a:solidFill>
                                    <a:latin typeface="Cambria Math" panose="02040503050406030204" pitchFamily="18" charset="0"/>
                                  </a:rPr>
                                  <m:t>  </m:t>
                                </m:r>
                                <m:r>
                                  <a:rPr lang="fr-FR" b="1" i="1" dirty="0" smtClean="0">
                                    <a:solidFill>
                                      <a:schemeClr val="tx1"/>
                                    </a:solidFill>
                                    <a:latin typeface="Cambria Math" panose="02040503050406030204" pitchFamily="18" charset="0"/>
                                  </a:rPr>
                                  <m:t>𝒔</m:t>
                                </m:r>
                              </m:e>
                              <m:sub>
                                <m:r>
                                  <a:rPr lang="fr-FR" b="0" i="1" dirty="0" smtClean="0">
                                    <a:solidFill>
                                      <a:schemeClr val="tx1"/>
                                    </a:solidFill>
                                    <a:latin typeface="Cambria Math" panose="02040503050406030204" pitchFamily="18" charset="0"/>
                                  </a:rPr>
                                  <m:t>2</m:t>
                                </m:r>
                              </m:sub>
                            </m:sSub>
                            <m:r>
                              <m:rPr>
                                <m:nor/>
                              </m:rPr>
                              <a:rPr lang="fr-FR" b="0" i="0" dirty="0" smtClean="0">
                                <a:solidFill>
                                  <a:schemeClr val="tx1"/>
                                </a:solidFill>
                                <a:latin typeface="Cambria Math" panose="02040503050406030204" pitchFamily="18" charset="0"/>
                              </a:rPr>
                              <m:t> </m:t>
                            </m:r>
                          </m:oMath>
                        </m:oMathPara>
                      </a14:m>
                      <a:endParaRPr lang="fr-FR" dirty="0"/>
                    </a:p>
                  </p:txBody>
                </p:sp>
              </mc:Choice>
              <mc:Fallback xmlns="">
                <p:sp>
                  <p:nvSpPr>
                    <p:cNvPr id="105" name="ZoneTexte 104">
                      <a:extLst>
                        <a:ext uri="{FF2B5EF4-FFF2-40B4-BE49-F238E27FC236}">
                          <a16:creationId xmlns:a16="http://schemas.microsoft.com/office/drawing/2014/main" id="{02233B57-7DC5-4E80-88CF-85AD67F66D39}"/>
                        </a:ext>
                      </a:extLst>
                    </p:cNvPr>
                    <p:cNvSpPr txBox="1">
                      <a:spLocks noRot="1" noChangeAspect="1" noMove="1" noResize="1" noEditPoints="1" noAdjustHandles="1" noChangeArrowheads="1" noChangeShapeType="1" noTextEdit="1"/>
                    </p:cNvSpPr>
                    <p:nvPr/>
                  </p:nvSpPr>
                  <p:spPr>
                    <a:xfrm>
                      <a:off x="4841777" y="3743647"/>
                      <a:ext cx="483706" cy="369332"/>
                    </a:xfrm>
                    <a:prstGeom prst="rect">
                      <a:avLst/>
                    </a:prstGeom>
                    <a:blipFill>
                      <a:blip r:embed="rId5"/>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06" name="ZoneTexte 105">
                      <a:extLst>
                        <a:ext uri="{FF2B5EF4-FFF2-40B4-BE49-F238E27FC236}">
                          <a16:creationId xmlns:a16="http://schemas.microsoft.com/office/drawing/2014/main" id="{19EA6EC0-9DD0-4760-8588-3F44932FBEF5}"/>
                        </a:ext>
                      </a:extLst>
                    </p:cNvPr>
                    <p:cNvSpPr txBox="1"/>
                    <p:nvPr/>
                  </p:nvSpPr>
                  <p:spPr>
                    <a:xfrm>
                      <a:off x="4485132" y="3742419"/>
                      <a:ext cx="48370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fr-FR" i="1" dirty="0" smtClean="0">
                                    <a:solidFill>
                                      <a:schemeClr val="tx1"/>
                                    </a:solidFill>
                                    <a:latin typeface="Cambria Math" panose="02040503050406030204" pitchFamily="18" charset="0"/>
                                  </a:rPr>
                                </m:ctrlPr>
                              </m:sSubPr>
                              <m:e>
                                <m:r>
                                  <a:rPr lang="fr-FR" b="0" i="1" dirty="0" smtClean="0">
                                    <a:solidFill>
                                      <a:schemeClr val="tx1"/>
                                    </a:solidFill>
                                    <a:latin typeface="Cambria Math" panose="02040503050406030204" pitchFamily="18" charset="0"/>
                                  </a:rPr>
                                  <m:t>  </m:t>
                                </m:r>
                                <m:r>
                                  <a:rPr lang="fr-FR" b="1" i="1" dirty="0" smtClean="0">
                                    <a:solidFill>
                                      <a:schemeClr val="tx1"/>
                                    </a:solidFill>
                                    <a:latin typeface="Cambria Math" panose="02040503050406030204" pitchFamily="18" charset="0"/>
                                  </a:rPr>
                                  <m:t>𝒔</m:t>
                                </m:r>
                              </m:e>
                              <m:sub>
                                <m:r>
                                  <a:rPr lang="fr-FR" b="0" i="1" dirty="0" smtClean="0">
                                    <a:solidFill>
                                      <a:schemeClr val="tx1"/>
                                    </a:solidFill>
                                    <a:latin typeface="Cambria Math" panose="02040503050406030204" pitchFamily="18" charset="0"/>
                                  </a:rPr>
                                  <m:t>1</m:t>
                                </m:r>
                              </m:sub>
                            </m:sSub>
                            <m:r>
                              <m:rPr>
                                <m:nor/>
                              </m:rPr>
                              <a:rPr lang="fr-FR" b="0" i="0" dirty="0" smtClean="0">
                                <a:solidFill>
                                  <a:schemeClr val="tx1"/>
                                </a:solidFill>
                                <a:latin typeface="Cambria Math" panose="02040503050406030204" pitchFamily="18" charset="0"/>
                              </a:rPr>
                              <m:t> </m:t>
                            </m:r>
                          </m:oMath>
                        </m:oMathPara>
                      </a14:m>
                      <a:endParaRPr lang="fr-FR" dirty="0"/>
                    </a:p>
                  </p:txBody>
                </p:sp>
              </mc:Choice>
              <mc:Fallback xmlns="">
                <p:sp>
                  <p:nvSpPr>
                    <p:cNvPr id="106" name="ZoneTexte 105">
                      <a:extLst>
                        <a:ext uri="{FF2B5EF4-FFF2-40B4-BE49-F238E27FC236}">
                          <a16:creationId xmlns:a16="http://schemas.microsoft.com/office/drawing/2014/main" id="{19EA6EC0-9DD0-4760-8588-3F44932FBEF5}"/>
                        </a:ext>
                      </a:extLst>
                    </p:cNvPr>
                    <p:cNvSpPr txBox="1">
                      <a:spLocks noRot="1" noChangeAspect="1" noMove="1" noResize="1" noEditPoints="1" noAdjustHandles="1" noChangeArrowheads="1" noChangeShapeType="1" noTextEdit="1"/>
                    </p:cNvSpPr>
                    <p:nvPr/>
                  </p:nvSpPr>
                  <p:spPr>
                    <a:xfrm>
                      <a:off x="4485132" y="3742419"/>
                      <a:ext cx="483706" cy="369332"/>
                    </a:xfrm>
                    <a:prstGeom prst="rect">
                      <a:avLst/>
                    </a:prstGeom>
                    <a:blipFill>
                      <a:blip r:embed="rId6"/>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07" name="ZoneTexte 106">
                      <a:extLst>
                        <a:ext uri="{FF2B5EF4-FFF2-40B4-BE49-F238E27FC236}">
                          <a16:creationId xmlns:a16="http://schemas.microsoft.com/office/drawing/2014/main" id="{A8735AFE-6AE3-4511-B294-4385FF94FB3C}"/>
                        </a:ext>
                      </a:extLst>
                    </p:cNvPr>
                    <p:cNvSpPr txBox="1"/>
                    <p:nvPr/>
                  </p:nvSpPr>
                  <p:spPr>
                    <a:xfrm>
                      <a:off x="6491794" y="3742419"/>
                      <a:ext cx="483706" cy="3945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fr-FR" i="1" dirty="0" smtClean="0">
                                    <a:solidFill>
                                      <a:schemeClr val="tx1"/>
                                    </a:solidFill>
                                    <a:latin typeface="Cambria Math" panose="02040503050406030204" pitchFamily="18" charset="0"/>
                                  </a:rPr>
                                </m:ctrlPr>
                              </m:sSubPr>
                              <m:e>
                                <m:r>
                                  <a:rPr lang="fr-FR" b="0" i="1" dirty="0" smtClean="0">
                                    <a:solidFill>
                                      <a:schemeClr val="tx1"/>
                                    </a:solidFill>
                                    <a:latin typeface="Cambria Math" panose="02040503050406030204" pitchFamily="18" charset="0"/>
                                  </a:rPr>
                                  <m:t>  </m:t>
                                </m:r>
                                <m:r>
                                  <a:rPr lang="fr-FR" b="1" i="1" dirty="0" smtClean="0">
                                    <a:solidFill>
                                      <a:schemeClr val="tx1"/>
                                    </a:solidFill>
                                    <a:latin typeface="Cambria Math" panose="02040503050406030204" pitchFamily="18" charset="0"/>
                                  </a:rPr>
                                  <m:t>𝒔</m:t>
                                </m:r>
                              </m:e>
                              <m:sub>
                                <m:sSub>
                                  <m:sSubPr>
                                    <m:ctrlPr>
                                      <a:rPr lang="fr-FR" b="0" i="1" dirty="0" smtClean="0">
                                        <a:solidFill>
                                          <a:schemeClr val="tx1"/>
                                        </a:solidFill>
                                        <a:latin typeface="Cambria Math" panose="02040503050406030204" pitchFamily="18" charset="0"/>
                                      </a:rPr>
                                    </m:ctrlPr>
                                  </m:sSubPr>
                                  <m:e>
                                    <m:r>
                                      <a:rPr lang="fr-FR" b="0" i="1" dirty="0" smtClean="0">
                                        <a:solidFill>
                                          <a:schemeClr val="tx1"/>
                                        </a:solidFill>
                                        <a:latin typeface="Cambria Math" panose="02040503050406030204" pitchFamily="18" charset="0"/>
                                      </a:rPr>
                                      <m:t>𝑁</m:t>
                                    </m:r>
                                  </m:e>
                                  <m:sub>
                                    <m:r>
                                      <a:rPr lang="fr-FR" b="0" i="1" dirty="0" smtClean="0">
                                        <a:solidFill>
                                          <a:schemeClr val="tx1"/>
                                        </a:solidFill>
                                        <a:latin typeface="Cambria Math" panose="02040503050406030204" pitchFamily="18" charset="0"/>
                                      </a:rPr>
                                      <m:t>𝑠</m:t>
                                    </m:r>
                                  </m:sub>
                                </m:sSub>
                              </m:sub>
                            </m:sSub>
                            <m:r>
                              <m:rPr>
                                <m:nor/>
                              </m:rPr>
                              <a:rPr lang="fr-FR" b="0" i="0" dirty="0" smtClean="0">
                                <a:solidFill>
                                  <a:schemeClr val="tx1"/>
                                </a:solidFill>
                                <a:latin typeface="Cambria Math" panose="02040503050406030204" pitchFamily="18" charset="0"/>
                              </a:rPr>
                              <m:t> </m:t>
                            </m:r>
                          </m:oMath>
                        </m:oMathPara>
                      </a14:m>
                      <a:endParaRPr lang="fr-FR" dirty="0"/>
                    </a:p>
                  </p:txBody>
                </p:sp>
              </mc:Choice>
              <mc:Fallback xmlns="">
                <p:sp>
                  <p:nvSpPr>
                    <p:cNvPr id="107" name="ZoneTexte 106">
                      <a:extLst>
                        <a:ext uri="{FF2B5EF4-FFF2-40B4-BE49-F238E27FC236}">
                          <a16:creationId xmlns:a16="http://schemas.microsoft.com/office/drawing/2014/main" id="{A8735AFE-6AE3-4511-B294-4385FF94FB3C}"/>
                        </a:ext>
                      </a:extLst>
                    </p:cNvPr>
                    <p:cNvSpPr txBox="1">
                      <a:spLocks noRot="1" noChangeAspect="1" noMove="1" noResize="1" noEditPoints="1" noAdjustHandles="1" noChangeArrowheads="1" noChangeShapeType="1" noTextEdit="1"/>
                    </p:cNvSpPr>
                    <p:nvPr/>
                  </p:nvSpPr>
                  <p:spPr>
                    <a:xfrm>
                      <a:off x="6491794" y="3742419"/>
                      <a:ext cx="483706" cy="394532"/>
                    </a:xfrm>
                    <a:prstGeom prst="rect">
                      <a:avLst/>
                    </a:prstGeom>
                    <a:blipFill>
                      <a:blip r:embed="rId7"/>
                      <a:stretch>
                        <a:fillRect r="-17722"/>
                      </a:stretch>
                    </a:blipFill>
                  </p:spPr>
                  <p:txBody>
                    <a:bodyPr/>
                    <a:lstStyle/>
                    <a:p>
                      <a:r>
                        <a:rPr lang="fr-FR">
                          <a:noFill/>
                        </a:rPr>
                        <a:t> </a:t>
                      </a:r>
                    </a:p>
                  </p:txBody>
                </p:sp>
              </mc:Fallback>
            </mc:AlternateContent>
          </p:grpSp>
          <p:cxnSp>
            <p:nvCxnSpPr>
              <p:cNvPr id="99" name="Connecteur droit avec flèche 98">
                <a:extLst>
                  <a:ext uri="{FF2B5EF4-FFF2-40B4-BE49-F238E27FC236}">
                    <a16:creationId xmlns:a16="http://schemas.microsoft.com/office/drawing/2014/main" id="{1FCAC365-7BC5-4D87-9959-4AA21C1BE497}"/>
                  </a:ext>
                </a:extLst>
              </p:cNvPr>
              <p:cNvCxnSpPr>
                <a:cxnSpLocks/>
              </p:cNvCxnSpPr>
              <p:nvPr/>
            </p:nvCxnSpPr>
            <p:spPr>
              <a:xfrm>
                <a:off x="7416008" y="3946784"/>
                <a:ext cx="0" cy="1714500"/>
              </a:xfrm>
              <a:prstGeom prst="straightConnector1">
                <a:avLst/>
              </a:prstGeom>
              <a:ln w="25400">
                <a:solidFill>
                  <a:schemeClr val="accent2"/>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00" name="Connecteur droit avec flèche 99">
                <a:extLst>
                  <a:ext uri="{FF2B5EF4-FFF2-40B4-BE49-F238E27FC236}">
                    <a16:creationId xmlns:a16="http://schemas.microsoft.com/office/drawing/2014/main" id="{2966EF93-0124-49D8-AF82-2CB6655C1A9B}"/>
                  </a:ext>
                </a:extLst>
              </p:cNvPr>
              <p:cNvCxnSpPr>
                <a:cxnSpLocks/>
              </p:cNvCxnSpPr>
              <p:nvPr/>
            </p:nvCxnSpPr>
            <p:spPr>
              <a:xfrm flipH="1">
                <a:off x="4634515" y="5906228"/>
                <a:ext cx="2629093" cy="0"/>
              </a:xfrm>
              <a:prstGeom prst="straightConnector1">
                <a:avLst/>
              </a:prstGeom>
              <a:ln w="25400">
                <a:solidFill>
                  <a:schemeClr val="accent2"/>
                </a:solidFill>
                <a:headEnd type="arrow"/>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1" name="Rectangle 100">
                    <a:extLst>
                      <a:ext uri="{FF2B5EF4-FFF2-40B4-BE49-F238E27FC236}">
                        <a16:creationId xmlns:a16="http://schemas.microsoft.com/office/drawing/2014/main" id="{AAFD5BEA-5A42-401D-81B6-97099250ECB8}"/>
                      </a:ext>
                    </a:extLst>
                  </p:cNvPr>
                  <p:cNvSpPr/>
                  <p:nvPr/>
                </p:nvSpPr>
                <p:spPr>
                  <a:xfrm>
                    <a:off x="7321908" y="4660917"/>
                    <a:ext cx="304800" cy="3951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fr-FR" sz="1400" b="0" i="1" dirty="0" smtClean="0">
                                  <a:solidFill>
                                    <a:schemeClr val="tx1"/>
                                  </a:solidFill>
                                  <a:latin typeface="Cambria Math" panose="02040503050406030204" pitchFamily="18" charset="0"/>
                                </a:rPr>
                              </m:ctrlPr>
                            </m:sSubPr>
                            <m:e>
                              <m:r>
                                <a:rPr lang="fr-FR" sz="1400" b="0" i="1" dirty="0" smtClean="0">
                                  <a:solidFill>
                                    <a:schemeClr val="tx1"/>
                                  </a:solidFill>
                                  <a:latin typeface="Cambria Math" panose="02040503050406030204" pitchFamily="18" charset="0"/>
                                </a:rPr>
                                <m:t>𝑁</m:t>
                              </m:r>
                            </m:e>
                            <m:sub>
                              <m:r>
                                <a:rPr lang="fr-FR" sz="1400" b="0" i="1" dirty="0" smtClean="0">
                                  <a:solidFill>
                                    <a:schemeClr val="tx1"/>
                                  </a:solidFill>
                                  <a:latin typeface="Cambria Math" panose="02040503050406030204" pitchFamily="18" charset="0"/>
                                </a:rPr>
                                <m:t>h</m:t>
                              </m:r>
                            </m:sub>
                          </m:sSub>
                        </m:oMath>
                      </m:oMathPara>
                    </a14:m>
                    <a:endParaRPr lang="fr-FR" sz="1400" dirty="0"/>
                  </a:p>
                </p:txBody>
              </p:sp>
            </mc:Choice>
            <mc:Fallback xmlns="">
              <p:sp>
                <p:nvSpPr>
                  <p:cNvPr id="101" name="Rectangle 100">
                    <a:extLst>
                      <a:ext uri="{FF2B5EF4-FFF2-40B4-BE49-F238E27FC236}">
                        <a16:creationId xmlns:a16="http://schemas.microsoft.com/office/drawing/2014/main" id="{AAFD5BEA-5A42-401D-81B6-97099250ECB8}"/>
                      </a:ext>
                    </a:extLst>
                  </p:cNvPr>
                  <p:cNvSpPr>
                    <a:spLocks noRot="1" noChangeAspect="1" noMove="1" noResize="1" noEditPoints="1" noAdjustHandles="1" noChangeArrowheads="1" noChangeShapeType="1" noTextEdit="1"/>
                  </p:cNvSpPr>
                  <p:nvPr/>
                </p:nvSpPr>
                <p:spPr>
                  <a:xfrm>
                    <a:off x="7321908" y="4660917"/>
                    <a:ext cx="304800" cy="395126"/>
                  </a:xfrm>
                  <a:prstGeom prst="rect">
                    <a:avLst/>
                  </a:prstGeom>
                  <a:blipFill>
                    <a:blip r:embed="rId8"/>
                    <a:stretch>
                      <a:fillRect l="-12000"/>
                    </a:stretch>
                  </a:blipFill>
                  <a:ln>
                    <a:noFill/>
                  </a:ln>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02" name="Rectangle 101">
                    <a:extLst>
                      <a:ext uri="{FF2B5EF4-FFF2-40B4-BE49-F238E27FC236}">
                        <a16:creationId xmlns:a16="http://schemas.microsoft.com/office/drawing/2014/main" id="{F5E36C21-33E6-4FAF-97BA-3AE75DB84502}"/>
                      </a:ext>
                    </a:extLst>
                  </p:cNvPr>
                  <p:cNvSpPr/>
                  <p:nvPr/>
                </p:nvSpPr>
                <p:spPr>
                  <a:xfrm>
                    <a:off x="5907795" y="5721710"/>
                    <a:ext cx="304800" cy="3515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fr-FR" sz="1400" b="0" i="1" smtClean="0">
                                  <a:solidFill>
                                    <a:schemeClr val="tx1"/>
                                  </a:solidFill>
                                  <a:latin typeface="Cambria Math" panose="02040503050406030204" pitchFamily="18" charset="0"/>
                                </a:rPr>
                              </m:ctrlPr>
                            </m:sSubPr>
                            <m:e>
                              <m:r>
                                <a:rPr lang="fr-FR" sz="1400" b="0" i="1" smtClean="0">
                                  <a:solidFill>
                                    <a:schemeClr val="tx1"/>
                                  </a:solidFill>
                                  <a:latin typeface="Cambria Math" panose="02040503050406030204" pitchFamily="18" charset="0"/>
                                </a:rPr>
                                <m:t>𝑁</m:t>
                              </m:r>
                            </m:e>
                            <m:sub>
                              <m:r>
                                <a:rPr lang="fr-FR" sz="1400" b="0" i="1" smtClean="0">
                                  <a:solidFill>
                                    <a:schemeClr val="tx1"/>
                                  </a:solidFill>
                                  <a:latin typeface="Cambria Math" panose="02040503050406030204" pitchFamily="18" charset="0"/>
                                </a:rPr>
                                <m:t>𝑠</m:t>
                              </m:r>
                            </m:sub>
                          </m:sSub>
                        </m:oMath>
                      </m:oMathPara>
                    </a14:m>
                    <a:endParaRPr lang="fr-FR" sz="1400" dirty="0">
                      <a:solidFill>
                        <a:schemeClr val="tx1"/>
                      </a:solidFill>
                    </a:endParaRPr>
                  </a:p>
                </p:txBody>
              </p:sp>
            </mc:Choice>
            <mc:Fallback xmlns="">
              <p:sp>
                <p:nvSpPr>
                  <p:cNvPr id="102" name="Rectangle 101">
                    <a:extLst>
                      <a:ext uri="{FF2B5EF4-FFF2-40B4-BE49-F238E27FC236}">
                        <a16:creationId xmlns:a16="http://schemas.microsoft.com/office/drawing/2014/main" id="{F5E36C21-33E6-4FAF-97BA-3AE75DB84502}"/>
                      </a:ext>
                    </a:extLst>
                  </p:cNvPr>
                  <p:cNvSpPr>
                    <a:spLocks noRot="1" noChangeAspect="1" noMove="1" noResize="1" noEditPoints="1" noAdjustHandles="1" noChangeArrowheads="1" noChangeShapeType="1" noTextEdit="1"/>
                  </p:cNvSpPr>
                  <p:nvPr/>
                </p:nvSpPr>
                <p:spPr>
                  <a:xfrm>
                    <a:off x="5907795" y="5721710"/>
                    <a:ext cx="304800" cy="351541"/>
                  </a:xfrm>
                  <a:prstGeom prst="rect">
                    <a:avLst/>
                  </a:prstGeom>
                  <a:blipFill>
                    <a:blip r:embed="rId9"/>
                    <a:stretch>
                      <a:fillRect l="-8000"/>
                    </a:stretch>
                  </a:blipFill>
                  <a:ln>
                    <a:noFill/>
                  </a:ln>
                </p:spPr>
                <p:txBody>
                  <a:bodyPr/>
                  <a:lstStyle/>
                  <a:p>
                    <a:r>
                      <a:rPr lang="fr-FR">
                        <a:noFill/>
                      </a:rPr>
                      <a:t> </a:t>
                    </a:r>
                  </a:p>
                </p:txBody>
              </p:sp>
            </mc:Fallback>
          </mc:AlternateContent>
        </p:grpSp>
        <mc:AlternateContent xmlns:mc="http://schemas.openxmlformats.org/markup-compatibility/2006" xmlns:a14="http://schemas.microsoft.com/office/drawing/2010/main">
          <mc:Choice Requires="a14">
            <p:sp>
              <p:nvSpPr>
                <p:cNvPr id="97" name="Rectangle 96">
                  <a:extLst>
                    <a:ext uri="{FF2B5EF4-FFF2-40B4-BE49-F238E27FC236}">
                      <a16:creationId xmlns:a16="http://schemas.microsoft.com/office/drawing/2014/main" id="{8349991F-7401-4BE3-B7B2-8E449E1BD11B}"/>
                    </a:ext>
                  </a:extLst>
                </p:cNvPr>
                <p:cNvSpPr/>
                <p:nvPr/>
              </p:nvSpPr>
              <p:spPr>
                <a:xfrm>
                  <a:off x="1102423" y="978484"/>
                  <a:ext cx="3492318" cy="29880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14:m>
                    <m:oMath xmlns:m="http://schemas.openxmlformats.org/officeDocument/2006/math">
                      <m:r>
                        <m:rPr>
                          <m:nor/>
                        </m:rPr>
                        <a:rPr lang="fr-FR" b="0" i="0" dirty="0" smtClean="0">
                          <a:solidFill>
                            <a:schemeClr val="tx1"/>
                          </a:solidFill>
                          <a:latin typeface="Cambria Math" panose="02040503050406030204" pitchFamily="18" charset="0"/>
                        </a:rPr>
                        <m:t> </m:t>
                      </m:r>
                      <m:r>
                        <m:rPr>
                          <m:nor/>
                        </m:rPr>
                        <a:rPr lang="fr-FR" b="1" i="1" dirty="0" smtClean="0">
                          <a:solidFill>
                            <a:schemeClr val="tx1"/>
                          </a:solidFill>
                          <a:latin typeface="Cambria Math" panose="02040503050406030204" pitchFamily="18" charset="0"/>
                        </a:rPr>
                        <m:t>S</m:t>
                      </m:r>
                      <m:r>
                        <m:rPr>
                          <m:nor/>
                        </m:rPr>
                        <a:rPr lang="fr-FR" b="0" i="0" dirty="0" smtClean="0">
                          <a:solidFill>
                            <a:schemeClr val="tx1"/>
                          </a:solidFill>
                          <a:latin typeface="Cambria Math" panose="02040503050406030204" pitchFamily="18" charset="0"/>
                        </a:rPr>
                        <m:t> </m:t>
                      </m:r>
                      <m:r>
                        <m:rPr>
                          <m:nor/>
                        </m:rPr>
                        <a:rPr lang="fr-FR" dirty="0" smtClean="0">
                          <a:solidFill>
                            <a:schemeClr val="tx1"/>
                          </a:solidFill>
                        </a:rPr>
                        <m:t>=</m:t>
                      </m:r>
                      <m:r>
                        <m:rPr>
                          <m:nor/>
                        </m:rPr>
                        <a:rPr lang="fr-FR" b="0" i="0" dirty="0" smtClean="0">
                          <a:solidFill>
                            <a:schemeClr val="tx1"/>
                          </a:solidFill>
                        </a:rPr>
                        <m:t> </m:t>
                      </m:r>
                      <m:d>
                        <m:dPr>
                          <m:begChr m:val="["/>
                          <m:endChr m:val="]"/>
                          <m:ctrlPr>
                            <a:rPr lang="fr-FR" b="0" i="1" dirty="0" smtClean="0">
                              <a:solidFill>
                                <a:schemeClr val="tx1"/>
                              </a:solidFill>
                              <a:latin typeface="Cambria Math" panose="02040503050406030204" pitchFamily="18" charset="0"/>
                            </a:rPr>
                          </m:ctrlPr>
                        </m:dPr>
                        <m:e>
                          <m:eqArr>
                            <m:eqArrPr>
                              <m:ctrlPr>
                                <a:rPr lang="fr-FR" i="1" dirty="0">
                                  <a:solidFill>
                                    <a:schemeClr val="tx1"/>
                                  </a:solidFill>
                                  <a:latin typeface="Cambria Math" panose="02040503050406030204" pitchFamily="18" charset="0"/>
                                </a:rPr>
                              </m:ctrlPr>
                            </m:eqArrPr>
                            <m:e>
                              <m:sSub>
                                <m:sSubPr>
                                  <m:ctrlPr>
                                    <a:rPr lang="fr-FR" i="1" dirty="0">
                                      <a:solidFill>
                                        <a:schemeClr val="tx1"/>
                                      </a:solidFill>
                                      <a:latin typeface="Cambria Math" panose="02040503050406030204" pitchFamily="18" charset="0"/>
                                    </a:rPr>
                                  </m:ctrlPr>
                                </m:sSubPr>
                                <m:e>
                                  <m:r>
                                    <a:rPr lang="fr-FR" b="0" i="1" dirty="0" smtClean="0">
                                      <a:solidFill>
                                        <a:schemeClr val="tx1"/>
                                      </a:solidFill>
                                      <a:latin typeface="Cambria Math" panose="02040503050406030204" pitchFamily="18" charset="0"/>
                                    </a:rPr>
                                    <m:t>𝑢</m:t>
                                  </m:r>
                                </m:e>
                                <m:sub>
                                  <m:r>
                                    <a:rPr lang="fr-FR" i="1" dirty="0">
                                      <a:solidFill>
                                        <a:schemeClr val="tx1"/>
                                      </a:solidFill>
                                      <a:latin typeface="Cambria Math" panose="02040503050406030204" pitchFamily="18" charset="0"/>
                                    </a:rPr>
                                    <m:t>𝑥</m:t>
                                  </m:r>
                                  <m:r>
                                    <a:rPr lang="fr-FR" i="1" dirty="0">
                                      <a:solidFill>
                                        <a:schemeClr val="tx1"/>
                                      </a:solidFill>
                                      <a:latin typeface="Cambria Math" panose="02040503050406030204" pitchFamily="18" charset="0"/>
                                    </a:rPr>
                                    <m:t>,1</m:t>
                                  </m:r>
                                </m:sub>
                              </m:sSub>
                            </m:e>
                            <m:e>
                              <m:sSub>
                                <m:sSubPr>
                                  <m:ctrlPr>
                                    <a:rPr lang="fr-FR" i="1" dirty="0">
                                      <a:solidFill>
                                        <a:schemeClr val="tx1"/>
                                      </a:solidFill>
                                      <a:latin typeface="Cambria Math" panose="02040503050406030204" pitchFamily="18" charset="0"/>
                                    </a:rPr>
                                  </m:ctrlPr>
                                </m:sSubPr>
                                <m:e>
                                  <m:r>
                                    <a:rPr lang="fr-FR" b="0" i="1" dirty="0" smtClean="0">
                                      <a:solidFill>
                                        <a:schemeClr val="tx1"/>
                                      </a:solidFill>
                                      <a:latin typeface="Cambria Math" panose="02040503050406030204" pitchFamily="18" charset="0"/>
                                    </a:rPr>
                                    <m:t>𝑢</m:t>
                                  </m:r>
                                </m:e>
                                <m:sub>
                                  <m:r>
                                    <a:rPr lang="fr-FR" i="1" dirty="0">
                                      <a:solidFill>
                                        <a:schemeClr val="tx1"/>
                                      </a:solidFill>
                                      <a:latin typeface="Cambria Math" panose="02040503050406030204" pitchFamily="18" charset="0"/>
                                    </a:rPr>
                                    <m:t>𝑦</m:t>
                                  </m:r>
                                  <m:r>
                                    <a:rPr lang="fr-FR" i="1" dirty="0">
                                      <a:solidFill>
                                        <a:schemeClr val="tx1"/>
                                      </a:solidFill>
                                      <a:latin typeface="Cambria Math" panose="02040503050406030204" pitchFamily="18" charset="0"/>
                                    </a:rPr>
                                    <m:t>,1</m:t>
                                  </m:r>
                                </m:sub>
                              </m:sSub>
                            </m:e>
                            <m:e>
                              <m:sSub>
                                <m:sSubPr>
                                  <m:ctrlPr>
                                    <a:rPr lang="fr-FR" i="1" dirty="0">
                                      <a:solidFill>
                                        <a:schemeClr val="tx1"/>
                                      </a:solidFill>
                                      <a:latin typeface="Cambria Math" panose="02040503050406030204" pitchFamily="18" charset="0"/>
                                    </a:rPr>
                                  </m:ctrlPr>
                                </m:sSubPr>
                                <m:e>
                                  <m:r>
                                    <a:rPr lang="fr-FR" b="0" i="1" dirty="0" smtClean="0">
                                      <a:solidFill>
                                        <a:schemeClr val="tx1"/>
                                      </a:solidFill>
                                      <a:latin typeface="Cambria Math" panose="02040503050406030204" pitchFamily="18" charset="0"/>
                                    </a:rPr>
                                    <m:t>𝑢</m:t>
                                  </m:r>
                                </m:e>
                                <m:sub>
                                  <m:r>
                                    <a:rPr lang="fr-FR" i="1" dirty="0">
                                      <a:solidFill>
                                        <a:schemeClr val="tx1"/>
                                      </a:solidFill>
                                      <a:latin typeface="Cambria Math" panose="02040503050406030204" pitchFamily="18" charset="0"/>
                                    </a:rPr>
                                    <m:t>𝑧</m:t>
                                  </m:r>
                                  <m:r>
                                    <a:rPr lang="fr-FR" i="1" dirty="0">
                                      <a:solidFill>
                                        <a:schemeClr val="tx1"/>
                                      </a:solidFill>
                                      <a:latin typeface="Cambria Math" panose="02040503050406030204" pitchFamily="18" charset="0"/>
                                    </a:rPr>
                                    <m:t>,1</m:t>
                                  </m:r>
                                </m:sub>
                              </m:sSub>
                            </m:e>
                            <m:e>
                              <m:r>
                                <a:rPr lang="fr-FR" i="1" dirty="0">
                                  <a:solidFill>
                                    <a:schemeClr val="tx1"/>
                                  </a:solidFill>
                                  <a:latin typeface="Cambria Math" panose="02040503050406030204" pitchFamily="18" charset="0"/>
                                </a:rPr>
                                <m:t>…</m:t>
                              </m:r>
                            </m:e>
                            <m:e>
                              <m:sSub>
                                <m:sSubPr>
                                  <m:ctrlPr>
                                    <a:rPr lang="fr-FR" i="1" dirty="0">
                                      <a:solidFill>
                                        <a:schemeClr val="tx1"/>
                                      </a:solidFill>
                                      <a:latin typeface="Cambria Math" panose="02040503050406030204" pitchFamily="18" charset="0"/>
                                    </a:rPr>
                                  </m:ctrlPr>
                                </m:sSubPr>
                                <m:e>
                                  <m:r>
                                    <a:rPr lang="fr-FR" b="0" i="1" dirty="0" smtClean="0">
                                      <a:solidFill>
                                        <a:schemeClr val="tx1"/>
                                      </a:solidFill>
                                      <a:latin typeface="Cambria Math" panose="02040503050406030204" pitchFamily="18" charset="0"/>
                                    </a:rPr>
                                    <m:t>𝑢</m:t>
                                  </m:r>
                                </m:e>
                                <m:sub>
                                  <m:r>
                                    <a:rPr lang="fr-FR" i="1" dirty="0">
                                      <a:solidFill>
                                        <a:schemeClr val="tx1"/>
                                      </a:solidFill>
                                      <a:latin typeface="Cambria Math" panose="02040503050406030204" pitchFamily="18" charset="0"/>
                                    </a:rPr>
                                    <m:t>𝑥</m:t>
                                  </m:r>
                                  <m:r>
                                    <a:rPr lang="fr-FR" i="1" dirty="0">
                                      <a:solidFill>
                                        <a:schemeClr val="tx1"/>
                                      </a:solidFill>
                                      <a:latin typeface="Cambria Math" panose="02040503050406030204" pitchFamily="18" charset="0"/>
                                    </a:rPr>
                                    <m:t>,</m:t>
                                  </m:r>
                                  <m:r>
                                    <a:rPr lang="fr-FR" i="1" dirty="0">
                                      <a:solidFill>
                                        <a:schemeClr val="tx1"/>
                                      </a:solidFill>
                                      <a:latin typeface="Cambria Math" panose="02040503050406030204" pitchFamily="18" charset="0"/>
                                    </a:rPr>
                                    <m:t>𝑁</m:t>
                                  </m:r>
                                </m:sub>
                              </m:sSub>
                            </m:e>
                            <m:e>
                              <m:sSub>
                                <m:sSubPr>
                                  <m:ctrlPr>
                                    <a:rPr lang="fr-FR" i="1" dirty="0">
                                      <a:solidFill>
                                        <a:schemeClr val="tx1"/>
                                      </a:solidFill>
                                      <a:latin typeface="Cambria Math" panose="02040503050406030204" pitchFamily="18" charset="0"/>
                                    </a:rPr>
                                  </m:ctrlPr>
                                </m:sSubPr>
                                <m:e>
                                  <m:r>
                                    <a:rPr lang="fr-FR" b="0" i="1" dirty="0" smtClean="0">
                                      <a:solidFill>
                                        <a:schemeClr val="tx1"/>
                                      </a:solidFill>
                                      <a:latin typeface="Cambria Math" panose="02040503050406030204" pitchFamily="18" charset="0"/>
                                    </a:rPr>
                                    <m:t>𝑢</m:t>
                                  </m:r>
                                </m:e>
                                <m:sub>
                                  <m:r>
                                    <a:rPr lang="fr-FR" i="1" dirty="0">
                                      <a:solidFill>
                                        <a:schemeClr val="tx1"/>
                                      </a:solidFill>
                                      <a:latin typeface="Cambria Math" panose="02040503050406030204" pitchFamily="18" charset="0"/>
                                    </a:rPr>
                                    <m:t>𝑦</m:t>
                                  </m:r>
                                  <m:r>
                                    <a:rPr lang="fr-FR" i="1" dirty="0">
                                      <a:solidFill>
                                        <a:schemeClr val="tx1"/>
                                      </a:solidFill>
                                      <a:latin typeface="Cambria Math" panose="02040503050406030204" pitchFamily="18" charset="0"/>
                                    </a:rPr>
                                    <m:t>,</m:t>
                                  </m:r>
                                  <m:r>
                                    <a:rPr lang="fr-FR" i="1" dirty="0">
                                      <a:solidFill>
                                        <a:schemeClr val="tx1"/>
                                      </a:solidFill>
                                      <a:latin typeface="Cambria Math" panose="02040503050406030204" pitchFamily="18" charset="0"/>
                                    </a:rPr>
                                    <m:t>𝑁</m:t>
                                  </m:r>
                                </m:sub>
                              </m:sSub>
                            </m:e>
                            <m:e>
                              <m:sSub>
                                <m:sSubPr>
                                  <m:ctrlPr>
                                    <a:rPr lang="fr-FR" i="1" dirty="0">
                                      <a:solidFill>
                                        <a:schemeClr val="tx1"/>
                                      </a:solidFill>
                                      <a:latin typeface="Cambria Math" panose="02040503050406030204" pitchFamily="18" charset="0"/>
                                    </a:rPr>
                                  </m:ctrlPr>
                                </m:sSubPr>
                                <m:e>
                                  <m:r>
                                    <a:rPr lang="fr-FR" b="0" i="1" dirty="0" smtClean="0">
                                      <a:solidFill>
                                        <a:schemeClr val="tx1"/>
                                      </a:solidFill>
                                      <a:latin typeface="Cambria Math" panose="02040503050406030204" pitchFamily="18" charset="0"/>
                                    </a:rPr>
                                    <m:t>𝑢</m:t>
                                  </m:r>
                                </m:e>
                                <m:sub>
                                  <m:r>
                                    <a:rPr lang="fr-FR" i="1" dirty="0">
                                      <a:solidFill>
                                        <a:schemeClr val="tx1"/>
                                      </a:solidFill>
                                      <a:latin typeface="Cambria Math" panose="02040503050406030204" pitchFamily="18" charset="0"/>
                                    </a:rPr>
                                    <m:t>𝑧</m:t>
                                  </m:r>
                                  <m:r>
                                    <a:rPr lang="fr-FR" i="1" dirty="0">
                                      <a:solidFill>
                                        <a:schemeClr val="tx1"/>
                                      </a:solidFill>
                                      <a:latin typeface="Cambria Math" panose="02040503050406030204" pitchFamily="18" charset="0"/>
                                    </a:rPr>
                                    <m:t>,</m:t>
                                  </m:r>
                                  <m:r>
                                    <a:rPr lang="fr-FR" i="1" dirty="0">
                                      <a:solidFill>
                                        <a:schemeClr val="tx1"/>
                                      </a:solidFill>
                                      <a:latin typeface="Cambria Math" panose="02040503050406030204" pitchFamily="18" charset="0"/>
                                    </a:rPr>
                                    <m:t>𝑁</m:t>
                                  </m:r>
                                </m:sub>
                              </m:sSub>
                            </m:e>
                          </m:eqArr>
                          <m:eqArr>
                            <m:eqArrPr>
                              <m:ctrlPr>
                                <a:rPr lang="fr-FR" i="1" dirty="0">
                                  <a:solidFill>
                                    <a:schemeClr val="tx1"/>
                                  </a:solidFill>
                                  <a:latin typeface="Cambria Math" panose="02040503050406030204" pitchFamily="18" charset="0"/>
                                </a:rPr>
                              </m:ctrlPr>
                            </m:eqArrPr>
                            <m:e>
                              <m:sSub>
                                <m:sSubPr>
                                  <m:ctrlPr>
                                    <a:rPr lang="fr-FR" i="1" dirty="0">
                                      <a:solidFill>
                                        <a:schemeClr val="tx1"/>
                                      </a:solidFill>
                                      <a:latin typeface="Cambria Math" panose="02040503050406030204" pitchFamily="18" charset="0"/>
                                    </a:rPr>
                                  </m:ctrlPr>
                                </m:sSubPr>
                                <m:e>
                                  <m:r>
                                    <a:rPr lang="fr-FR" b="0" i="1" dirty="0" smtClean="0">
                                      <a:solidFill>
                                        <a:schemeClr val="tx1"/>
                                      </a:solidFill>
                                      <a:latin typeface="Cambria Math" panose="02040503050406030204" pitchFamily="18" charset="0"/>
                                    </a:rPr>
                                    <m:t>𝑢</m:t>
                                  </m:r>
                                </m:e>
                                <m:sub>
                                  <m:r>
                                    <a:rPr lang="fr-FR" i="1" dirty="0">
                                      <a:solidFill>
                                        <a:schemeClr val="tx1"/>
                                      </a:solidFill>
                                      <a:latin typeface="Cambria Math" panose="02040503050406030204" pitchFamily="18" charset="0"/>
                                    </a:rPr>
                                    <m:t>𝑥</m:t>
                                  </m:r>
                                  <m:r>
                                    <a:rPr lang="fr-FR" i="1" dirty="0">
                                      <a:solidFill>
                                        <a:schemeClr val="tx1"/>
                                      </a:solidFill>
                                      <a:latin typeface="Cambria Math" panose="02040503050406030204" pitchFamily="18" charset="0"/>
                                    </a:rPr>
                                    <m:t>,1</m:t>
                                  </m:r>
                                </m:sub>
                              </m:sSub>
                            </m:e>
                            <m:e>
                              <m:sSub>
                                <m:sSubPr>
                                  <m:ctrlPr>
                                    <a:rPr lang="fr-FR" i="1" dirty="0">
                                      <a:solidFill>
                                        <a:schemeClr val="tx1"/>
                                      </a:solidFill>
                                      <a:latin typeface="Cambria Math" panose="02040503050406030204" pitchFamily="18" charset="0"/>
                                    </a:rPr>
                                  </m:ctrlPr>
                                </m:sSubPr>
                                <m:e>
                                  <m:r>
                                    <a:rPr lang="fr-FR" b="0" i="1" dirty="0" smtClean="0">
                                      <a:solidFill>
                                        <a:schemeClr val="tx1"/>
                                      </a:solidFill>
                                      <a:latin typeface="Cambria Math" panose="02040503050406030204" pitchFamily="18" charset="0"/>
                                    </a:rPr>
                                    <m:t>𝑢</m:t>
                                  </m:r>
                                </m:e>
                                <m:sub>
                                  <m:r>
                                    <a:rPr lang="fr-FR" i="1" dirty="0">
                                      <a:solidFill>
                                        <a:schemeClr val="tx1"/>
                                      </a:solidFill>
                                      <a:latin typeface="Cambria Math" panose="02040503050406030204" pitchFamily="18" charset="0"/>
                                    </a:rPr>
                                    <m:t>𝑦</m:t>
                                  </m:r>
                                  <m:r>
                                    <a:rPr lang="fr-FR" i="1" dirty="0">
                                      <a:solidFill>
                                        <a:schemeClr val="tx1"/>
                                      </a:solidFill>
                                      <a:latin typeface="Cambria Math" panose="02040503050406030204" pitchFamily="18" charset="0"/>
                                    </a:rPr>
                                    <m:t>,1</m:t>
                                  </m:r>
                                </m:sub>
                              </m:sSub>
                            </m:e>
                            <m:e>
                              <m:sSub>
                                <m:sSubPr>
                                  <m:ctrlPr>
                                    <a:rPr lang="fr-FR" i="1" dirty="0">
                                      <a:solidFill>
                                        <a:schemeClr val="tx1"/>
                                      </a:solidFill>
                                      <a:latin typeface="Cambria Math" panose="02040503050406030204" pitchFamily="18" charset="0"/>
                                    </a:rPr>
                                  </m:ctrlPr>
                                </m:sSubPr>
                                <m:e>
                                  <m:r>
                                    <a:rPr lang="fr-FR" b="0" i="1" dirty="0" smtClean="0">
                                      <a:solidFill>
                                        <a:schemeClr val="tx1"/>
                                      </a:solidFill>
                                      <a:latin typeface="Cambria Math" panose="02040503050406030204" pitchFamily="18" charset="0"/>
                                    </a:rPr>
                                    <m:t>𝑢</m:t>
                                  </m:r>
                                </m:e>
                                <m:sub>
                                  <m:r>
                                    <a:rPr lang="fr-FR" i="1" dirty="0">
                                      <a:solidFill>
                                        <a:schemeClr val="tx1"/>
                                      </a:solidFill>
                                      <a:latin typeface="Cambria Math" panose="02040503050406030204" pitchFamily="18" charset="0"/>
                                    </a:rPr>
                                    <m:t>𝑧</m:t>
                                  </m:r>
                                  <m:r>
                                    <a:rPr lang="fr-FR" i="1" dirty="0">
                                      <a:solidFill>
                                        <a:schemeClr val="tx1"/>
                                      </a:solidFill>
                                      <a:latin typeface="Cambria Math" panose="02040503050406030204" pitchFamily="18" charset="0"/>
                                    </a:rPr>
                                    <m:t>,1</m:t>
                                  </m:r>
                                </m:sub>
                              </m:sSub>
                            </m:e>
                            <m:e>
                              <m:r>
                                <a:rPr lang="fr-FR" i="1" dirty="0">
                                  <a:solidFill>
                                    <a:schemeClr val="tx1"/>
                                  </a:solidFill>
                                  <a:latin typeface="Cambria Math" panose="02040503050406030204" pitchFamily="18" charset="0"/>
                                </a:rPr>
                                <m:t>…</m:t>
                              </m:r>
                            </m:e>
                            <m:e>
                              <m:sSub>
                                <m:sSubPr>
                                  <m:ctrlPr>
                                    <a:rPr lang="fr-FR" i="1" dirty="0">
                                      <a:solidFill>
                                        <a:schemeClr val="tx1"/>
                                      </a:solidFill>
                                      <a:latin typeface="Cambria Math" panose="02040503050406030204" pitchFamily="18" charset="0"/>
                                    </a:rPr>
                                  </m:ctrlPr>
                                </m:sSubPr>
                                <m:e>
                                  <m:r>
                                    <a:rPr lang="fr-FR" b="0" i="1" dirty="0" smtClean="0">
                                      <a:solidFill>
                                        <a:schemeClr val="tx1"/>
                                      </a:solidFill>
                                      <a:latin typeface="Cambria Math" panose="02040503050406030204" pitchFamily="18" charset="0"/>
                                    </a:rPr>
                                    <m:t>𝑢</m:t>
                                  </m:r>
                                </m:e>
                                <m:sub>
                                  <m:r>
                                    <a:rPr lang="fr-FR" i="1" dirty="0">
                                      <a:solidFill>
                                        <a:schemeClr val="tx1"/>
                                      </a:solidFill>
                                      <a:latin typeface="Cambria Math" panose="02040503050406030204" pitchFamily="18" charset="0"/>
                                    </a:rPr>
                                    <m:t>𝑥</m:t>
                                  </m:r>
                                  <m:r>
                                    <a:rPr lang="fr-FR" i="1" dirty="0">
                                      <a:solidFill>
                                        <a:schemeClr val="tx1"/>
                                      </a:solidFill>
                                      <a:latin typeface="Cambria Math" panose="02040503050406030204" pitchFamily="18" charset="0"/>
                                    </a:rPr>
                                    <m:t>,</m:t>
                                  </m:r>
                                  <m:r>
                                    <a:rPr lang="fr-FR" i="1" dirty="0">
                                      <a:solidFill>
                                        <a:schemeClr val="tx1"/>
                                      </a:solidFill>
                                      <a:latin typeface="Cambria Math" panose="02040503050406030204" pitchFamily="18" charset="0"/>
                                    </a:rPr>
                                    <m:t>𝑁</m:t>
                                  </m:r>
                                </m:sub>
                              </m:sSub>
                            </m:e>
                            <m:e>
                              <m:sSub>
                                <m:sSubPr>
                                  <m:ctrlPr>
                                    <a:rPr lang="fr-FR" i="1" dirty="0">
                                      <a:solidFill>
                                        <a:schemeClr val="tx1"/>
                                      </a:solidFill>
                                      <a:latin typeface="Cambria Math" panose="02040503050406030204" pitchFamily="18" charset="0"/>
                                    </a:rPr>
                                  </m:ctrlPr>
                                </m:sSubPr>
                                <m:e>
                                  <m:r>
                                    <a:rPr lang="fr-FR" b="0" i="1" dirty="0" smtClean="0">
                                      <a:solidFill>
                                        <a:schemeClr val="tx1"/>
                                      </a:solidFill>
                                      <a:latin typeface="Cambria Math" panose="02040503050406030204" pitchFamily="18" charset="0"/>
                                    </a:rPr>
                                    <m:t>𝑢</m:t>
                                  </m:r>
                                </m:e>
                                <m:sub>
                                  <m:r>
                                    <a:rPr lang="fr-FR" i="1" dirty="0">
                                      <a:solidFill>
                                        <a:schemeClr val="tx1"/>
                                      </a:solidFill>
                                      <a:latin typeface="Cambria Math" panose="02040503050406030204" pitchFamily="18" charset="0"/>
                                    </a:rPr>
                                    <m:t>𝑦</m:t>
                                  </m:r>
                                  <m:r>
                                    <a:rPr lang="fr-FR" i="1" dirty="0">
                                      <a:solidFill>
                                        <a:schemeClr val="tx1"/>
                                      </a:solidFill>
                                      <a:latin typeface="Cambria Math" panose="02040503050406030204" pitchFamily="18" charset="0"/>
                                    </a:rPr>
                                    <m:t>,</m:t>
                                  </m:r>
                                  <m:r>
                                    <a:rPr lang="fr-FR" i="1" dirty="0">
                                      <a:solidFill>
                                        <a:schemeClr val="tx1"/>
                                      </a:solidFill>
                                      <a:latin typeface="Cambria Math" panose="02040503050406030204" pitchFamily="18" charset="0"/>
                                    </a:rPr>
                                    <m:t>𝑁</m:t>
                                  </m:r>
                                </m:sub>
                              </m:sSub>
                            </m:e>
                            <m:e>
                              <m:sSub>
                                <m:sSubPr>
                                  <m:ctrlPr>
                                    <a:rPr lang="fr-FR" i="1" dirty="0">
                                      <a:solidFill>
                                        <a:schemeClr val="tx1"/>
                                      </a:solidFill>
                                      <a:latin typeface="Cambria Math" panose="02040503050406030204" pitchFamily="18" charset="0"/>
                                    </a:rPr>
                                  </m:ctrlPr>
                                </m:sSubPr>
                                <m:e>
                                  <m:r>
                                    <a:rPr lang="fr-FR" b="0" i="1" dirty="0" smtClean="0">
                                      <a:solidFill>
                                        <a:schemeClr val="tx1"/>
                                      </a:solidFill>
                                      <a:latin typeface="Cambria Math" panose="02040503050406030204" pitchFamily="18" charset="0"/>
                                    </a:rPr>
                                    <m:t>𝑢</m:t>
                                  </m:r>
                                </m:e>
                                <m:sub>
                                  <m:r>
                                    <a:rPr lang="fr-FR" i="1" dirty="0">
                                      <a:solidFill>
                                        <a:schemeClr val="tx1"/>
                                      </a:solidFill>
                                      <a:latin typeface="Cambria Math" panose="02040503050406030204" pitchFamily="18" charset="0"/>
                                    </a:rPr>
                                    <m:t>𝑧</m:t>
                                  </m:r>
                                  <m:r>
                                    <a:rPr lang="fr-FR" i="1" dirty="0">
                                      <a:solidFill>
                                        <a:schemeClr val="tx1"/>
                                      </a:solidFill>
                                      <a:latin typeface="Cambria Math" panose="02040503050406030204" pitchFamily="18" charset="0"/>
                                    </a:rPr>
                                    <m:t>,</m:t>
                                  </m:r>
                                  <m:r>
                                    <a:rPr lang="fr-FR" i="1" dirty="0">
                                      <a:solidFill>
                                        <a:schemeClr val="tx1"/>
                                      </a:solidFill>
                                      <a:latin typeface="Cambria Math" panose="02040503050406030204" pitchFamily="18" charset="0"/>
                                    </a:rPr>
                                    <m:t>𝑁</m:t>
                                  </m:r>
                                </m:sub>
                              </m:sSub>
                            </m:e>
                          </m:eqArr>
                          <m:eqArr>
                            <m:eqArrPr>
                              <m:ctrlPr>
                                <a:rPr lang="fr-FR" i="1" dirty="0">
                                  <a:solidFill>
                                    <a:schemeClr val="tx1"/>
                                  </a:solidFill>
                                  <a:latin typeface="Cambria Math" panose="02040503050406030204" pitchFamily="18" charset="0"/>
                                </a:rPr>
                              </m:ctrlPr>
                            </m:eqArrPr>
                            <m:e>
                              <m:sSub>
                                <m:sSubPr>
                                  <m:ctrlPr>
                                    <a:rPr lang="fr-FR" i="1" dirty="0">
                                      <a:solidFill>
                                        <a:schemeClr val="tx1"/>
                                      </a:solidFill>
                                      <a:latin typeface="Cambria Math" panose="02040503050406030204" pitchFamily="18" charset="0"/>
                                    </a:rPr>
                                  </m:ctrlPr>
                                </m:sSubPr>
                                <m:e>
                                  <m:r>
                                    <a:rPr lang="fr-FR" b="0" i="1" dirty="0" smtClean="0">
                                      <a:solidFill>
                                        <a:schemeClr val="tx1"/>
                                      </a:solidFill>
                                      <a:latin typeface="Cambria Math" panose="02040503050406030204" pitchFamily="18" charset="0"/>
                                    </a:rPr>
                                    <m:t>𝑢</m:t>
                                  </m:r>
                                </m:e>
                                <m:sub>
                                  <m:r>
                                    <a:rPr lang="fr-FR" i="1" dirty="0">
                                      <a:solidFill>
                                        <a:schemeClr val="tx1"/>
                                      </a:solidFill>
                                      <a:latin typeface="Cambria Math" panose="02040503050406030204" pitchFamily="18" charset="0"/>
                                    </a:rPr>
                                    <m:t>𝑥</m:t>
                                  </m:r>
                                  <m:r>
                                    <a:rPr lang="fr-FR" i="1" dirty="0">
                                      <a:solidFill>
                                        <a:schemeClr val="tx1"/>
                                      </a:solidFill>
                                      <a:latin typeface="Cambria Math" panose="02040503050406030204" pitchFamily="18" charset="0"/>
                                    </a:rPr>
                                    <m:t>,1</m:t>
                                  </m:r>
                                </m:sub>
                              </m:sSub>
                            </m:e>
                            <m:e>
                              <m:sSub>
                                <m:sSubPr>
                                  <m:ctrlPr>
                                    <a:rPr lang="fr-FR" i="1" dirty="0">
                                      <a:solidFill>
                                        <a:schemeClr val="tx1"/>
                                      </a:solidFill>
                                      <a:latin typeface="Cambria Math" panose="02040503050406030204" pitchFamily="18" charset="0"/>
                                    </a:rPr>
                                  </m:ctrlPr>
                                </m:sSubPr>
                                <m:e>
                                  <m:r>
                                    <a:rPr lang="fr-FR" b="0" i="1" dirty="0" smtClean="0">
                                      <a:solidFill>
                                        <a:schemeClr val="tx1"/>
                                      </a:solidFill>
                                      <a:latin typeface="Cambria Math" panose="02040503050406030204" pitchFamily="18" charset="0"/>
                                    </a:rPr>
                                    <m:t>𝑢</m:t>
                                  </m:r>
                                </m:e>
                                <m:sub>
                                  <m:r>
                                    <a:rPr lang="fr-FR" i="1" dirty="0">
                                      <a:solidFill>
                                        <a:schemeClr val="tx1"/>
                                      </a:solidFill>
                                      <a:latin typeface="Cambria Math" panose="02040503050406030204" pitchFamily="18" charset="0"/>
                                    </a:rPr>
                                    <m:t>𝑦</m:t>
                                  </m:r>
                                  <m:r>
                                    <a:rPr lang="fr-FR" i="1" dirty="0">
                                      <a:solidFill>
                                        <a:schemeClr val="tx1"/>
                                      </a:solidFill>
                                      <a:latin typeface="Cambria Math" panose="02040503050406030204" pitchFamily="18" charset="0"/>
                                    </a:rPr>
                                    <m:t>,1</m:t>
                                  </m:r>
                                </m:sub>
                              </m:sSub>
                            </m:e>
                            <m:e>
                              <m:sSub>
                                <m:sSubPr>
                                  <m:ctrlPr>
                                    <a:rPr lang="fr-FR" i="1" dirty="0">
                                      <a:solidFill>
                                        <a:schemeClr val="tx1"/>
                                      </a:solidFill>
                                      <a:latin typeface="Cambria Math" panose="02040503050406030204" pitchFamily="18" charset="0"/>
                                    </a:rPr>
                                  </m:ctrlPr>
                                </m:sSubPr>
                                <m:e>
                                  <m:r>
                                    <a:rPr lang="fr-FR" b="0" i="1" dirty="0" smtClean="0">
                                      <a:solidFill>
                                        <a:schemeClr val="tx1"/>
                                      </a:solidFill>
                                      <a:latin typeface="Cambria Math" panose="02040503050406030204" pitchFamily="18" charset="0"/>
                                    </a:rPr>
                                    <m:t>𝑢</m:t>
                                  </m:r>
                                </m:e>
                                <m:sub>
                                  <m:r>
                                    <a:rPr lang="fr-FR" i="1" dirty="0">
                                      <a:solidFill>
                                        <a:schemeClr val="tx1"/>
                                      </a:solidFill>
                                      <a:latin typeface="Cambria Math" panose="02040503050406030204" pitchFamily="18" charset="0"/>
                                    </a:rPr>
                                    <m:t>𝑧</m:t>
                                  </m:r>
                                  <m:r>
                                    <a:rPr lang="fr-FR" i="1" dirty="0">
                                      <a:solidFill>
                                        <a:schemeClr val="tx1"/>
                                      </a:solidFill>
                                      <a:latin typeface="Cambria Math" panose="02040503050406030204" pitchFamily="18" charset="0"/>
                                    </a:rPr>
                                    <m:t>,1</m:t>
                                  </m:r>
                                </m:sub>
                              </m:sSub>
                            </m:e>
                            <m:e>
                              <m:r>
                                <a:rPr lang="fr-FR" i="1" dirty="0">
                                  <a:solidFill>
                                    <a:schemeClr val="tx1"/>
                                  </a:solidFill>
                                  <a:latin typeface="Cambria Math" panose="02040503050406030204" pitchFamily="18" charset="0"/>
                                </a:rPr>
                                <m:t>…</m:t>
                              </m:r>
                            </m:e>
                            <m:e>
                              <m:sSub>
                                <m:sSubPr>
                                  <m:ctrlPr>
                                    <a:rPr lang="fr-FR" i="1" dirty="0">
                                      <a:solidFill>
                                        <a:schemeClr val="tx1"/>
                                      </a:solidFill>
                                      <a:latin typeface="Cambria Math" panose="02040503050406030204" pitchFamily="18" charset="0"/>
                                    </a:rPr>
                                  </m:ctrlPr>
                                </m:sSubPr>
                                <m:e>
                                  <m:r>
                                    <a:rPr lang="fr-FR" b="0" i="1" dirty="0" smtClean="0">
                                      <a:solidFill>
                                        <a:schemeClr val="tx1"/>
                                      </a:solidFill>
                                      <a:latin typeface="Cambria Math" panose="02040503050406030204" pitchFamily="18" charset="0"/>
                                    </a:rPr>
                                    <m:t>𝑢</m:t>
                                  </m:r>
                                </m:e>
                                <m:sub>
                                  <m:r>
                                    <a:rPr lang="fr-FR" i="1" dirty="0">
                                      <a:solidFill>
                                        <a:schemeClr val="tx1"/>
                                      </a:solidFill>
                                      <a:latin typeface="Cambria Math" panose="02040503050406030204" pitchFamily="18" charset="0"/>
                                    </a:rPr>
                                    <m:t>𝑥</m:t>
                                  </m:r>
                                  <m:r>
                                    <a:rPr lang="fr-FR" i="1" dirty="0">
                                      <a:solidFill>
                                        <a:schemeClr val="tx1"/>
                                      </a:solidFill>
                                      <a:latin typeface="Cambria Math" panose="02040503050406030204" pitchFamily="18" charset="0"/>
                                    </a:rPr>
                                    <m:t>,</m:t>
                                  </m:r>
                                  <m:r>
                                    <a:rPr lang="fr-FR" i="1" dirty="0">
                                      <a:solidFill>
                                        <a:schemeClr val="tx1"/>
                                      </a:solidFill>
                                      <a:latin typeface="Cambria Math" panose="02040503050406030204" pitchFamily="18" charset="0"/>
                                    </a:rPr>
                                    <m:t>𝑁</m:t>
                                  </m:r>
                                </m:sub>
                              </m:sSub>
                            </m:e>
                            <m:e>
                              <m:sSub>
                                <m:sSubPr>
                                  <m:ctrlPr>
                                    <a:rPr lang="fr-FR" i="1" dirty="0">
                                      <a:solidFill>
                                        <a:schemeClr val="tx1"/>
                                      </a:solidFill>
                                      <a:latin typeface="Cambria Math" panose="02040503050406030204" pitchFamily="18" charset="0"/>
                                    </a:rPr>
                                  </m:ctrlPr>
                                </m:sSubPr>
                                <m:e>
                                  <m:r>
                                    <a:rPr lang="fr-FR" b="0" i="1" dirty="0" smtClean="0">
                                      <a:solidFill>
                                        <a:schemeClr val="tx1"/>
                                      </a:solidFill>
                                      <a:latin typeface="Cambria Math" panose="02040503050406030204" pitchFamily="18" charset="0"/>
                                    </a:rPr>
                                    <m:t>𝑢</m:t>
                                  </m:r>
                                </m:e>
                                <m:sub>
                                  <m:r>
                                    <a:rPr lang="fr-FR" i="1" dirty="0">
                                      <a:solidFill>
                                        <a:schemeClr val="tx1"/>
                                      </a:solidFill>
                                      <a:latin typeface="Cambria Math" panose="02040503050406030204" pitchFamily="18" charset="0"/>
                                    </a:rPr>
                                    <m:t>𝑦</m:t>
                                  </m:r>
                                  <m:r>
                                    <a:rPr lang="fr-FR" i="1" dirty="0">
                                      <a:solidFill>
                                        <a:schemeClr val="tx1"/>
                                      </a:solidFill>
                                      <a:latin typeface="Cambria Math" panose="02040503050406030204" pitchFamily="18" charset="0"/>
                                    </a:rPr>
                                    <m:t>,</m:t>
                                  </m:r>
                                  <m:r>
                                    <a:rPr lang="fr-FR" i="1" dirty="0">
                                      <a:solidFill>
                                        <a:schemeClr val="tx1"/>
                                      </a:solidFill>
                                      <a:latin typeface="Cambria Math" panose="02040503050406030204" pitchFamily="18" charset="0"/>
                                    </a:rPr>
                                    <m:t>𝑁</m:t>
                                  </m:r>
                                </m:sub>
                              </m:sSub>
                            </m:e>
                            <m:e>
                              <m:sSub>
                                <m:sSubPr>
                                  <m:ctrlPr>
                                    <a:rPr lang="fr-FR" i="1" dirty="0">
                                      <a:solidFill>
                                        <a:schemeClr val="tx1"/>
                                      </a:solidFill>
                                      <a:latin typeface="Cambria Math" panose="02040503050406030204" pitchFamily="18" charset="0"/>
                                    </a:rPr>
                                  </m:ctrlPr>
                                </m:sSubPr>
                                <m:e>
                                  <m:r>
                                    <a:rPr lang="fr-FR" b="0" i="1" dirty="0" smtClean="0">
                                      <a:solidFill>
                                        <a:schemeClr val="tx1"/>
                                      </a:solidFill>
                                      <a:latin typeface="Cambria Math" panose="02040503050406030204" pitchFamily="18" charset="0"/>
                                    </a:rPr>
                                    <m:t>𝑢</m:t>
                                  </m:r>
                                </m:e>
                                <m:sub>
                                  <m:r>
                                    <a:rPr lang="fr-FR" i="1" dirty="0">
                                      <a:solidFill>
                                        <a:schemeClr val="tx1"/>
                                      </a:solidFill>
                                      <a:latin typeface="Cambria Math" panose="02040503050406030204" pitchFamily="18" charset="0"/>
                                    </a:rPr>
                                    <m:t>𝑧</m:t>
                                  </m:r>
                                  <m:r>
                                    <a:rPr lang="fr-FR" i="1" dirty="0">
                                      <a:solidFill>
                                        <a:schemeClr val="tx1"/>
                                      </a:solidFill>
                                      <a:latin typeface="Cambria Math" panose="02040503050406030204" pitchFamily="18" charset="0"/>
                                    </a:rPr>
                                    <m:t>,</m:t>
                                  </m:r>
                                  <m:r>
                                    <a:rPr lang="fr-FR" i="1" dirty="0">
                                      <a:solidFill>
                                        <a:schemeClr val="tx1"/>
                                      </a:solidFill>
                                      <a:latin typeface="Cambria Math" panose="02040503050406030204" pitchFamily="18" charset="0"/>
                                    </a:rPr>
                                    <m:t>𝑁</m:t>
                                  </m:r>
                                </m:sub>
                              </m:sSub>
                            </m:e>
                          </m:eqArr>
                          <m:eqArr>
                            <m:eqArrPr>
                              <m:ctrlPr>
                                <a:rPr lang="fr-FR" i="1" dirty="0">
                                  <a:solidFill>
                                    <a:schemeClr val="tx1"/>
                                  </a:solidFill>
                                  <a:latin typeface="Cambria Math" panose="02040503050406030204" pitchFamily="18" charset="0"/>
                                </a:rPr>
                              </m:ctrlPr>
                            </m:eqArrPr>
                            <m:e>
                              <m:sSub>
                                <m:sSubPr>
                                  <m:ctrlPr>
                                    <a:rPr lang="fr-FR" i="1" dirty="0">
                                      <a:solidFill>
                                        <a:schemeClr val="tx1"/>
                                      </a:solidFill>
                                      <a:latin typeface="Cambria Math" panose="02040503050406030204" pitchFamily="18" charset="0"/>
                                    </a:rPr>
                                  </m:ctrlPr>
                                </m:sSubPr>
                                <m:e>
                                  <m:r>
                                    <a:rPr lang="fr-FR" b="0" i="1" dirty="0" smtClean="0">
                                      <a:solidFill>
                                        <a:schemeClr val="tx1"/>
                                      </a:solidFill>
                                      <a:latin typeface="Cambria Math" panose="02040503050406030204" pitchFamily="18" charset="0"/>
                                    </a:rPr>
                                    <m:t>𝑢</m:t>
                                  </m:r>
                                </m:e>
                                <m:sub>
                                  <m:r>
                                    <a:rPr lang="fr-FR" i="1" dirty="0">
                                      <a:solidFill>
                                        <a:schemeClr val="tx1"/>
                                      </a:solidFill>
                                      <a:latin typeface="Cambria Math" panose="02040503050406030204" pitchFamily="18" charset="0"/>
                                    </a:rPr>
                                    <m:t>𝑥</m:t>
                                  </m:r>
                                  <m:r>
                                    <a:rPr lang="fr-FR" i="1" dirty="0">
                                      <a:solidFill>
                                        <a:schemeClr val="tx1"/>
                                      </a:solidFill>
                                      <a:latin typeface="Cambria Math" panose="02040503050406030204" pitchFamily="18" charset="0"/>
                                    </a:rPr>
                                    <m:t>,1</m:t>
                                  </m:r>
                                </m:sub>
                              </m:sSub>
                            </m:e>
                            <m:e>
                              <m:sSub>
                                <m:sSubPr>
                                  <m:ctrlPr>
                                    <a:rPr lang="fr-FR" i="1" dirty="0">
                                      <a:solidFill>
                                        <a:schemeClr val="tx1"/>
                                      </a:solidFill>
                                      <a:latin typeface="Cambria Math" panose="02040503050406030204" pitchFamily="18" charset="0"/>
                                    </a:rPr>
                                  </m:ctrlPr>
                                </m:sSubPr>
                                <m:e>
                                  <m:r>
                                    <a:rPr lang="fr-FR" b="0" i="1" dirty="0" smtClean="0">
                                      <a:solidFill>
                                        <a:schemeClr val="tx1"/>
                                      </a:solidFill>
                                      <a:latin typeface="Cambria Math" panose="02040503050406030204" pitchFamily="18" charset="0"/>
                                    </a:rPr>
                                    <m:t>𝑢</m:t>
                                  </m:r>
                                </m:e>
                                <m:sub>
                                  <m:r>
                                    <a:rPr lang="fr-FR" i="1" dirty="0">
                                      <a:solidFill>
                                        <a:schemeClr val="tx1"/>
                                      </a:solidFill>
                                      <a:latin typeface="Cambria Math" panose="02040503050406030204" pitchFamily="18" charset="0"/>
                                    </a:rPr>
                                    <m:t>𝑦</m:t>
                                  </m:r>
                                  <m:r>
                                    <a:rPr lang="fr-FR" i="1" dirty="0">
                                      <a:solidFill>
                                        <a:schemeClr val="tx1"/>
                                      </a:solidFill>
                                      <a:latin typeface="Cambria Math" panose="02040503050406030204" pitchFamily="18" charset="0"/>
                                    </a:rPr>
                                    <m:t>,1</m:t>
                                  </m:r>
                                </m:sub>
                              </m:sSub>
                            </m:e>
                            <m:e>
                              <m:sSub>
                                <m:sSubPr>
                                  <m:ctrlPr>
                                    <a:rPr lang="fr-FR" i="1" dirty="0">
                                      <a:solidFill>
                                        <a:schemeClr val="tx1"/>
                                      </a:solidFill>
                                      <a:latin typeface="Cambria Math" panose="02040503050406030204" pitchFamily="18" charset="0"/>
                                    </a:rPr>
                                  </m:ctrlPr>
                                </m:sSubPr>
                                <m:e>
                                  <m:r>
                                    <a:rPr lang="fr-FR" b="0" i="1" dirty="0" smtClean="0">
                                      <a:solidFill>
                                        <a:schemeClr val="tx1"/>
                                      </a:solidFill>
                                      <a:latin typeface="Cambria Math" panose="02040503050406030204" pitchFamily="18" charset="0"/>
                                    </a:rPr>
                                    <m:t>𝑢</m:t>
                                  </m:r>
                                </m:e>
                                <m:sub>
                                  <m:r>
                                    <a:rPr lang="fr-FR" i="1" dirty="0">
                                      <a:solidFill>
                                        <a:schemeClr val="tx1"/>
                                      </a:solidFill>
                                      <a:latin typeface="Cambria Math" panose="02040503050406030204" pitchFamily="18" charset="0"/>
                                    </a:rPr>
                                    <m:t>𝑧</m:t>
                                  </m:r>
                                  <m:r>
                                    <a:rPr lang="fr-FR" i="1" dirty="0">
                                      <a:solidFill>
                                        <a:schemeClr val="tx1"/>
                                      </a:solidFill>
                                      <a:latin typeface="Cambria Math" panose="02040503050406030204" pitchFamily="18" charset="0"/>
                                    </a:rPr>
                                    <m:t>,1</m:t>
                                  </m:r>
                                </m:sub>
                              </m:sSub>
                            </m:e>
                            <m:e>
                              <m:r>
                                <a:rPr lang="fr-FR" i="1" dirty="0">
                                  <a:solidFill>
                                    <a:schemeClr val="tx1"/>
                                  </a:solidFill>
                                  <a:latin typeface="Cambria Math" panose="02040503050406030204" pitchFamily="18" charset="0"/>
                                </a:rPr>
                                <m:t>…</m:t>
                              </m:r>
                            </m:e>
                            <m:e>
                              <m:sSub>
                                <m:sSubPr>
                                  <m:ctrlPr>
                                    <a:rPr lang="fr-FR" i="1" dirty="0">
                                      <a:solidFill>
                                        <a:schemeClr val="tx1"/>
                                      </a:solidFill>
                                      <a:latin typeface="Cambria Math" panose="02040503050406030204" pitchFamily="18" charset="0"/>
                                    </a:rPr>
                                  </m:ctrlPr>
                                </m:sSubPr>
                                <m:e>
                                  <m:r>
                                    <a:rPr lang="fr-FR" b="0" i="1" dirty="0" smtClean="0">
                                      <a:solidFill>
                                        <a:schemeClr val="tx1"/>
                                      </a:solidFill>
                                      <a:latin typeface="Cambria Math" panose="02040503050406030204" pitchFamily="18" charset="0"/>
                                    </a:rPr>
                                    <m:t>𝑢</m:t>
                                  </m:r>
                                </m:e>
                                <m:sub>
                                  <m:r>
                                    <a:rPr lang="fr-FR" i="1" dirty="0">
                                      <a:solidFill>
                                        <a:schemeClr val="tx1"/>
                                      </a:solidFill>
                                      <a:latin typeface="Cambria Math" panose="02040503050406030204" pitchFamily="18" charset="0"/>
                                    </a:rPr>
                                    <m:t>𝑥</m:t>
                                  </m:r>
                                  <m:r>
                                    <a:rPr lang="fr-FR" i="1" dirty="0">
                                      <a:solidFill>
                                        <a:schemeClr val="tx1"/>
                                      </a:solidFill>
                                      <a:latin typeface="Cambria Math" panose="02040503050406030204" pitchFamily="18" charset="0"/>
                                    </a:rPr>
                                    <m:t>,</m:t>
                                  </m:r>
                                  <m:r>
                                    <a:rPr lang="fr-FR" i="1" dirty="0">
                                      <a:solidFill>
                                        <a:schemeClr val="tx1"/>
                                      </a:solidFill>
                                      <a:latin typeface="Cambria Math" panose="02040503050406030204" pitchFamily="18" charset="0"/>
                                    </a:rPr>
                                    <m:t>𝑁</m:t>
                                  </m:r>
                                </m:sub>
                              </m:sSub>
                            </m:e>
                            <m:e>
                              <m:sSub>
                                <m:sSubPr>
                                  <m:ctrlPr>
                                    <a:rPr lang="fr-FR" i="1" dirty="0">
                                      <a:solidFill>
                                        <a:schemeClr val="tx1"/>
                                      </a:solidFill>
                                      <a:latin typeface="Cambria Math" panose="02040503050406030204" pitchFamily="18" charset="0"/>
                                    </a:rPr>
                                  </m:ctrlPr>
                                </m:sSubPr>
                                <m:e>
                                  <m:r>
                                    <a:rPr lang="fr-FR" b="0" i="1" dirty="0" smtClean="0">
                                      <a:solidFill>
                                        <a:schemeClr val="tx1"/>
                                      </a:solidFill>
                                      <a:latin typeface="Cambria Math" panose="02040503050406030204" pitchFamily="18" charset="0"/>
                                    </a:rPr>
                                    <m:t>𝑢</m:t>
                                  </m:r>
                                </m:e>
                                <m:sub>
                                  <m:r>
                                    <a:rPr lang="fr-FR" i="1" dirty="0">
                                      <a:solidFill>
                                        <a:schemeClr val="tx1"/>
                                      </a:solidFill>
                                      <a:latin typeface="Cambria Math" panose="02040503050406030204" pitchFamily="18" charset="0"/>
                                    </a:rPr>
                                    <m:t>𝑦</m:t>
                                  </m:r>
                                  <m:r>
                                    <a:rPr lang="fr-FR" i="1" dirty="0">
                                      <a:solidFill>
                                        <a:schemeClr val="tx1"/>
                                      </a:solidFill>
                                      <a:latin typeface="Cambria Math" panose="02040503050406030204" pitchFamily="18" charset="0"/>
                                    </a:rPr>
                                    <m:t>,</m:t>
                                  </m:r>
                                  <m:r>
                                    <a:rPr lang="fr-FR" i="1" dirty="0">
                                      <a:solidFill>
                                        <a:schemeClr val="tx1"/>
                                      </a:solidFill>
                                      <a:latin typeface="Cambria Math" panose="02040503050406030204" pitchFamily="18" charset="0"/>
                                    </a:rPr>
                                    <m:t>𝑁</m:t>
                                  </m:r>
                                </m:sub>
                              </m:sSub>
                            </m:e>
                            <m:e>
                              <m:sSub>
                                <m:sSubPr>
                                  <m:ctrlPr>
                                    <a:rPr lang="fr-FR" i="1" dirty="0">
                                      <a:solidFill>
                                        <a:schemeClr val="tx1"/>
                                      </a:solidFill>
                                      <a:latin typeface="Cambria Math" panose="02040503050406030204" pitchFamily="18" charset="0"/>
                                    </a:rPr>
                                  </m:ctrlPr>
                                </m:sSubPr>
                                <m:e>
                                  <m:r>
                                    <a:rPr lang="fr-FR" b="0" i="1" dirty="0" smtClean="0">
                                      <a:solidFill>
                                        <a:schemeClr val="tx1"/>
                                      </a:solidFill>
                                      <a:latin typeface="Cambria Math" panose="02040503050406030204" pitchFamily="18" charset="0"/>
                                    </a:rPr>
                                    <m:t>𝑢</m:t>
                                  </m:r>
                                </m:e>
                                <m:sub>
                                  <m:r>
                                    <a:rPr lang="fr-FR" i="1" dirty="0">
                                      <a:solidFill>
                                        <a:schemeClr val="tx1"/>
                                      </a:solidFill>
                                      <a:latin typeface="Cambria Math" panose="02040503050406030204" pitchFamily="18" charset="0"/>
                                    </a:rPr>
                                    <m:t>𝑧</m:t>
                                  </m:r>
                                  <m:r>
                                    <a:rPr lang="fr-FR" i="1" dirty="0">
                                      <a:solidFill>
                                        <a:schemeClr val="tx1"/>
                                      </a:solidFill>
                                      <a:latin typeface="Cambria Math" panose="02040503050406030204" pitchFamily="18" charset="0"/>
                                    </a:rPr>
                                    <m:t>,</m:t>
                                  </m:r>
                                  <m:r>
                                    <a:rPr lang="fr-FR" i="1" dirty="0">
                                      <a:solidFill>
                                        <a:schemeClr val="tx1"/>
                                      </a:solidFill>
                                      <a:latin typeface="Cambria Math" panose="02040503050406030204" pitchFamily="18" charset="0"/>
                                    </a:rPr>
                                    <m:t>𝑁</m:t>
                                  </m:r>
                                </m:sub>
                              </m:sSub>
                            </m:e>
                          </m:eqArr>
                          <m:r>
                            <a:rPr lang="fr-FR" i="1" dirty="0">
                              <a:solidFill>
                                <a:schemeClr val="tx1"/>
                              </a:solidFill>
                              <a:latin typeface="Cambria Math" panose="02040503050406030204" pitchFamily="18" charset="0"/>
                            </a:rPr>
                            <m:t>……</m:t>
                          </m:r>
                          <m:eqArr>
                            <m:eqArrPr>
                              <m:ctrlPr>
                                <a:rPr lang="fr-FR" i="1" dirty="0">
                                  <a:solidFill>
                                    <a:schemeClr val="tx1"/>
                                  </a:solidFill>
                                  <a:latin typeface="Cambria Math" panose="02040503050406030204" pitchFamily="18" charset="0"/>
                                </a:rPr>
                              </m:ctrlPr>
                            </m:eqArrPr>
                            <m:e>
                              <m:sSub>
                                <m:sSubPr>
                                  <m:ctrlPr>
                                    <a:rPr lang="fr-FR" i="1" dirty="0">
                                      <a:solidFill>
                                        <a:schemeClr val="tx1"/>
                                      </a:solidFill>
                                      <a:latin typeface="Cambria Math" panose="02040503050406030204" pitchFamily="18" charset="0"/>
                                    </a:rPr>
                                  </m:ctrlPr>
                                </m:sSubPr>
                                <m:e>
                                  <m:r>
                                    <a:rPr lang="fr-FR" b="0" i="1" dirty="0" smtClean="0">
                                      <a:solidFill>
                                        <a:schemeClr val="tx1"/>
                                      </a:solidFill>
                                      <a:latin typeface="Cambria Math" panose="02040503050406030204" pitchFamily="18" charset="0"/>
                                    </a:rPr>
                                    <m:t>𝑢</m:t>
                                  </m:r>
                                </m:e>
                                <m:sub>
                                  <m:r>
                                    <a:rPr lang="fr-FR" i="1" dirty="0">
                                      <a:solidFill>
                                        <a:schemeClr val="tx1"/>
                                      </a:solidFill>
                                      <a:latin typeface="Cambria Math" panose="02040503050406030204" pitchFamily="18" charset="0"/>
                                    </a:rPr>
                                    <m:t>𝑥</m:t>
                                  </m:r>
                                  <m:r>
                                    <a:rPr lang="fr-FR" i="1" dirty="0">
                                      <a:solidFill>
                                        <a:schemeClr val="tx1"/>
                                      </a:solidFill>
                                      <a:latin typeface="Cambria Math" panose="02040503050406030204" pitchFamily="18" charset="0"/>
                                    </a:rPr>
                                    <m:t>,1</m:t>
                                  </m:r>
                                </m:sub>
                              </m:sSub>
                            </m:e>
                            <m:e>
                              <m:sSub>
                                <m:sSubPr>
                                  <m:ctrlPr>
                                    <a:rPr lang="fr-FR" i="1" dirty="0">
                                      <a:solidFill>
                                        <a:schemeClr val="tx1"/>
                                      </a:solidFill>
                                      <a:latin typeface="Cambria Math" panose="02040503050406030204" pitchFamily="18" charset="0"/>
                                    </a:rPr>
                                  </m:ctrlPr>
                                </m:sSubPr>
                                <m:e>
                                  <m:r>
                                    <a:rPr lang="fr-FR" b="0" i="1" dirty="0" smtClean="0">
                                      <a:solidFill>
                                        <a:schemeClr val="tx1"/>
                                      </a:solidFill>
                                      <a:latin typeface="Cambria Math" panose="02040503050406030204" pitchFamily="18" charset="0"/>
                                    </a:rPr>
                                    <m:t>𝑢</m:t>
                                  </m:r>
                                </m:e>
                                <m:sub>
                                  <m:r>
                                    <a:rPr lang="fr-FR" i="1" dirty="0">
                                      <a:solidFill>
                                        <a:schemeClr val="tx1"/>
                                      </a:solidFill>
                                      <a:latin typeface="Cambria Math" panose="02040503050406030204" pitchFamily="18" charset="0"/>
                                    </a:rPr>
                                    <m:t>𝑦</m:t>
                                  </m:r>
                                  <m:r>
                                    <a:rPr lang="fr-FR" i="1" dirty="0">
                                      <a:solidFill>
                                        <a:schemeClr val="tx1"/>
                                      </a:solidFill>
                                      <a:latin typeface="Cambria Math" panose="02040503050406030204" pitchFamily="18" charset="0"/>
                                    </a:rPr>
                                    <m:t>,1</m:t>
                                  </m:r>
                                </m:sub>
                              </m:sSub>
                            </m:e>
                            <m:e>
                              <m:sSub>
                                <m:sSubPr>
                                  <m:ctrlPr>
                                    <a:rPr lang="fr-FR" i="1" dirty="0">
                                      <a:solidFill>
                                        <a:schemeClr val="tx1"/>
                                      </a:solidFill>
                                      <a:latin typeface="Cambria Math" panose="02040503050406030204" pitchFamily="18" charset="0"/>
                                    </a:rPr>
                                  </m:ctrlPr>
                                </m:sSubPr>
                                <m:e>
                                  <m:r>
                                    <a:rPr lang="fr-FR" b="0" i="1" dirty="0" smtClean="0">
                                      <a:solidFill>
                                        <a:schemeClr val="tx1"/>
                                      </a:solidFill>
                                      <a:latin typeface="Cambria Math" panose="02040503050406030204" pitchFamily="18" charset="0"/>
                                    </a:rPr>
                                    <m:t>𝑢</m:t>
                                  </m:r>
                                </m:e>
                                <m:sub>
                                  <m:r>
                                    <a:rPr lang="fr-FR" i="1" dirty="0">
                                      <a:solidFill>
                                        <a:schemeClr val="tx1"/>
                                      </a:solidFill>
                                      <a:latin typeface="Cambria Math" panose="02040503050406030204" pitchFamily="18" charset="0"/>
                                    </a:rPr>
                                    <m:t>𝑧</m:t>
                                  </m:r>
                                  <m:r>
                                    <a:rPr lang="fr-FR" i="1" dirty="0">
                                      <a:solidFill>
                                        <a:schemeClr val="tx1"/>
                                      </a:solidFill>
                                      <a:latin typeface="Cambria Math" panose="02040503050406030204" pitchFamily="18" charset="0"/>
                                    </a:rPr>
                                    <m:t>,1</m:t>
                                  </m:r>
                                </m:sub>
                              </m:sSub>
                            </m:e>
                            <m:e>
                              <m:r>
                                <a:rPr lang="fr-FR" i="1" dirty="0">
                                  <a:solidFill>
                                    <a:schemeClr val="tx1"/>
                                  </a:solidFill>
                                  <a:latin typeface="Cambria Math" panose="02040503050406030204" pitchFamily="18" charset="0"/>
                                </a:rPr>
                                <m:t>…</m:t>
                              </m:r>
                            </m:e>
                            <m:e>
                              <m:sSub>
                                <m:sSubPr>
                                  <m:ctrlPr>
                                    <a:rPr lang="fr-FR" i="1" dirty="0">
                                      <a:solidFill>
                                        <a:schemeClr val="tx1"/>
                                      </a:solidFill>
                                      <a:latin typeface="Cambria Math" panose="02040503050406030204" pitchFamily="18" charset="0"/>
                                    </a:rPr>
                                  </m:ctrlPr>
                                </m:sSubPr>
                                <m:e>
                                  <m:r>
                                    <a:rPr lang="fr-FR" b="0" i="1" dirty="0" smtClean="0">
                                      <a:solidFill>
                                        <a:schemeClr val="tx1"/>
                                      </a:solidFill>
                                      <a:latin typeface="Cambria Math" panose="02040503050406030204" pitchFamily="18" charset="0"/>
                                    </a:rPr>
                                    <m:t>𝑢</m:t>
                                  </m:r>
                                </m:e>
                                <m:sub>
                                  <m:r>
                                    <a:rPr lang="fr-FR" i="1" dirty="0">
                                      <a:solidFill>
                                        <a:schemeClr val="tx1"/>
                                      </a:solidFill>
                                      <a:latin typeface="Cambria Math" panose="02040503050406030204" pitchFamily="18" charset="0"/>
                                    </a:rPr>
                                    <m:t>𝑥</m:t>
                                  </m:r>
                                  <m:r>
                                    <a:rPr lang="fr-FR" i="1" dirty="0">
                                      <a:solidFill>
                                        <a:schemeClr val="tx1"/>
                                      </a:solidFill>
                                      <a:latin typeface="Cambria Math" panose="02040503050406030204" pitchFamily="18" charset="0"/>
                                    </a:rPr>
                                    <m:t>,</m:t>
                                  </m:r>
                                  <m:r>
                                    <a:rPr lang="fr-FR" i="1" dirty="0">
                                      <a:solidFill>
                                        <a:schemeClr val="tx1"/>
                                      </a:solidFill>
                                      <a:latin typeface="Cambria Math" panose="02040503050406030204" pitchFamily="18" charset="0"/>
                                    </a:rPr>
                                    <m:t>𝑁</m:t>
                                  </m:r>
                                </m:sub>
                              </m:sSub>
                            </m:e>
                            <m:e>
                              <m:sSub>
                                <m:sSubPr>
                                  <m:ctrlPr>
                                    <a:rPr lang="fr-FR" i="1" dirty="0">
                                      <a:solidFill>
                                        <a:schemeClr val="tx1"/>
                                      </a:solidFill>
                                      <a:latin typeface="Cambria Math" panose="02040503050406030204" pitchFamily="18" charset="0"/>
                                    </a:rPr>
                                  </m:ctrlPr>
                                </m:sSubPr>
                                <m:e>
                                  <m:r>
                                    <a:rPr lang="fr-FR" b="0" i="1" dirty="0" smtClean="0">
                                      <a:solidFill>
                                        <a:schemeClr val="tx1"/>
                                      </a:solidFill>
                                      <a:latin typeface="Cambria Math" panose="02040503050406030204" pitchFamily="18" charset="0"/>
                                    </a:rPr>
                                    <m:t>𝑢</m:t>
                                  </m:r>
                                </m:e>
                                <m:sub>
                                  <m:r>
                                    <a:rPr lang="fr-FR" i="1" dirty="0">
                                      <a:solidFill>
                                        <a:schemeClr val="tx1"/>
                                      </a:solidFill>
                                      <a:latin typeface="Cambria Math" panose="02040503050406030204" pitchFamily="18" charset="0"/>
                                    </a:rPr>
                                    <m:t>𝑦</m:t>
                                  </m:r>
                                  <m:r>
                                    <a:rPr lang="fr-FR" i="1" dirty="0">
                                      <a:solidFill>
                                        <a:schemeClr val="tx1"/>
                                      </a:solidFill>
                                      <a:latin typeface="Cambria Math" panose="02040503050406030204" pitchFamily="18" charset="0"/>
                                    </a:rPr>
                                    <m:t>,</m:t>
                                  </m:r>
                                  <m:r>
                                    <a:rPr lang="fr-FR" i="1" dirty="0">
                                      <a:solidFill>
                                        <a:schemeClr val="tx1"/>
                                      </a:solidFill>
                                      <a:latin typeface="Cambria Math" panose="02040503050406030204" pitchFamily="18" charset="0"/>
                                    </a:rPr>
                                    <m:t>𝑁</m:t>
                                  </m:r>
                                </m:sub>
                              </m:sSub>
                            </m:e>
                            <m:e>
                              <m:sSub>
                                <m:sSubPr>
                                  <m:ctrlPr>
                                    <a:rPr lang="fr-FR" i="1" dirty="0">
                                      <a:solidFill>
                                        <a:schemeClr val="tx1"/>
                                      </a:solidFill>
                                      <a:latin typeface="Cambria Math" panose="02040503050406030204" pitchFamily="18" charset="0"/>
                                    </a:rPr>
                                  </m:ctrlPr>
                                </m:sSubPr>
                                <m:e>
                                  <m:r>
                                    <a:rPr lang="fr-FR" b="0" i="1" dirty="0" smtClean="0">
                                      <a:solidFill>
                                        <a:schemeClr val="tx1"/>
                                      </a:solidFill>
                                      <a:latin typeface="Cambria Math" panose="02040503050406030204" pitchFamily="18" charset="0"/>
                                    </a:rPr>
                                    <m:t>𝑢</m:t>
                                  </m:r>
                                </m:e>
                                <m:sub>
                                  <m:r>
                                    <a:rPr lang="fr-FR" i="1" dirty="0">
                                      <a:solidFill>
                                        <a:schemeClr val="tx1"/>
                                      </a:solidFill>
                                      <a:latin typeface="Cambria Math" panose="02040503050406030204" pitchFamily="18" charset="0"/>
                                    </a:rPr>
                                    <m:t>𝑧</m:t>
                                  </m:r>
                                  <m:r>
                                    <a:rPr lang="fr-FR" i="1" dirty="0">
                                      <a:solidFill>
                                        <a:schemeClr val="tx1"/>
                                      </a:solidFill>
                                      <a:latin typeface="Cambria Math" panose="02040503050406030204" pitchFamily="18" charset="0"/>
                                    </a:rPr>
                                    <m:t>,</m:t>
                                  </m:r>
                                  <m:r>
                                    <a:rPr lang="fr-FR" i="1" dirty="0">
                                      <a:solidFill>
                                        <a:schemeClr val="tx1"/>
                                      </a:solidFill>
                                      <a:latin typeface="Cambria Math" panose="02040503050406030204" pitchFamily="18" charset="0"/>
                                    </a:rPr>
                                    <m:t>𝑁</m:t>
                                  </m:r>
                                </m:sub>
                              </m:sSub>
                            </m:e>
                          </m:eqArr>
                        </m:e>
                      </m:d>
                    </m:oMath>
                  </a14:m>
                  <a:r>
                    <a:rPr lang="fr-FR" dirty="0">
                      <a:solidFill>
                        <a:schemeClr val="tx1"/>
                      </a:solidFill>
                    </a:rPr>
                    <a:t>  </a:t>
                  </a:r>
                </a:p>
              </p:txBody>
            </p:sp>
          </mc:Choice>
          <mc:Fallback xmlns="">
            <p:sp>
              <p:nvSpPr>
                <p:cNvPr id="97" name="Rectangle 96">
                  <a:extLst>
                    <a:ext uri="{FF2B5EF4-FFF2-40B4-BE49-F238E27FC236}">
                      <a16:creationId xmlns:a16="http://schemas.microsoft.com/office/drawing/2014/main" id="{8349991F-7401-4BE3-B7B2-8E449E1BD11B}"/>
                    </a:ext>
                  </a:extLst>
                </p:cNvPr>
                <p:cNvSpPr>
                  <a:spLocks noRot="1" noChangeAspect="1" noMove="1" noResize="1" noEditPoints="1" noAdjustHandles="1" noChangeArrowheads="1" noChangeShapeType="1" noTextEdit="1"/>
                </p:cNvSpPr>
                <p:nvPr/>
              </p:nvSpPr>
              <p:spPr>
                <a:xfrm>
                  <a:off x="1102423" y="978484"/>
                  <a:ext cx="3492318" cy="2988090"/>
                </a:xfrm>
                <a:prstGeom prst="rect">
                  <a:avLst/>
                </a:prstGeom>
                <a:blipFill>
                  <a:blip r:embed="rId10"/>
                  <a:stretch>
                    <a:fillRect/>
                  </a:stretch>
                </a:blipFill>
                <a:ln>
                  <a:noFill/>
                </a:ln>
              </p:spPr>
              <p:txBody>
                <a:bodyPr/>
                <a:lstStyle/>
                <a:p>
                  <a:r>
                    <a:rPr lang="fr-FR">
                      <a:noFill/>
                    </a:rPr>
                    <a:t> </a:t>
                  </a:r>
                </a:p>
              </p:txBody>
            </p:sp>
          </mc:Fallback>
        </mc:AlternateContent>
      </p:grpSp>
      <mc:AlternateContent xmlns:mc="http://schemas.openxmlformats.org/markup-compatibility/2006" xmlns:a14="http://schemas.microsoft.com/office/drawing/2010/main">
        <mc:Choice Requires="a14">
          <p:sp>
            <p:nvSpPr>
              <p:cNvPr id="116" name="ZoneTexte 115">
                <a:extLst>
                  <a:ext uri="{FF2B5EF4-FFF2-40B4-BE49-F238E27FC236}">
                    <a16:creationId xmlns:a16="http://schemas.microsoft.com/office/drawing/2014/main" id="{6AECBC9B-256C-4EE6-BFB3-D81228C0F6CA}"/>
                  </a:ext>
                </a:extLst>
              </p:cNvPr>
              <p:cNvSpPr txBox="1"/>
              <p:nvPr/>
            </p:nvSpPr>
            <p:spPr>
              <a:xfrm>
                <a:off x="6207377" y="1397216"/>
                <a:ext cx="2392613" cy="1101648"/>
              </a:xfrm>
              <a:prstGeom prst="rect">
                <a:avLst/>
              </a:prstGeom>
              <a:solidFill>
                <a:schemeClr val="accent2">
                  <a:lumMod val="20000"/>
                  <a:lumOff val="80000"/>
                </a:schemeClr>
              </a:solidFill>
            </p:spPr>
            <p:txBody>
              <a:bodyPr wrap="square">
                <a:spAutoFit/>
              </a:bodyPr>
              <a:lstStyle/>
              <a:p>
                <a14:m>
                  <m:oMath xmlns:m="http://schemas.openxmlformats.org/officeDocument/2006/math">
                    <m:r>
                      <a:rPr lang="fr-FR" sz="1600" b="1" i="1" dirty="0" smtClean="0">
                        <a:solidFill>
                          <a:schemeClr val="tx1"/>
                        </a:solidFill>
                        <a:latin typeface="Cambria Math" panose="02040503050406030204" pitchFamily="18" charset="0"/>
                      </a:rPr>
                      <m:t>𝑿</m:t>
                    </m:r>
                  </m:oMath>
                </a14:m>
                <a:r>
                  <a:rPr lang="fr-FR" sz="1600" dirty="0"/>
                  <a:t>: </a:t>
                </a:r>
                <a:r>
                  <a:rPr lang="fr-FR" sz="1600" dirty="0" err="1"/>
                  <a:t>assembled</a:t>
                </a:r>
                <a:r>
                  <a:rPr lang="fr-FR" sz="1600" dirty="0"/>
                  <a:t> matrix</a:t>
                </a:r>
              </a:p>
              <a:p>
                <a14:m>
                  <m:oMath xmlns:m="http://schemas.openxmlformats.org/officeDocument/2006/math">
                    <m:r>
                      <a:rPr lang="fr-FR" sz="1600" i="1" dirty="0">
                        <a:latin typeface="Cambria Math" panose="02040503050406030204" pitchFamily="18" charset="0"/>
                      </a:rPr>
                      <m:t>𝑁</m:t>
                    </m:r>
                  </m:oMath>
                </a14:m>
                <a:r>
                  <a:rPr lang="fr-FR" sz="1600" dirty="0"/>
                  <a:t>: </a:t>
                </a:r>
                <a:r>
                  <a:rPr lang="fr-FR" sz="1600" dirty="0" err="1"/>
                  <a:t>number</a:t>
                </a:r>
                <a:r>
                  <a:rPr lang="fr-FR" sz="1600" dirty="0"/>
                  <a:t> of </a:t>
                </a:r>
                <a:r>
                  <a:rPr lang="fr-FR" sz="1600" dirty="0" err="1"/>
                  <a:t>nodes</a:t>
                </a:r>
                <a:r>
                  <a:rPr lang="fr-FR" sz="1600" dirty="0"/>
                  <a:t> </a:t>
                </a:r>
              </a:p>
              <a:p>
                <a14:m>
                  <m:oMath xmlns:m="http://schemas.openxmlformats.org/officeDocument/2006/math">
                    <m:sSub>
                      <m:sSubPr>
                        <m:ctrlPr>
                          <a:rPr lang="fr-FR" sz="1600" i="1" dirty="0" smtClean="0">
                            <a:latin typeface="Cambria Math" panose="02040503050406030204" pitchFamily="18" charset="0"/>
                          </a:rPr>
                        </m:ctrlPr>
                      </m:sSubPr>
                      <m:e>
                        <m:r>
                          <a:rPr lang="fr-FR" sz="1600" i="1" dirty="0">
                            <a:latin typeface="Cambria Math" panose="02040503050406030204" pitchFamily="18" charset="0"/>
                          </a:rPr>
                          <m:t>𝑁</m:t>
                        </m:r>
                      </m:e>
                      <m:sub>
                        <m:r>
                          <a:rPr lang="fr-FR" sz="1600" i="1" dirty="0">
                            <a:latin typeface="Cambria Math" panose="02040503050406030204" pitchFamily="18" charset="0"/>
                          </a:rPr>
                          <m:t>h</m:t>
                        </m:r>
                      </m:sub>
                    </m:sSub>
                  </m:oMath>
                </a14:m>
                <a:r>
                  <a:rPr lang="fr-FR" sz="1600" dirty="0"/>
                  <a:t>: </a:t>
                </a:r>
                <a:r>
                  <a:rPr lang="fr-FR" sz="1600" dirty="0" err="1"/>
                  <a:t>number</a:t>
                </a:r>
                <a:r>
                  <a:rPr lang="fr-FR" sz="1600" dirty="0"/>
                  <a:t> of </a:t>
                </a:r>
                <a:r>
                  <a:rPr lang="fr-FR" sz="1600" dirty="0" err="1"/>
                  <a:t>nodes</a:t>
                </a:r>
                <a:r>
                  <a:rPr lang="fr-FR" sz="1600" dirty="0"/>
                  <a:t> </a:t>
                </a:r>
                <a14:m>
                  <m:oMath xmlns:m="http://schemas.openxmlformats.org/officeDocument/2006/math">
                    <m:r>
                      <a:rPr lang="fr-FR" sz="1600" i="1" dirty="0">
                        <a:latin typeface="Cambria Math" panose="02040503050406030204" pitchFamily="18" charset="0"/>
                      </a:rPr>
                      <m:t>×</m:t>
                    </m:r>
                  </m:oMath>
                </a14:m>
                <a:r>
                  <a:rPr lang="fr-FR" sz="1600" dirty="0"/>
                  <a:t> 3</a:t>
                </a:r>
              </a:p>
              <a:p>
                <a14:m>
                  <m:oMath xmlns:m="http://schemas.openxmlformats.org/officeDocument/2006/math">
                    <m:sSub>
                      <m:sSubPr>
                        <m:ctrlPr>
                          <a:rPr lang="fr-FR" sz="1600" i="1">
                            <a:latin typeface="Cambria Math" panose="02040503050406030204" pitchFamily="18" charset="0"/>
                          </a:rPr>
                        </m:ctrlPr>
                      </m:sSubPr>
                      <m:e>
                        <m:r>
                          <a:rPr lang="fr-FR" sz="1600" i="1">
                            <a:latin typeface="Cambria Math" panose="02040503050406030204" pitchFamily="18" charset="0"/>
                          </a:rPr>
                          <m:t>𝑁</m:t>
                        </m:r>
                      </m:e>
                      <m:sub>
                        <m:r>
                          <a:rPr lang="fr-FR" sz="1600" i="1">
                            <a:latin typeface="Cambria Math" panose="02040503050406030204" pitchFamily="18" charset="0"/>
                          </a:rPr>
                          <m:t>𝑠</m:t>
                        </m:r>
                      </m:sub>
                    </m:sSub>
                  </m:oMath>
                </a14:m>
                <a:r>
                  <a:rPr lang="fr-FR" sz="1600" dirty="0">
                    <a:solidFill>
                      <a:schemeClr val="tx1"/>
                    </a:solidFill>
                  </a:rPr>
                  <a:t>: </a:t>
                </a:r>
                <a:r>
                  <a:rPr lang="fr-FR" sz="1600" dirty="0" err="1">
                    <a:solidFill>
                      <a:schemeClr val="tx1"/>
                    </a:solidFill>
                  </a:rPr>
                  <a:t>number</a:t>
                </a:r>
                <a:r>
                  <a:rPr lang="fr-FR" sz="1600" dirty="0">
                    <a:solidFill>
                      <a:schemeClr val="tx1"/>
                    </a:solidFill>
                  </a:rPr>
                  <a:t> of snapshots</a:t>
                </a:r>
              </a:p>
            </p:txBody>
          </p:sp>
        </mc:Choice>
        <mc:Fallback xmlns="">
          <p:sp>
            <p:nvSpPr>
              <p:cNvPr id="116" name="ZoneTexte 115">
                <a:extLst>
                  <a:ext uri="{FF2B5EF4-FFF2-40B4-BE49-F238E27FC236}">
                    <a16:creationId xmlns:a16="http://schemas.microsoft.com/office/drawing/2014/main" id="{6AECBC9B-256C-4EE6-BFB3-D81228C0F6CA}"/>
                  </a:ext>
                </a:extLst>
              </p:cNvPr>
              <p:cNvSpPr txBox="1">
                <a:spLocks noRot="1" noChangeAspect="1" noMove="1" noResize="1" noEditPoints="1" noAdjustHandles="1" noChangeArrowheads="1" noChangeShapeType="1" noTextEdit="1"/>
              </p:cNvSpPr>
              <p:nvPr/>
            </p:nvSpPr>
            <p:spPr>
              <a:xfrm>
                <a:off x="6207377" y="1397216"/>
                <a:ext cx="2392613" cy="1101648"/>
              </a:xfrm>
              <a:prstGeom prst="rect">
                <a:avLst/>
              </a:prstGeom>
              <a:blipFill>
                <a:blip r:embed="rId11"/>
                <a:stretch>
                  <a:fillRect t="-1657" b="-3867"/>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18" name="ZoneTexte 117">
                <a:extLst>
                  <a:ext uri="{FF2B5EF4-FFF2-40B4-BE49-F238E27FC236}">
                    <a16:creationId xmlns:a16="http://schemas.microsoft.com/office/drawing/2014/main" id="{72055871-A7DA-4FBB-97CE-2910F0DA4559}"/>
                  </a:ext>
                </a:extLst>
              </p:cNvPr>
              <p:cNvSpPr txBox="1"/>
              <p:nvPr/>
            </p:nvSpPr>
            <p:spPr>
              <a:xfrm>
                <a:off x="7618" y="3993318"/>
                <a:ext cx="6088381" cy="1169551"/>
              </a:xfrm>
              <a:prstGeom prst="rect">
                <a:avLst/>
              </a:prstGeom>
              <a:noFill/>
            </p:spPr>
            <p:txBody>
              <a:bodyPr wrap="square">
                <a:spAutoFit/>
              </a:bodyPr>
              <a:lstStyle/>
              <a:p>
                <a:pPr marL="171450" indent="-171450">
                  <a:buFont typeface="Arial" panose="020B0604020202020204" pitchFamily="34" charset="0"/>
                  <a:buChar char="•"/>
                </a:pPr>
                <a:r>
                  <a:rPr lang="fr-FR" sz="1400" dirty="0" err="1"/>
                  <a:t>Compute</a:t>
                </a:r>
                <a:r>
                  <a:rPr lang="fr-FR" sz="1400" dirty="0"/>
                  <a:t> </a:t>
                </a:r>
                <a:r>
                  <a:rPr lang="fr-FR" sz="1400" b="1" dirty="0"/>
                  <a:t>covariance matrix </a:t>
                </a:r>
                <a:r>
                  <a:rPr lang="fr-FR" sz="1400" dirty="0"/>
                  <a:t>of</a:t>
                </a:r>
                <a:r>
                  <a:rPr lang="fr-FR" sz="1400" b="1" dirty="0"/>
                  <a:t> </a:t>
                </a:r>
                <a14:m>
                  <m:oMath xmlns:m="http://schemas.openxmlformats.org/officeDocument/2006/math">
                    <m:r>
                      <a:rPr lang="fr-FR" sz="1400" b="1" i="1" dirty="0" smtClean="0">
                        <a:solidFill>
                          <a:schemeClr val="tx1"/>
                        </a:solidFill>
                        <a:latin typeface="Cambria Math" panose="02040503050406030204" pitchFamily="18" charset="0"/>
                      </a:rPr>
                      <m:t>𝑿</m:t>
                    </m:r>
                  </m:oMath>
                </a14:m>
                <a:r>
                  <a:rPr lang="fr-FR" sz="1400" dirty="0"/>
                  <a:t>;</a:t>
                </a:r>
              </a:p>
              <a:p>
                <a:pPr marL="171450" indent="-171450">
                  <a:buFont typeface="Arial" panose="020B0604020202020204" pitchFamily="34" charset="0"/>
                  <a:buChar char="•"/>
                </a:pPr>
                <a:r>
                  <a:rPr lang="fr-FR" sz="1400" dirty="0" err="1"/>
                  <a:t>Eigeinvalues</a:t>
                </a:r>
                <a:r>
                  <a:rPr lang="fr-FR" sz="1400" dirty="0"/>
                  <a:t> </a:t>
                </a:r>
                <a:r>
                  <a:rPr lang="fr-FR" sz="1400" dirty="0" err="1"/>
                  <a:t>decomposition</a:t>
                </a:r>
                <a:r>
                  <a:rPr lang="fr-FR" sz="1400" dirty="0"/>
                  <a:t>: </a:t>
                </a:r>
                <a:r>
                  <a:rPr lang="fr-FR" sz="1400" dirty="0">
                    <a:sym typeface="Wingdings" panose="05000000000000000000" pitchFamily="2" charset="2"/>
                  </a:rPr>
                  <a:t> </a:t>
                </a:r>
                <a:r>
                  <a:rPr lang="fr-FR" sz="1400" dirty="0" err="1">
                    <a:sym typeface="Wingdings" panose="05000000000000000000" pitchFamily="2" charset="2"/>
                  </a:rPr>
                  <a:t>compute</a:t>
                </a:r>
                <a:r>
                  <a:rPr lang="fr-FR" sz="1400" dirty="0">
                    <a:sym typeface="Wingdings" panose="05000000000000000000" pitchFamily="2" charset="2"/>
                  </a:rPr>
                  <a:t> </a:t>
                </a:r>
                <a:r>
                  <a:rPr lang="fr-FR" sz="1400" b="1" dirty="0">
                    <a:sym typeface="Wingdings" panose="05000000000000000000" pitchFamily="2" charset="2"/>
                  </a:rPr>
                  <a:t>principal components </a:t>
                </a:r>
                <a14:m>
                  <m:oMath xmlns:m="http://schemas.openxmlformats.org/officeDocument/2006/math">
                    <m:r>
                      <a:rPr lang="fr-FR" sz="1400" b="1" i="1" dirty="0" smtClean="0">
                        <a:latin typeface="Cambria Math" panose="02040503050406030204" pitchFamily="18" charset="0"/>
                      </a:rPr>
                      <m:t>𝑽</m:t>
                    </m:r>
                  </m:oMath>
                </a14:m>
                <a:r>
                  <a:rPr lang="fr-FR" sz="1400" dirty="0">
                    <a:sym typeface="Wingdings" panose="05000000000000000000" pitchFamily="2" charset="2"/>
                  </a:rPr>
                  <a:t> (</a:t>
                </a:r>
                <a:r>
                  <a:rPr lang="fr-FR" sz="1400" dirty="0" err="1">
                    <a:sym typeface="Wingdings" panose="05000000000000000000" pitchFamily="2" charset="2"/>
                  </a:rPr>
                  <a:t>eigenvectors</a:t>
                </a:r>
                <a:r>
                  <a:rPr lang="fr-FR" sz="1400" dirty="0">
                    <a:sym typeface="Wingdings" panose="05000000000000000000" pitchFamily="2" charset="2"/>
                  </a:rPr>
                  <a:t>);</a:t>
                </a:r>
              </a:p>
              <a:p>
                <a:pPr marL="171450" indent="-171450">
                  <a:buFont typeface="Arial" panose="020B0604020202020204" pitchFamily="34" charset="0"/>
                  <a:buChar char="•"/>
                </a:pPr>
                <a:r>
                  <a:rPr lang="fr-FR" sz="1400" dirty="0" err="1">
                    <a:sym typeface="Wingdings" panose="05000000000000000000" pitchFamily="2" charset="2"/>
                  </a:rPr>
                  <a:t>Compute</a:t>
                </a:r>
                <a:r>
                  <a:rPr lang="fr-FR" sz="1400" dirty="0">
                    <a:sym typeface="Wingdings" panose="05000000000000000000" pitchFamily="2" charset="2"/>
                  </a:rPr>
                  <a:t> principal coefficients </a:t>
                </a:r>
                <a14:m>
                  <m:oMath xmlns:m="http://schemas.openxmlformats.org/officeDocument/2006/math">
                    <m:r>
                      <a:rPr lang="fr-FR" sz="1400" b="1" i="1" dirty="0" smtClean="0">
                        <a:latin typeface="Cambria Math" panose="02040503050406030204" pitchFamily="18" charset="0"/>
                      </a:rPr>
                      <m:t>𝒘</m:t>
                    </m:r>
                  </m:oMath>
                </a14:m>
                <a:r>
                  <a:rPr lang="fr-FR" sz="1400" dirty="0">
                    <a:sym typeface="Wingdings" panose="05000000000000000000" pitchFamily="2" charset="2"/>
                  </a:rPr>
                  <a:t> by </a:t>
                </a:r>
                <a:r>
                  <a:rPr lang="fr-FR" sz="1400" b="1" dirty="0" err="1">
                    <a:sym typeface="Wingdings" panose="05000000000000000000" pitchFamily="2" charset="2"/>
                  </a:rPr>
                  <a:t>projecting</a:t>
                </a:r>
                <a:r>
                  <a:rPr lang="fr-FR" sz="1400" dirty="0">
                    <a:sym typeface="Wingdings" panose="05000000000000000000" pitchFamily="2" charset="2"/>
                  </a:rPr>
                  <a:t> original data on principal components;</a:t>
                </a:r>
              </a:p>
              <a:p>
                <a:pPr marL="171450" indent="-171450">
                  <a:buFont typeface="Arial" panose="020B0604020202020204" pitchFamily="34" charset="0"/>
                  <a:buChar char="•"/>
                </a:pPr>
                <a:r>
                  <a:rPr lang="fr-FR" sz="1400" b="1" dirty="0">
                    <a:sym typeface="Wingdings" panose="05000000000000000000" pitchFamily="2" charset="2"/>
                  </a:rPr>
                  <a:t>Reconstruction</a:t>
                </a:r>
                <a:r>
                  <a:rPr lang="fr-FR" sz="1400" dirty="0">
                    <a:sym typeface="Wingdings" panose="05000000000000000000" pitchFamily="2" charset="2"/>
                  </a:rPr>
                  <a:t> of original data: </a:t>
                </a:r>
              </a:p>
            </p:txBody>
          </p:sp>
        </mc:Choice>
        <mc:Fallback xmlns="">
          <p:sp>
            <p:nvSpPr>
              <p:cNvPr id="118" name="ZoneTexte 117">
                <a:extLst>
                  <a:ext uri="{FF2B5EF4-FFF2-40B4-BE49-F238E27FC236}">
                    <a16:creationId xmlns:a16="http://schemas.microsoft.com/office/drawing/2014/main" id="{72055871-A7DA-4FBB-97CE-2910F0DA4559}"/>
                  </a:ext>
                </a:extLst>
              </p:cNvPr>
              <p:cNvSpPr txBox="1">
                <a:spLocks noRot="1" noChangeAspect="1" noMove="1" noResize="1" noEditPoints="1" noAdjustHandles="1" noChangeArrowheads="1" noChangeShapeType="1" noTextEdit="1"/>
              </p:cNvSpPr>
              <p:nvPr/>
            </p:nvSpPr>
            <p:spPr>
              <a:xfrm>
                <a:off x="7618" y="3993318"/>
                <a:ext cx="6088381" cy="1169551"/>
              </a:xfrm>
              <a:prstGeom prst="rect">
                <a:avLst/>
              </a:prstGeom>
              <a:blipFill>
                <a:blip r:embed="rId12"/>
                <a:stretch>
                  <a:fillRect l="-100" t="-1042" b="-4688"/>
                </a:stretch>
              </a:blipFill>
            </p:spPr>
            <p:txBody>
              <a:bodyPr/>
              <a:lstStyle/>
              <a:p>
                <a:r>
                  <a:rPr lang="fr-FR">
                    <a:noFill/>
                  </a:rPr>
                  <a:t> </a:t>
                </a:r>
              </a:p>
            </p:txBody>
          </p:sp>
        </mc:Fallback>
      </mc:AlternateContent>
      <p:sp>
        <p:nvSpPr>
          <p:cNvPr id="119" name="Ellipse 118">
            <a:extLst>
              <a:ext uri="{FF2B5EF4-FFF2-40B4-BE49-F238E27FC236}">
                <a16:creationId xmlns:a16="http://schemas.microsoft.com/office/drawing/2014/main" id="{743A441D-8774-41AE-8AFC-285A92BC39DC}"/>
              </a:ext>
            </a:extLst>
          </p:cNvPr>
          <p:cNvSpPr/>
          <p:nvPr/>
        </p:nvSpPr>
        <p:spPr>
          <a:xfrm>
            <a:off x="57961" y="4052879"/>
            <a:ext cx="180000" cy="180000"/>
          </a:xfrm>
          <a:prstGeom prst="ellipse">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fr-FR" sz="1100" dirty="0"/>
              <a:t>1</a:t>
            </a:r>
          </a:p>
        </p:txBody>
      </p:sp>
      <p:sp>
        <p:nvSpPr>
          <p:cNvPr id="120" name="Ellipse 119">
            <a:extLst>
              <a:ext uri="{FF2B5EF4-FFF2-40B4-BE49-F238E27FC236}">
                <a16:creationId xmlns:a16="http://schemas.microsoft.com/office/drawing/2014/main" id="{DDBF9ECD-127D-401D-AC3A-082256CE9EB6}"/>
              </a:ext>
            </a:extLst>
          </p:cNvPr>
          <p:cNvSpPr/>
          <p:nvPr/>
        </p:nvSpPr>
        <p:spPr>
          <a:xfrm>
            <a:off x="57961" y="4266545"/>
            <a:ext cx="180000" cy="180000"/>
          </a:xfrm>
          <a:prstGeom prst="ellipse">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fr-FR" sz="1100" dirty="0"/>
              <a:t>2</a:t>
            </a:r>
          </a:p>
        </p:txBody>
      </p:sp>
      <p:sp>
        <p:nvSpPr>
          <p:cNvPr id="121" name="Ellipse 120">
            <a:extLst>
              <a:ext uri="{FF2B5EF4-FFF2-40B4-BE49-F238E27FC236}">
                <a16:creationId xmlns:a16="http://schemas.microsoft.com/office/drawing/2014/main" id="{7FA0DEEB-0430-447A-A872-8AA3AE0B687C}"/>
              </a:ext>
            </a:extLst>
          </p:cNvPr>
          <p:cNvSpPr/>
          <p:nvPr/>
        </p:nvSpPr>
        <p:spPr>
          <a:xfrm>
            <a:off x="57961" y="4480211"/>
            <a:ext cx="180000" cy="180000"/>
          </a:xfrm>
          <a:prstGeom prst="ellipse">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fr-FR" sz="1100" dirty="0"/>
              <a:t>3</a:t>
            </a:r>
          </a:p>
        </p:txBody>
      </p:sp>
      <p:sp>
        <p:nvSpPr>
          <p:cNvPr id="122" name="Ellipse 121">
            <a:extLst>
              <a:ext uri="{FF2B5EF4-FFF2-40B4-BE49-F238E27FC236}">
                <a16:creationId xmlns:a16="http://schemas.microsoft.com/office/drawing/2014/main" id="{8CD37A8B-6B2D-4E35-8E81-D2D015B80740}"/>
              </a:ext>
            </a:extLst>
          </p:cNvPr>
          <p:cNvSpPr/>
          <p:nvPr/>
        </p:nvSpPr>
        <p:spPr>
          <a:xfrm>
            <a:off x="57961" y="4905139"/>
            <a:ext cx="180000" cy="180000"/>
          </a:xfrm>
          <a:prstGeom prst="ellipse">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fr-FR" sz="1100" dirty="0"/>
              <a:t>4</a:t>
            </a:r>
          </a:p>
        </p:txBody>
      </p:sp>
      <p:sp>
        <p:nvSpPr>
          <p:cNvPr id="123" name="Ellipse 122">
            <a:extLst>
              <a:ext uri="{FF2B5EF4-FFF2-40B4-BE49-F238E27FC236}">
                <a16:creationId xmlns:a16="http://schemas.microsoft.com/office/drawing/2014/main" id="{52252E75-119B-49A3-889D-A013385738E1}"/>
              </a:ext>
            </a:extLst>
          </p:cNvPr>
          <p:cNvSpPr/>
          <p:nvPr/>
        </p:nvSpPr>
        <p:spPr>
          <a:xfrm>
            <a:off x="57961" y="5689293"/>
            <a:ext cx="180000" cy="180000"/>
          </a:xfrm>
          <a:prstGeom prst="ellipse">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fr-FR" sz="1100" dirty="0"/>
              <a:t>5</a:t>
            </a:r>
          </a:p>
        </p:txBody>
      </p:sp>
      <mc:AlternateContent xmlns:mc="http://schemas.openxmlformats.org/markup-compatibility/2006" xmlns:a14="http://schemas.microsoft.com/office/drawing/2010/main">
        <mc:Choice Requires="a14">
          <p:sp>
            <p:nvSpPr>
              <p:cNvPr id="128" name="ZoneTexte 127">
                <a:extLst>
                  <a:ext uri="{FF2B5EF4-FFF2-40B4-BE49-F238E27FC236}">
                    <a16:creationId xmlns:a16="http://schemas.microsoft.com/office/drawing/2014/main" id="{5AD660E4-7EA3-4391-A857-C6D5167ED824}"/>
                  </a:ext>
                </a:extLst>
              </p:cNvPr>
              <p:cNvSpPr txBox="1"/>
              <p:nvPr/>
            </p:nvSpPr>
            <p:spPr>
              <a:xfrm>
                <a:off x="18163" y="5947107"/>
                <a:ext cx="5996853"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fr-FR" sz="1600" b="1" i="1" dirty="0" smtClean="0">
                          <a:latin typeface="Cambria Math" panose="02040503050406030204" pitchFamily="18" charset="0"/>
                        </a:rPr>
                        <m:t>𝒙</m:t>
                      </m:r>
                      <m:r>
                        <a:rPr lang="fr-FR" sz="1600" b="1" i="1" dirty="0" smtClean="0">
                          <a:solidFill>
                            <a:schemeClr val="tx1"/>
                          </a:solidFill>
                          <a:latin typeface="Cambria Math" panose="02040503050406030204" pitchFamily="18" charset="0"/>
                          <a:ea typeface="Cambria Math" panose="02040503050406030204" pitchFamily="18" charset="0"/>
                        </a:rPr>
                        <m:t>≈</m:t>
                      </m:r>
                      <m:sSub>
                        <m:sSubPr>
                          <m:ctrlPr>
                            <a:rPr lang="fr-FR" sz="1600" b="1" i="1" dirty="0" smtClean="0">
                              <a:latin typeface="Cambria Math" panose="02040503050406030204" pitchFamily="18" charset="0"/>
                            </a:rPr>
                          </m:ctrlPr>
                        </m:sSubPr>
                        <m:e>
                          <m:acc>
                            <m:accPr>
                              <m:chr m:val="̂"/>
                              <m:ctrlPr>
                                <a:rPr lang="fr-FR" sz="1600" b="1" i="1" dirty="0" smtClean="0">
                                  <a:latin typeface="Cambria Math" panose="02040503050406030204" pitchFamily="18" charset="0"/>
                                </a:rPr>
                              </m:ctrlPr>
                            </m:accPr>
                            <m:e>
                              <m:r>
                                <a:rPr lang="fr-FR" sz="1600" b="1" i="1" dirty="0" smtClean="0">
                                  <a:latin typeface="Cambria Math" panose="02040503050406030204" pitchFamily="18" charset="0"/>
                                </a:rPr>
                                <m:t>𝒙</m:t>
                              </m:r>
                            </m:e>
                          </m:acc>
                          <m:r>
                            <a:rPr lang="fr-FR" sz="1600" b="1" i="1" dirty="0">
                              <a:latin typeface="Cambria Math" panose="02040503050406030204" pitchFamily="18" charset="0"/>
                            </a:rPr>
                            <m:t>=</m:t>
                          </m:r>
                          <m:r>
                            <a:rPr lang="fr-FR" sz="1600" b="1" i="1" dirty="0" smtClean="0">
                              <a:latin typeface="Cambria Math" panose="02040503050406030204" pitchFamily="18" charset="0"/>
                            </a:rPr>
                            <m:t>𝑽</m:t>
                          </m:r>
                        </m:e>
                        <m:sub>
                          <m:r>
                            <a:rPr lang="fr-FR" sz="1600" b="1" i="1" dirty="0" smtClean="0">
                              <a:latin typeface="Cambria Math" panose="02040503050406030204" pitchFamily="18" charset="0"/>
                            </a:rPr>
                            <m:t>𝑳</m:t>
                          </m:r>
                        </m:sub>
                      </m:sSub>
                      <m:r>
                        <a:rPr lang="fr-FR" sz="1600" b="1" i="1" dirty="0" smtClean="0">
                          <a:latin typeface="Cambria Math" panose="02040503050406030204" pitchFamily="18" charset="0"/>
                        </a:rPr>
                        <m:t>  </m:t>
                      </m:r>
                      <m:sSub>
                        <m:sSubPr>
                          <m:ctrlPr>
                            <a:rPr lang="fr-FR" sz="1600" b="1" i="1" dirty="0" smtClean="0">
                              <a:latin typeface="Cambria Math" panose="02040503050406030204" pitchFamily="18" charset="0"/>
                            </a:rPr>
                          </m:ctrlPr>
                        </m:sSubPr>
                        <m:e>
                          <m:r>
                            <a:rPr lang="fr-FR" sz="1600" b="1" i="1" dirty="0">
                              <a:latin typeface="Cambria Math" panose="02040503050406030204" pitchFamily="18" charset="0"/>
                            </a:rPr>
                            <m:t>𝒘</m:t>
                          </m:r>
                        </m:e>
                        <m:sub>
                          <m:r>
                            <a:rPr lang="fr-FR" sz="1600" b="1" i="1" dirty="0" smtClean="0">
                              <a:latin typeface="Cambria Math" panose="02040503050406030204" pitchFamily="18" charset="0"/>
                            </a:rPr>
                            <m:t>𝑳</m:t>
                          </m:r>
                        </m:sub>
                      </m:sSub>
                      <m:r>
                        <a:rPr lang="fr-FR" sz="1600" b="1" i="1" dirty="0" smtClean="0">
                          <a:latin typeface="Cambria Math" panose="02040503050406030204" pitchFamily="18" charset="0"/>
                        </a:rPr>
                        <m:t>=</m:t>
                      </m:r>
                      <m:sSub>
                        <m:sSubPr>
                          <m:ctrlPr>
                            <a:rPr lang="fr-FR" sz="1600" i="1" dirty="0" smtClean="0">
                              <a:latin typeface="Cambria Math" panose="02040503050406030204" pitchFamily="18" charset="0"/>
                            </a:rPr>
                          </m:ctrlPr>
                        </m:sSubPr>
                        <m:e>
                          <m:r>
                            <a:rPr lang="fr-FR" sz="1600" b="0" i="1" dirty="0" smtClean="0">
                              <a:latin typeface="Cambria Math" panose="02040503050406030204" pitchFamily="18" charset="0"/>
                            </a:rPr>
                            <m:t>𝑤</m:t>
                          </m:r>
                        </m:e>
                        <m:sub>
                          <m:r>
                            <a:rPr lang="fr-FR" sz="1600" b="0" i="1" dirty="0" smtClean="0">
                              <a:latin typeface="Cambria Math" panose="02040503050406030204" pitchFamily="18" charset="0"/>
                            </a:rPr>
                            <m:t>1</m:t>
                          </m:r>
                        </m:sub>
                      </m:sSub>
                      <m:sSub>
                        <m:sSubPr>
                          <m:ctrlPr>
                            <a:rPr lang="fr-FR" sz="1600" b="1" i="1" dirty="0" smtClean="0">
                              <a:latin typeface="Cambria Math" panose="02040503050406030204" pitchFamily="18" charset="0"/>
                            </a:rPr>
                          </m:ctrlPr>
                        </m:sSubPr>
                        <m:e>
                          <m:r>
                            <a:rPr lang="fr-FR" sz="1600" b="1" i="1" dirty="0" smtClean="0">
                              <a:latin typeface="Cambria Math" panose="02040503050406030204" pitchFamily="18" charset="0"/>
                            </a:rPr>
                            <m:t> </m:t>
                          </m:r>
                          <m:r>
                            <a:rPr lang="fr-FR" sz="1600" b="1" i="1" dirty="0" smtClean="0">
                              <a:latin typeface="Cambria Math" panose="02040503050406030204" pitchFamily="18" charset="0"/>
                            </a:rPr>
                            <m:t>𝒗</m:t>
                          </m:r>
                        </m:e>
                        <m:sub>
                          <m:r>
                            <a:rPr lang="fr-FR" sz="1600" b="0" i="0" dirty="0" smtClean="0">
                              <a:latin typeface="Cambria Math" panose="02040503050406030204" pitchFamily="18" charset="0"/>
                            </a:rPr>
                            <m:t>1</m:t>
                          </m:r>
                        </m:sub>
                      </m:sSub>
                      <m:r>
                        <a:rPr lang="fr-FR" sz="1600" b="1" i="1" dirty="0" smtClean="0">
                          <a:latin typeface="Cambria Math" panose="02040503050406030204" pitchFamily="18" charset="0"/>
                        </a:rPr>
                        <m:t>+</m:t>
                      </m:r>
                      <m:sSub>
                        <m:sSubPr>
                          <m:ctrlPr>
                            <a:rPr lang="fr-FR" sz="1600" i="1" dirty="0">
                              <a:latin typeface="Cambria Math" panose="02040503050406030204" pitchFamily="18" charset="0"/>
                            </a:rPr>
                          </m:ctrlPr>
                        </m:sSubPr>
                        <m:e>
                          <m:r>
                            <a:rPr lang="fr-FR" sz="1600" i="1" dirty="0">
                              <a:latin typeface="Cambria Math" panose="02040503050406030204" pitchFamily="18" charset="0"/>
                            </a:rPr>
                            <m:t>𝑤</m:t>
                          </m:r>
                        </m:e>
                        <m:sub>
                          <m:r>
                            <a:rPr lang="fr-FR" sz="1600" b="0" i="1" dirty="0" smtClean="0">
                              <a:latin typeface="Cambria Math" panose="02040503050406030204" pitchFamily="18" charset="0"/>
                            </a:rPr>
                            <m:t>2</m:t>
                          </m:r>
                        </m:sub>
                      </m:sSub>
                      <m:sSub>
                        <m:sSubPr>
                          <m:ctrlPr>
                            <a:rPr lang="fr-FR" sz="1600" b="1" i="1" dirty="0">
                              <a:latin typeface="Cambria Math" panose="02040503050406030204" pitchFamily="18" charset="0"/>
                            </a:rPr>
                          </m:ctrlPr>
                        </m:sSubPr>
                        <m:e>
                          <m:r>
                            <a:rPr lang="fr-FR" sz="1600" b="1" i="1" dirty="0">
                              <a:latin typeface="Cambria Math" panose="02040503050406030204" pitchFamily="18" charset="0"/>
                            </a:rPr>
                            <m:t> </m:t>
                          </m:r>
                          <m:r>
                            <a:rPr lang="fr-FR" sz="1600" b="1" i="1" dirty="0">
                              <a:latin typeface="Cambria Math" panose="02040503050406030204" pitchFamily="18" charset="0"/>
                            </a:rPr>
                            <m:t>𝒗</m:t>
                          </m:r>
                        </m:e>
                        <m:sub>
                          <m:r>
                            <a:rPr lang="fr-FR" sz="1600" b="0" i="0" dirty="0" smtClean="0">
                              <a:latin typeface="Cambria Math" panose="02040503050406030204" pitchFamily="18" charset="0"/>
                            </a:rPr>
                            <m:t>2</m:t>
                          </m:r>
                        </m:sub>
                      </m:sSub>
                      <m:r>
                        <a:rPr lang="fr-FR" sz="1600" b="1" i="1" dirty="0">
                          <a:latin typeface="Cambria Math" panose="02040503050406030204" pitchFamily="18" charset="0"/>
                        </a:rPr>
                        <m:t>+</m:t>
                      </m:r>
                      <m:r>
                        <a:rPr lang="fr-FR" sz="1600" b="1" i="1" dirty="0" smtClean="0">
                          <a:latin typeface="Cambria Math" panose="02040503050406030204" pitchFamily="18" charset="0"/>
                        </a:rPr>
                        <m:t>…</m:t>
                      </m:r>
                      <m:r>
                        <a:rPr lang="fr-FR" sz="1600" b="1" i="1" dirty="0">
                          <a:latin typeface="Cambria Math" panose="02040503050406030204" pitchFamily="18" charset="0"/>
                        </a:rPr>
                        <m:t>+</m:t>
                      </m:r>
                      <m:sSub>
                        <m:sSubPr>
                          <m:ctrlPr>
                            <a:rPr lang="fr-FR" sz="1600" i="1" dirty="0">
                              <a:latin typeface="Cambria Math" panose="02040503050406030204" pitchFamily="18" charset="0"/>
                            </a:rPr>
                          </m:ctrlPr>
                        </m:sSubPr>
                        <m:e>
                          <m:r>
                            <a:rPr lang="fr-FR" sz="1600" i="1" dirty="0">
                              <a:latin typeface="Cambria Math" panose="02040503050406030204" pitchFamily="18" charset="0"/>
                            </a:rPr>
                            <m:t>𝑤</m:t>
                          </m:r>
                        </m:e>
                        <m:sub>
                          <m:r>
                            <a:rPr lang="fr-FR" sz="1600" b="0" i="1" dirty="0" smtClean="0">
                              <a:latin typeface="Cambria Math" panose="02040503050406030204" pitchFamily="18" charset="0"/>
                            </a:rPr>
                            <m:t>𝐿</m:t>
                          </m:r>
                        </m:sub>
                      </m:sSub>
                      <m:sSub>
                        <m:sSubPr>
                          <m:ctrlPr>
                            <a:rPr lang="fr-FR" sz="1600" b="1" i="1" dirty="0">
                              <a:latin typeface="Cambria Math" panose="02040503050406030204" pitchFamily="18" charset="0"/>
                            </a:rPr>
                          </m:ctrlPr>
                        </m:sSubPr>
                        <m:e>
                          <m:r>
                            <a:rPr lang="fr-FR" sz="1600" b="1" i="1" dirty="0">
                              <a:latin typeface="Cambria Math" panose="02040503050406030204" pitchFamily="18" charset="0"/>
                            </a:rPr>
                            <m:t> </m:t>
                          </m:r>
                          <m:r>
                            <a:rPr lang="fr-FR" sz="1600" b="1" i="1" dirty="0">
                              <a:latin typeface="Cambria Math" panose="02040503050406030204" pitchFamily="18" charset="0"/>
                            </a:rPr>
                            <m:t>𝒗</m:t>
                          </m:r>
                        </m:e>
                        <m:sub>
                          <m:r>
                            <a:rPr lang="fr-FR" sz="1600" b="1" i="1" dirty="0" smtClean="0">
                              <a:latin typeface="Cambria Math" panose="02040503050406030204" pitchFamily="18" charset="0"/>
                            </a:rPr>
                            <m:t>𝑳</m:t>
                          </m:r>
                        </m:sub>
                      </m:sSub>
                      <m:r>
                        <a:rPr lang="fr-FR" sz="1200" b="1" i="1" dirty="0">
                          <a:solidFill>
                            <a:prstClr val="black"/>
                          </a:solidFill>
                          <a:latin typeface="Cambria Math" panose="02040503050406030204" pitchFamily="18" charset="0"/>
                        </a:rPr>
                        <m:t>+</m:t>
                      </m:r>
                      <m:r>
                        <a:rPr lang="fr-FR" sz="1200" b="1" i="1" dirty="0">
                          <a:latin typeface="Cambria Math" panose="02040503050406030204" pitchFamily="18" charset="0"/>
                        </a:rPr>
                        <m:t>…</m:t>
                      </m:r>
                      <m:r>
                        <a:rPr lang="fr-FR" sz="1600" b="1" i="1" dirty="0">
                          <a:solidFill>
                            <a:prstClr val="black"/>
                          </a:solidFill>
                          <a:latin typeface="Cambria Math" panose="02040503050406030204" pitchFamily="18" charset="0"/>
                        </a:rPr>
                        <m:t>+</m:t>
                      </m:r>
                      <m:sSub>
                        <m:sSubPr>
                          <m:ctrlPr>
                            <a:rPr lang="fr-FR" sz="1600" i="1" dirty="0">
                              <a:solidFill>
                                <a:prstClr val="black"/>
                              </a:solidFill>
                              <a:latin typeface="Cambria Math" panose="02040503050406030204" pitchFamily="18" charset="0"/>
                            </a:rPr>
                          </m:ctrlPr>
                        </m:sSubPr>
                        <m:e>
                          <m:r>
                            <a:rPr lang="fr-FR" sz="1600" i="1" dirty="0">
                              <a:solidFill>
                                <a:prstClr val="black"/>
                              </a:solidFill>
                              <a:latin typeface="Cambria Math" panose="02040503050406030204" pitchFamily="18" charset="0"/>
                            </a:rPr>
                            <m:t>𝑤</m:t>
                          </m:r>
                        </m:e>
                        <m:sub>
                          <m:r>
                            <a:rPr lang="fr-FR" sz="1600" i="1" dirty="0">
                              <a:solidFill>
                                <a:prstClr val="black"/>
                              </a:solidFill>
                              <a:latin typeface="Cambria Math" panose="02040503050406030204" pitchFamily="18" charset="0"/>
                            </a:rPr>
                            <m:t>𝑁</m:t>
                          </m:r>
                        </m:sub>
                      </m:sSub>
                      <m:sSub>
                        <m:sSubPr>
                          <m:ctrlPr>
                            <a:rPr lang="fr-FR" sz="1600" b="1" i="1" dirty="0">
                              <a:solidFill>
                                <a:prstClr val="black"/>
                              </a:solidFill>
                              <a:latin typeface="Cambria Math" panose="02040503050406030204" pitchFamily="18" charset="0"/>
                            </a:rPr>
                          </m:ctrlPr>
                        </m:sSubPr>
                        <m:e>
                          <m:r>
                            <a:rPr lang="fr-FR" sz="1600" b="1" i="1" dirty="0">
                              <a:solidFill>
                                <a:prstClr val="black"/>
                              </a:solidFill>
                              <a:latin typeface="Cambria Math" panose="02040503050406030204" pitchFamily="18" charset="0"/>
                            </a:rPr>
                            <m:t> </m:t>
                          </m:r>
                          <m:r>
                            <a:rPr lang="fr-FR" sz="1600" b="1" i="1" dirty="0">
                              <a:solidFill>
                                <a:prstClr val="black"/>
                              </a:solidFill>
                              <a:latin typeface="Cambria Math" panose="02040503050406030204" pitchFamily="18" charset="0"/>
                            </a:rPr>
                            <m:t>𝒗</m:t>
                          </m:r>
                        </m:e>
                        <m:sub>
                          <m:r>
                            <m:rPr>
                              <m:sty m:val="p"/>
                            </m:rPr>
                            <a:rPr lang="fr-FR" sz="1600" dirty="0">
                              <a:solidFill>
                                <a:prstClr val="black"/>
                              </a:solidFill>
                              <a:latin typeface="Cambria Math" panose="02040503050406030204" pitchFamily="18" charset="0"/>
                            </a:rPr>
                            <m:t>N</m:t>
                          </m:r>
                        </m:sub>
                      </m:sSub>
                    </m:oMath>
                  </m:oMathPara>
                </a14:m>
                <a:endParaRPr lang="fr-FR" sz="1200" dirty="0"/>
              </a:p>
            </p:txBody>
          </p:sp>
        </mc:Choice>
        <mc:Fallback xmlns="">
          <p:sp>
            <p:nvSpPr>
              <p:cNvPr id="128" name="ZoneTexte 127">
                <a:extLst>
                  <a:ext uri="{FF2B5EF4-FFF2-40B4-BE49-F238E27FC236}">
                    <a16:creationId xmlns:a16="http://schemas.microsoft.com/office/drawing/2014/main" id="{5AD660E4-7EA3-4391-A857-C6D5167ED824}"/>
                  </a:ext>
                </a:extLst>
              </p:cNvPr>
              <p:cNvSpPr txBox="1">
                <a:spLocks noRot="1" noChangeAspect="1" noMove="1" noResize="1" noEditPoints="1" noAdjustHandles="1" noChangeArrowheads="1" noChangeShapeType="1" noTextEdit="1"/>
              </p:cNvSpPr>
              <p:nvPr/>
            </p:nvSpPr>
            <p:spPr>
              <a:xfrm>
                <a:off x="18163" y="5947107"/>
                <a:ext cx="5996853" cy="338554"/>
              </a:xfrm>
              <a:prstGeom prst="rect">
                <a:avLst/>
              </a:prstGeom>
              <a:blipFill>
                <a:blip r:embed="rId13"/>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36" name="ZoneTexte 135">
                <a:extLst>
                  <a:ext uri="{FF2B5EF4-FFF2-40B4-BE49-F238E27FC236}">
                    <a16:creationId xmlns:a16="http://schemas.microsoft.com/office/drawing/2014/main" id="{BD2E9EA3-C67A-4BA5-A1A8-B5E057126C88}"/>
                  </a:ext>
                </a:extLst>
              </p:cNvPr>
              <p:cNvSpPr txBox="1"/>
              <p:nvPr/>
            </p:nvSpPr>
            <p:spPr>
              <a:xfrm>
                <a:off x="6096001" y="5136646"/>
                <a:ext cx="6095999" cy="36946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fr-FR" sz="1600" b="1" i="1" dirty="0" smtClean="0">
                          <a:latin typeface="Cambria Math" panose="02040503050406030204" pitchFamily="18" charset="0"/>
                        </a:rPr>
                        <m:t>𝒔</m:t>
                      </m:r>
                      <m:r>
                        <a:rPr lang="fr-FR" sz="1600" b="1" i="1" dirty="0" smtClean="0">
                          <a:solidFill>
                            <a:schemeClr val="tx1"/>
                          </a:solidFill>
                          <a:latin typeface="Cambria Math" panose="02040503050406030204" pitchFamily="18" charset="0"/>
                        </a:rPr>
                        <m:t>=</m:t>
                      </m:r>
                      <m:r>
                        <a:rPr lang="fr-FR" sz="1600" b="1" i="1" dirty="0" smtClean="0">
                          <a:latin typeface="Cambria Math" panose="02040503050406030204" pitchFamily="18" charset="0"/>
                        </a:rPr>
                        <m:t> </m:t>
                      </m:r>
                      <m:r>
                        <a:rPr lang="fr-FR" sz="1600" b="1" i="1" dirty="0">
                          <a:latin typeface="Cambria Math" panose="02040503050406030204" pitchFamily="18" charset="0"/>
                        </a:rPr>
                        <m:t>𝑽</m:t>
                      </m:r>
                      <m:r>
                        <a:rPr lang="fr-FR" sz="1600" b="1" i="1" dirty="0" smtClean="0">
                          <a:latin typeface="Cambria Math" panose="02040503050406030204" pitchFamily="18" charset="0"/>
                        </a:rPr>
                        <m:t>  </m:t>
                      </m:r>
                      <m:r>
                        <a:rPr lang="fr-FR" sz="1600" b="1" i="1" dirty="0">
                          <a:latin typeface="Cambria Math" panose="02040503050406030204" pitchFamily="18" charset="0"/>
                        </a:rPr>
                        <m:t>𝒘</m:t>
                      </m:r>
                      <m:r>
                        <a:rPr lang="fr-FR" sz="1600" b="1" i="1" dirty="0" smtClean="0">
                          <a:latin typeface="Cambria Math" panose="02040503050406030204" pitchFamily="18" charset="0"/>
                        </a:rPr>
                        <m:t>=</m:t>
                      </m:r>
                      <m:sSub>
                        <m:sSubPr>
                          <m:ctrlPr>
                            <a:rPr lang="fr-FR" sz="1600" i="1" dirty="0" smtClean="0">
                              <a:latin typeface="Cambria Math" panose="02040503050406030204" pitchFamily="18" charset="0"/>
                            </a:rPr>
                          </m:ctrlPr>
                        </m:sSubPr>
                        <m:e>
                          <m:r>
                            <a:rPr lang="fr-FR" sz="1600" b="0" i="1" dirty="0" smtClean="0">
                              <a:latin typeface="Cambria Math" panose="02040503050406030204" pitchFamily="18" charset="0"/>
                            </a:rPr>
                            <m:t>𝑤</m:t>
                          </m:r>
                        </m:e>
                        <m:sub>
                          <m:r>
                            <a:rPr lang="fr-FR" sz="1600" b="0" i="1" dirty="0" smtClean="0">
                              <a:latin typeface="Cambria Math" panose="02040503050406030204" pitchFamily="18" charset="0"/>
                            </a:rPr>
                            <m:t>1</m:t>
                          </m:r>
                        </m:sub>
                      </m:sSub>
                      <m:sSub>
                        <m:sSubPr>
                          <m:ctrlPr>
                            <a:rPr lang="fr-FR" sz="1600" b="1" i="1" dirty="0" smtClean="0">
                              <a:latin typeface="Cambria Math" panose="02040503050406030204" pitchFamily="18" charset="0"/>
                            </a:rPr>
                          </m:ctrlPr>
                        </m:sSubPr>
                        <m:e>
                          <m:r>
                            <a:rPr lang="fr-FR" sz="1600" b="1" i="1" dirty="0" smtClean="0">
                              <a:latin typeface="Cambria Math" panose="02040503050406030204" pitchFamily="18" charset="0"/>
                            </a:rPr>
                            <m:t> </m:t>
                          </m:r>
                          <m:r>
                            <a:rPr lang="fr-FR" sz="1600" b="1" i="1" dirty="0" smtClean="0">
                              <a:latin typeface="Cambria Math" panose="02040503050406030204" pitchFamily="18" charset="0"/>
                            </a:rPr>
                            <m:t>𝒗</m:t>
                          </m:r>
                        </m:e>
                        <m:sub>
                          <m:r>
                            <a:rPr lang="fr-FR" sz="1600" b="0" i="0" dirty="0" smtClean="0">
                              <a:latin typeface="Cambria Math" panose="02040503050406030204" pitchFamily="18" charset="0"/>
                            </a:rPr>
                            <m:t>1</m:t>
                          </m:r>
                        </m:sub>
                      </m:sSub>
                      <m:r>
                        <a:rPr lang="fr-FR" sz="1600" b="1" i="1" dirty="0" smtClean="0">
                          <a:latin typeface="Cambria Math" panose="02040503050406030204" pitchFamily="18" charset="0"/>
                        </a:rPr>
                        <m:t>+</m:t>
                      </m:r>
                      <m:sSub>
                        <m:sSubPr>
                          <m:ctrlPr>
                            <a:rPr lang="fr-FR" sz="1600" i="1" dirty="0">
                              <a:latin typeface="Cambria Math" panose="02040503050406030204" pitchFamily="18" charset="0"/>
                            </a:rPr>
                          </m:ctrlPr>
                        </m:sSubPr>
                        <m:e>
                          <m:r>
                            <a:rPr lang="fr-FR" sz="1600" i="1" dirty="0">
                              <a:latin typeface="Cambria Math" panose="02040503050406030204" pitchFamily="18" charset="0"/>
                            </a:rPr>
                            <m:t>𝑤</m:t>
                          </m:r>
                        </m:e>
                        <m:sub>
                          <m:r>
                            <a:rPr lang="fr-FR" sz="1600" b="0" i="1" dirty="0" smtClean="0">
                              <a:latin typeface="Cambria Math" panose="02040503050406030204" pitchFamily="18" charset="0"/>
                            </a:rPr>
                            <m:t>2</m:t>
                          </m:r>
                        </m:sub>
                      </m:sSub>
                      <m:sSub>
                        <m:sSubPr>
                          <m:ctrlPr>
                            <a:rPr lang="fr-FR" sz="1600" b="1" i="1" dirty="0">
                              <a:latin typeface="Cambria Math" panose="02040503050406030204" pitchFamily="18" charset="0"/>
                            </a:rPr>
                          </m:ctrlPr>
                        </m:sSubPr>
                        <m:e>
                          <m:r>
                            <a:rPr lang="fr-FR" sz="1600" b="1" i="1" dirty="0">
                              <a:latin typeface="Cambria Math" panose="02040503050406030204" pitchFamily="18" charset="0"/>
                            </a:rPr>
                            <m:t> </m:t>
                          </m:r>
                          <m:r>
                            <a:rPr lang="fr-FR" sz="1600" b="1" i="1" dirty="0">
                              <a:latin typeface="Cambria Math" panose="02040503050406030204" pitchFamily="18" charset="0"/>
                            </a:rPr>
                            <m:t>𝒗</m:t>
                          </m:r>
                        </m:e>
                        <m:sub>
                          <m:r>
                            <a:rPr lang="fr-FR" sz="1600" b="0" i="0" dirty="0" smtClean="0">
                              <a:latin typeface="Cambria Math" panose="02040503050406030204" pitchFamily="18" charset="0"/>
                            </a:rPr>
                            <m:t>2</m:t>
                          </m:r>
                        </m:sub>
                      </m:sSub>
                      <m:r>
                        <a:rPr lang="fr-FR" sz="1600" b="1" i="1" dirty="0" smtClean="0">
                          <a:latin typeface="Cambria Math" panose="02040503050406030204" pitchFamily="18" charset="0"/>
                        </a:rPr>
                        <m:t>+</m:t>
                      </m:r>
                      <m:sSub>
                        <m:sSubPr>
                          <m:ctrlPr>
                            <a:rPr lang="fr-FR" sz="1600" i="1" dirty="0">
                              <a:latin typeface="Cambria Math" panose="02040503050406030204" pitchFamily="18" charset="0"/>
                            </a:rPr>
                          </m:ctrlPr>
                        </m:sSubPr>
                        <m:e>
                          <m:r>
                            <a:rPr lang="fr-FR" sz="1600" i="1" dirty="0">
                              <a:latin typeface="Cambria Math" panose="02040503050406030204" pitchFamily="18" charset="0"/>
                            </a:rPr>
                            <m:t>𝑤</m:t>
                          </m:r>
                        </m:e>
                        <m:sub>
                          <m:r>
                            <a:rPr lang="fr-FR" sz="1600" b="0" i="1" dirty="0" smtClean="0">
                              <a:latin typeface="Cambria Math" panose="02040503050406030204" pitchFamily="18" charset="0"/>
                            </a:rPr>
                            <m:t>3</m:t>
                          </m:r>
                        </m:sub>
                      </m:sSub>
                      <m:sSub>
                        <m:sSubPr>
                          <m:ctrlPr>
                            <a:rPr lang="fr-FR" sz="1600" b="1" i="1" dirty="0">
                              <a:latin typeface="Cambria Math" panose="02040503050406030204" pitchFamily="18" charset="0"/>
                            </a:rPr>
                          </m:ctrlPr>
                        </m:sSubPr>
                        <m:e>
                          <m:r>
                            <a:rPr lang="fr-FR" sz="1600" b="1" i="1" dirty="0">
                              <a:latin typeface="Cambria Math" panose="02040503050406030204" pitchFamily="18" charset="0"/>
                            </a:rPr>
                            <m:t> </m:t>
                          </m:r>
                          <m:r>
                            <a:rPr lang="fr-FR" sz="1600" b="1" i="1" dirty="0">
                              <a:latin typeface="Cambria Math" panose="02040503050406030204" pitchFamily="18" charset="0"/>
                            </a:rPr>
                            <m:t>𝒗</m:t>
                          </m:r>
                        </m:e>
                        <m:sub>
                          <m:r>
                            <a:rPr lang="fr-FR" sz="1600" b="0" i="0" dirty="0" smtClean="0">
                              <a:latin typeface="Cambria Math" panose="02040503050406030204" pitchFamily="18" charset="0"/>
                            </a:rPr>
                            <m:t>3</m:t>
                          </m:r>
                        </m:sub>
                      </m:sSub>
                      <m:r>
                        <a:rPr lang="fr-FR" sz="1600" b="1" i="1" dirty="0">
                          <a:latin typeface="Cambria Math" panose="02040503050406030204" pitchFamily="18" charset="0"/>
                        </a:rPr>
                        <m:t>+</m:t>
                      </m:r>
                      <m:r>
                        <a:rPr lang="fr-FR" sz="1600" b="1" i="1" dirty="0" smtClean="0">
                          <a:latin typeface="Cambria Math" panose="02040503050406030204" pitchFamily="18" charset="0"/>
                        </a:rPr>
                        <m:t>…</m:t>
                      </m:r>
                      <m:r>
                        <a:rPr lang="fr-FR" sz="1600" b="1" i="1" dirty="0">
                          <a:latin typeface="Cambria Math" panose="02040503050406030204" pitchFamily="18" charset="0"/>
                        </a:rPr>
                        <m:t>+</m:t>
                      </m:r>
                      <m:sSub>
                        <m:sSubPr>
                          <m:ctrlPr>
                            <a:rPr lang="fr-FR" sz="1600" i="1" dirty="0">
                              <a:latin typeface="Cambria Math" panose="02040503050406030204" pitchFamily="18" charset="0"/>
                            </a:rPr>
                          </m:ctrlPr>
                        </m:sSubPr>
                        <m:e>
                          <m:r>
                            <a:rPr lang="fr-FR" sz="1600" i="1" dirty="0">
                              <a:latin typeface="Cambria Math" panose="02040503050406030204" pitchFamily="18" charset="0"/>
                            </a:rPr>
                            <m:t>𝑤</m:t>
                          </m:r>
                        </m:e>
                        <m:sub>
                          <m:sSub>
                            <m:sSubPr>
                              <m:ctrlPr>
                                <a:rPr lang="fr-FR" sz="1600" i="1" dirty="0">
                                  <a:solidFill>
                                    <a:prstClr val="black"/>
                                  </a:solidFill>
                                  <a:latin typeface="Cambria Math" panose="02040503050406030204" pitchFamily="18" charset="0"/>
                                </a:rPr>
                              </m:ctrlPr>
                            </m:sSubPr>
                            <m:e>
                              <m:r>
                                <a:rPr lang="fr-FR" sz="1600" i="1" dirty="0">
                                  <a:solidFill>
                                    <a:prstClr val="black"/>
                                  </a:solidFill>
                                  <a:latin typeface="Cambria Math" panose="02040503050406030204" pitchFamily="18" charset="0"/>
                                </a:rPr>
                                <m:t>𝑁</m:t>
                              </m:r>
                            </m:e>
                            <m:sub>
                              <m:r>
                                <a:rPr lang="fr-FR" sz="1600" i="1" dirty="0">
                                  <a:solidFill>
                                    <a:prstClr val="black"/>
                                  </a:solidFill>
                                  <a:latin typeface="Cambria Math" panose="02040503050406030204" pitchFamily="18" charset="0"/>
                                </a:rPr>
                                <m:t>h</m:t>
                              </m:r>
                            </m:sub>
                          </m:sSub>
                          <m:r>
                            <a:rPr lang="fr-FR" sz="1600" b="0" i="1" dirty="0" smtClean="0">
                              <a:latin typeface="Cambria Math" panose="02040503050406030204" pitchFamily="18" charset="0"/>
                            </a:rPr>
                            <m:t>−1</m:t>
                          </m:r>
                        </m:sub>
                      </m:sSub>
                      <m:sSub>
                        <m:sSubPr>
                          <m:ctrlPr>
                            <a:rPr lang="fr-FR" sz="1600" b="1" i="1" dirty="0">
                              <a:latin typeface="Cambria Math" panose="02040503050406030204" pitchFamily="18" charset="0"/>
                            </a:rPr>
                          </m:ctrlPr>
                        </m:sSubPr>
                        <m:e>
                          <m:r>
                            <a:rPr lang="fr-FR" sz="1600" b="1" i="1" dirty="0">
                              <a:latin typeface="Cambria Math" panose="02040503050406030204" pitchFamily="18" charset="0"/>
                            </a:rPr>
                            <m:t> </m:t>
                          </m:r>
                          <m:r>
                            <a:rPr lang="fr-FR" sz="1600" b="1" i="1" dirty="0">
                              <a:latin typeface="Cambria Math" panose="02040503050406030204" pitchFamily="18" charset="0"/>
                            </a:rPr>
                            <m:t>𝒗</m:t>
                          </m:r>
                        </m:e>
                        <m:sub>
                          <m:sSub>
                            <m:sSubPr>
                              <m:ctrlPr>
                                <a:rPr lang="fr-FR" sz="1600" i="1" dirty="0">
                                  <a:solidFill>
                                    <a:prstClr val="black"/>
                                  </a:solidFill>
                                  <a:latin typeface="Cambria Math" panose="02040503050406030204" pitchFamily="18" charset="0"/>
                                </a:rPr>
                              </m:ctrlPr>
                            </m:sSubPr>
                            <m:e>
                              <m:r>
                                <a:rPr lang="fr-FR" sz="1600" i="1" dirty="0">
                                  <a:solidFill>
                                    <a:prstClr val="black"/>
                                  </a:solidFill>
                                  <a:latin typeface="Cambria Math" panose="02040503050406030204" pitchFamily="18" charset="0"/>
                                </a:rPr>
                                <m:t>𝑁</m:t>
                              </m:r>
                            </m:e>
                            <m:sub>
                              <m:r>
                                <a:rPr lang="fr-FR" sz="1600" i="1" dirty="0">
                                  <a:solidFill>
                                    <a:prstClr val="black"/>
                                  </a:solidFill>
                                  <a:latin typeface="Cambria Math" panose="02040503050406030204" pitchFamily="18" charset="0"/>
                                </a:rPr>
                                <m:t>h</m:t>
                              </m:r>
                            </m:sub>
                          </m:sSub>
                          <m:r>
                            <a:rPr lang="fr-FR" sz="1600" i="1" dirty="0">
                              <a:latin typeface="Cambria Math" panose="02040503050406030204" pitchFamily="18" charset="0"/>
                            </a:rPr>
                            <m:t>−1</m:t>
                          </m:r>
                        </m:sub>
                      </m:sSub>
                      <m:r>
                        <a:rPr lang="fr-FR" sz="1600" b="1" i="1" dirty="0" smtClean="0">
                          <a:latin typeface="Cambria Math" panose="02040503050406030204" pitchFamily="18" charset="0"/>
                        </a:rPr>
                        <m:t>+</m:t>
                      </m:r>
                      <m:sSub>
                        <m:sSubPr>
                          <m:ctrlPr>
                            <a:rPr lang="fr-FR" sz="1600" i="1" dirty="0">
                              <a:latin typeface="Cambria Math" panose="02040503050406030204" pitchFamily="18" charset="0"/>
                            </a:rPr>
                          </m:ctrlPr>
                        </m:sSubPr>
                        <m:e>
                          <m:r>
                            <a:rPr lang="fr-FR" sz="1600" i="1" dirty="0">
                              <a:latin typeface="Cambria Math" panose="02040503050406030204" pitchFamily="18" charset="0"/>
                            </a:rPr>
                            <m:t>𝑤</m:t>
                          </m:r>
                        </m:e>
                        <m:sub>
                          <m:sSub>
                            <m:sSubPr>
                              <m:ctrlPr>
                                <a:rPr lang="fr-FR" sz="1600" i="1" dirty="0">
                                  <a:latin typeface="Cambria Math" panose="02040503050406030204" pitchFamily="18" charset="0"/>
                                </a:rPr>
                              </m:ctrlPr>
                            </m:sSubPr>
                            <m:e>
                              <m:r>
                                <a:rPr lang="fr-FR" sz="1600" i="1" dirty="0">
                                  <a:latin typeface="Cambria Math" panose="02040503050406030204" pitchFamily="18" charset="0"/>
                                </a:rPr>
                                <m:t>𝑁</m:t>
                              </m:r>
                            </m:e>
                            <m:sub>
                              <m:r>
                                <a:rPr lang="fr-FR" sz="1600" i="1" dirty="0">
                                  <a:latin typeface="Cambria Math" panose="02040503050406030204" pitchFamily="18" charset="0"/>
                                </a:rPr>
                                <m:t>h</m:t>
                              </m:r>
                            </m:sub>
                          </m:sSub>
                        </m:sub>
                      </m:sSub>
                      <m:sSub>
                        <m:sSubPr>
                          <m:ctrlPr>
                            <a:rPr lang="fr-FR" sz="1600" b="1" i="1" dirty="0">
                              <a:latin typeface="Cambria Math" panose="02040503050406030204" pitchFamily="18" charset="0"/>
                            </a:rPr>
                          </m:ctrlPr>
                        </m:sSubPr>
                        <m:e>
                          <m:r>
                            <a:rPr lang="fr-FR" sz="1600" b="1" i="1" dirty="0">
                              <a:latin typeface="Cambria Math" panose="02040503050406030204" pitchFamily="18" charset="0"/>
                            </a:rPr>
                            <m:t> </m:t>
                          </m:r>
                          <m:r>
                            <a:rPr lang="fr-FR" sz="1600" b="1" i="1" dirty="0">
                              <a:latin typeface="Cambria Math" panose="02040503050406030204" pitchFamily="18" charset="0"/>
                            </a:rPr>
                            <m:t>𝒗</m:t>
                          </m:r>
                        </m:e>
                        <m:sub>
                          <m:sSub>
                            <m:sSubPr>
                              <m:ctrlPr>
                                <a:rPr lang="fr-FR" sz="1600" i="1" dirty="0">
                                  <a:latin typeface="Cambria Math" panose="02040503050406030204" pitchFamily="18" charset="0"/>
                                </a:rPr>
                              </m:ctrlPr>
                            </m:sSubPr>
                            <m:e>
                              <m:r>
                                <a:rPr lang="fr-FR" sz="1600" i="1" dirty="0">
                                  <a:latin typeface="Cambria Math" panose="02040503050406030204" pitchFamily="18" charset="0"/>
                                </a:rPr>
                                <m:t>𝑁</m:t>
                              </m:r>
                            </m:e>
                            <m:sub>
                              <m:r>
                                <a:rPr lang="fr-FR" sz="1600" i="1" dirty="0">
                                  <a:latin typeface="Cambria Math" panose="02040503050406030204" pitchFamily="18" charset="0"/>
                                </a:rPr>
                                <m:t>h</m:t>
                              </m:r>
                            </m:sub>
                          </m:sSub>
                        </m:sub>
                      </m:sSub>
                    </m:oMath>
                  </m:oMathPara>
                </a14:m>
                <a:endParaRPr lang="fr-FR" sz="1200" dirty="0"/>
              </a:p>
            </p:txBody>
          </p:sp>
        </mc:Choice>
        <mc:Fallback xmlns="">
          <p:sp>
            <p:nvSpPr>
              <p:cNvPr id="136" name="ZoneTexte 135">
                <a:extLst>
                  <a:ext uri="{FF2B5EF4-FFF2-40B4-BE49-F238E27FC236}">
                    <a16:creationId xmlns:a16="http://schemas.microsoft.com/office/drawing/2014/main" id="{BD2E9EA3-C67A-4BA5-A1A8-B5E057126C88}"/>
                  </a:ext>
                </a:extLst>
              </p:cNvPr>
              <p:cNvSpPr txBox="1">
                <a:spLocks noRot="1" noChangeAspect="1" noMove="1" noResize="1" noEditPoints="1" noAdjustHandles="1" noChangeArrowheads="1" noChangeShapeType="1" noTextEdit="1"/>
              </p:cNvSpPr>
              <p:nvPr/>
            </p:nvSpPr>
            <p:spPr>
              <a:xfrm>
                <a:off x="6096001" y="5136646"/>
                <a:ext cx="6095999" cy="369460"/>
              </a:xfrm>
              <a:prstGeom prst="rect">
                <a:avLst/>
              </a:prstGeom>
              <a:blipFill>
                <a:blip r:embed="rId14"/>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37" name="ZoneTexte 136">
                <a:extLst>
                  <a:ext uri="{FF2B5EF4-FFF2-40B4-BE49-F238E27FC236}">
                    <a16:creationId xmlns:a16="http://schemas.microsoft.com/office/drawing/2014/main" id="{06732199-32FF-48FB-85A0-4657BEAC7221}"/>
                  </a:ext>
                </a:extLst>
              </p:cNvPr>
              <p:cNvSpPr txBox="1"/>
              <p:nvPr/>
            </p:nvSpPr>
            <p:spPr>
              <a:xfrm>
                <a:off x="6103619" y="3960623"/>
                <a:ext cx="6088381" cy="1169551"/>
              </a:xfrm>
              <a:prstGeom prst="rect">
                <a:avLst/>
              </a:prstGeom>
              <a:noFill/>
            </p:spPr>
            <p:txBody>
              <a:bodyPr wrap="square">
                <a:spAutoFit/>
              </a:bodyPr>
              <a:lstStyle/>
              <a:p>
                <a:pPr marL="171450" indent="-171450">
                  <a:buFont typeface="Arial" panose="020B0604020202020204" pitchFamily="34" charset="0"/>
                  <a:buChar char="•"/>
                </a:pPr>
                <a:r>
                  <a:rPr lang="fr-FR" sz="1400" dirty="0"/>
                  <a:t>Compute </a:t>
                </a:r>
                <a:r>
                  <a:rPr lang="fr-FR" sz="1400" b="1" dirty="0"/>
                  <a:t>covariance matrix </a:t>
                </a:r>
                <a:r>
                  <a:rPr lang="fr-FR" sz="1400" dirty="0"/>
                  <a:t>of</a:t>
                </a:r>
                <a14:m>
                  <m:oMath xmlns:m="http://schemas.openxmlformats.org/officeDocument/2006/math">
                    <m:r>
                      <m:rPr>
                        <m:nor/>
                      </m:rPr>
                      <a:rPr lang="fr-FR" sz="1400" b="1" i="1" dirty="0">
                        <a:latin typeface="Cambria Math" panose="02040503050406030204" pitchFamily="18" charset="0"/>
                      </a:rPr>
                      <m:t>S</m:t>
                    </m:r>
                  </m:oMath>
                </a14:m>
                <a:r>
                  <a:rPr lang="fr-FR" sz="1400" dirty="0"/>
                  <a:t> ;</a:t>
                </a:r>
              </a:p>
              <a:p>
                <a:pPr marL="171450" indent="-171450">
                  <a:buFont typeface="Arial" panose="020B0604020202020204" pitchFamily="34" charset="0"/>
                  <a:buChar char="•"/>
                </a:pPr>
                <a:r>
                  <a:rPr lang="fr-FR" sz="1400" dirty="0" err="1"/>
                  <a:t>Eigeinvalues</a:t>
                </a:r>
                <a:r>
                  <a:rPr lang="fr-FR" sz="1400" dirty="0"/>
                  <a:t> </a:t>
                </a:r>
                <a:r>
                  <a:rPr lang="fr-FR" sz="1400" dirty="0" err="1"/>
                  <a:t>decomposition</a:t>
                </a:r>
                <a:r>
                  <a:rPr lang="fr-FR" sz="1400" dirty="0"/>
                  <a:t>: </a:t>
                </a:r>
                <a:r>
                  <a:rPr lang="fr-FR" sz="1400" dirty="0">
                    <a:sym typeface="Wingdings" panose="05000000000000000000" pitchFamily="2" charset="2"/>
                  </a:rPr>
                  <a:t> </a:t>
                </a:r>
                <a:r>
                  <a:rPr lang="fr-FR" sz="1400" dirty="0" err="1">
                    <a:sym typeface="Wingdings" panose="05000000000000000000" pitchFamily="2" charset="2"/>
                  </a:rPr>
                  <a:t>compute</a:t>
                </a:r>
                <a:r>
                  <a:rPr lang="fr-FR" sz="1400" dirty="0">
                    <a:sym typeface="Wingdings" panose="05000000000000000000" pitchFamily="2" charset="2"/>
                  </a:rPr>
                  <a:t> </a:t>
                </a:r>
                <a:r>
                  <a:rPr lang="fr-FR" sz="1400" b="1" dirty="0">
                    <a:sym typeface="Wingdings" panose="05000000000000000000" pitchFamily="2" charset="2"/>
                  </a:rPr>
                  <a:t>reduced basis </a:t>
                </a:r>
                <a14:m>
                  <m:oMath xmlns:m="http://schemas.openxmlformats.org/officeDocument/2006/math">
                    <m:r>
                      <a:rPr lang="fr-FR" sz="1400" b="1" i="1" dirty="0" smtClean="0">
                        <a:latin typeface="Cambria Math" panose="02040503050406030204" pitchFamily="18" charset="0"/>
                      </a:rPr>
                      <m:t>𝑽</m:t>
                    </m:r>
                  </m:oMath>
                </a14:m>
                <a:r>
                  <a:rPr lang="fr-FR" sz="1400" dirty="0">
                    <a:sym typeface="Wingdings" panose="05000000000000000000" pitchFamily="2" charset="2"/>
                  </a:rPr>
                  <a:t> (</a:t>
                </a:r>
                <a:r>
                  <a:rPr lang="fr-FR" sz="1400" dirty="0" err="1">
                    <a:sym typeface="Wingdings" panose="05000000000000000000" pitchFamily="2" charset="2"/>
                  </a:rPr>
                  <a:t>eigenvectors</a:t>
                </a:r>
                <a:r>
                  <a:rPr lang="fr-FR" sz="1400" dirty="0">
                    <a:sym typeface="Wingdings" panose="05000000000000000000" pitchFamily="2" charset="2"/>
                  </a:rPr>
                  <a:t>);</a:t>
                </a:r>
              </a:p>
              <a:p>
                <a:pPr marL="171450" indent="-171450">
                  <a:buFont typeface="Arial" panose="020B0604020202020204" pitchFamily="34" charset="0"/>
                  <a:buChar char="•"/>
                </a:pPr>
                <a:r>
                  <a:rPr lang="fr-FR" sz="1400" dirty="0" err="1">
                    <a:sym typeface="Wingdings" panose="05000000000000000000" pitchFamily="2" charset="2"/>
                  </a:rPr>
                  <a:t>Compute</a:t>
                </a:r>
                <a:r>
                  <a:rPr lang="fr-FR" sz="1400" dirty="0">
                    <a:sym typeface="Wingdings" panose="05000000000000000000" pitchFamily="2" charset="2"/>
                  </a:rPr>
                  <a:t> principal coefficients </a:t>
                </a:r>
                <a14:m>
                  <m:oMath xmlns:m="http://schemas.openxmlformats.org/officeDocument/2006/math">
                    <m:r>
                      <a:rPr lang="fr-FR" sz="1400" b="1" i="1" dirty="0" smtClean="0">
                        <a:latin typeface="Cambria Math" panose="02040503050406030204" pitchFamily="18" charset="0"/>
                      </a:rPr>
                      <m:t>𝒘</m:t>
                    </m:r>
                  </m:oMath>
                </a14:m>
                <a:r>
                  <a:rPr lang="fr-FR" sz="1400" dirty="0">
                    <a:sym typeface="Wingdings" panose="05000000000000000000" pitchFamily="2" charset="2"/>
                  </a:rPr>
                  <a:t> by </a:t>
                </a:r>
                <a:r>
                  <a:rPr lang="fr-FR" sz="1400" b="1" dirty="0" err="1">
                    <a:sym typeface="Wingdings" panose="05000000000000000000" pitchFamily="2" charset="2"/>
                  </a:rPr>
                  <a:t>projecting</a:t>
                </a:r>
                <a:r>
                  <a:rPr lang="fr-FR" sz="1400" dirty="0">
                    <a:sym typeface="Wingdings" panose="05000000000000000000" pitchFamily="2" charset="2"/>
                  </a:rPr>
                  <a:t> original data on </a:t>
                </a:r>
                <a:r>
                  <a:rPr lang="fr-FR" sz="1400" dirty="0" err="1">
                    <a:sym typeface="Wingdings" panose="05000000000000000000" pitchFamily="2" charset="2"/>
                  </a:rPr>
                  <a:t>reduced</a:t>
                </a:r>
                <a:r>
                  <a:rPr lang="fr-FR" sz="1400" dirty="0">
                    <a:sym typeface="Wingdings" panose="05000000000000000000" pitchFamily="2" charset="2"/>
                  </a:rPr>
                  <a:t> </a:t>
                </a:r>
              </a:p>
              <a:p>
                <a:r>
                  <a:rPr lang="fr-FR" sz="1400" dirty="0">
                    <a:sym typeface="Wingdings" panose="05000000000000000000" pitchFamily="2" charset="2"/>
                  </a:rPr>
                  <a:t>    basis;</a:t>
                </a:r>
              </a:p>
              <a:p>
                <a:pPr marL="171450" indent="-171450">
                  <a:buFont typeface="Arial" panose="020B0604020202020204" pitchFamily="34" charset="0"/>
                  <a:buChar char="•"/>
                </a:pPr>
                <a:r>
                  <a:rPr lang="fr-FR" sz="1400" b="1" dirty="0">
                    <a:sym typeface="Wingdings" panose="05000000000000000000" pitchFamily="2" charset="2"/>
                  </a:rPr>
                  <a:t>Reconstruction</a:t>
                </a:r>
                <a:r>
                  <a:rPr lang="fr-FR" sz="1400" dirty="0">
                    <a:sym typeface="Wingdings" panose="05000000000000000000" pitchFamily="2" charset="2"/>
                  </a:rPr>
                  <a:t> of original data: </a:t>
                </a:r>
              </a:p>
            </p:txBody>
          </p:sp>
        </mc:Choice>
        <mc:Fallback xmlns="">
          <p:sp>
            <p:nvSpPr>
              <p:cNvPr id="137" name="ZoneTexte 136">
                <a:extLst>
                  <a:ext uri="{FF2B5EF4-FFF2-40B4-BE49-F238E27FC236}">
                    <a16:creationId xmlns:a16="http://schemas.microsoft.com/office/drawing/2014/main" id="{06732199-32FF-48FB-85A0-4657BEAC7221}"/>
                  </a:ext>
                </a:extLst>
              </p:cNvPr>
              <p:cNvSpPr txBox="1">
                <a:spLocks noRot="1" noChangeAspect="1" noMove="1" noResize="1" noEditPoints="1" noAdjustHandles="1" noChangeArrowheads="1" noChangeShapeType="1" noTextEdit="1"/>
              </p:cNvSpPr>
              <p:nvPr/>
            </p:nvSpPr>
            <p:spPr>
              <a:xfrm>
                <a:off x="6103619" y="3960623"/>
                <a:ext cx="6088381" cy="1169551"/>
              </a:xfrm>
              <a:prstGeom prst="rect">
                <a:avLst/>
              </a:prstGeom>
              <a:blipFill>
                <a:blip r:embed="rId15"/>
                <a:stretch>
                  <a:fillRect l="-100" t="-1042" b="-4167"/>
                </a:stretch>
              </a:blipFill>
            </p:spPr>
            <p:txBody>
              <a:bodyPr/>
              <a:lstStyle/>
              <a:p>
                <a:r>
                  <a:rPr lang="fr-FR">
                    <a:noFill/>
                  </a:rPr>
                  <a:t> </a:t>
                </a:r>
              </a:p>
            </p:txBody>
          </p:sp>
        </mc:Fallback>
      </mc:AlternateContent>
      <p:sp>
        <p:nvSpPr>
          <p:cNvPr id="138" name="Ellipse 137">
            <a:extLst>
              <a:ext uri="{FF2B5EF4-FFF2-40B4-BE49-F238E27FC236}">
                <a16:creationId xmlns:a16="http://schemas.microsoft.com/office/drawing/2014/main" id="{6A9A8B3B-A610-4DC7-87F8-EC7116E3C980}"/>
              </a:ext>
            </a:extLst>
          </p:cNvPr>
          <p:cNvSpPr/>
          <p:nvPr/>
        </p:nvSpPr>
        <p:spPr>
          <a:xfrm>
            <a:off x="6153962" y="4020184"/>
            <a:ext cx="180000" cy="180000"/>
          </a:xfrm>
          <a:prstGeom prst="ellipse">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fr-FR" sz="1100" dirty="0"/>
              <a:t>1</a:t>
            </a:r>
          </a:p>
        </p:txBody>
      </p:sp>
      <p:sp>
        <p:nvSpPr>
          <p:cNvPr id="139" name="Ellipse 138">
            <a:extLst>
              <a:ext uri="{FF2B5EF4-FFF2-40B4-BE49-F238E27FC236}">
                <a16:creationId xmlns:a16="http://schemas.microsoft.com/office/drawing/2014/main" id="{AC9A516A-7992-4DB9-9B76-C33B54D775DA}"/>
              </a:ext>
            </a:extLst>
          </p:cNvPr>
          <p:cNvSpPr/>
          <p:nvPr/>
        </p:nvSpPr>
        <p:spPr>
          <a:xfrm>
            <a:off x="6153962" y="4233850"/>
            <a:ext cx="180000" cy="180000"/>
          </a:xfrm>
          <a:prstGeom prst="ellipse">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fr-FR" sz="1100" dirty="0"/>
              <a:t>2</a:t>
            </a:r>
          </a:p>
        </p:txBody>
      </p:sp>
      <p:sp>
        <p:nvSpPr>
          <p:cNvPr id="140" name="Ellipse 139">
            <a:extLst>
              <a:ext uri="{FF2B5EF4-FFF2-40B4-BE49-F238E27FC236}">
                <a16:creationId xmlns:a16="http://schemas.microsoft.com/office/drawing/2014/main" id="{205AAF59-D135-4E75-BCBB-50A5ADA4A1CE}"/>
              </a:ext>
            </a:extLst>
          </p:cNvPr>
          <p:cNvSpPr/>
          <p:nvPr/>
        </p:nvSpPr>
        <p:spPr>
          <a:xfrm>
            <a:off x="6153962" y="4447516"/>
            <a:ext cx="180000" cy="180000"/>
          </a:xfrm>
          <a:prstGeom prst="ellipse">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fr-FR" sz="1100" dirty="0"/>
              <a:t>3</a:t>
            </a:r>
          </a:p>
        </p:txBody>
      </p:sp>
      <p:sp>
        <p:nvSpPr>
          <p:cNvPr id="141" name="Ellipse 140">
            <a:extLst>
              <a:ext uri="{FF2B5EF4-FFF2-40B4-BE49-F238E27FC236}">
                <a16:creationId xmlns:a16="http://schemas.microsoft.com/office/drawing/2014/main" id="{E2EA79AB-C1E0-46CA-8E2B-A95D9AA219E7}"/>
              </a:ext>
            </a:extLst>
          </p:cNvPr>
          <p:cNvSpPr/>
          <p:nvPr/>
        </p:nvSpPr>
        <p:spPr>
          <a:xfrm>
            <a:off x="6153962" y="4872444"/>
            <a:ext cx="180000" cy="180000"/>
          </a:xfrm>
          <a:prstGeom prst="ellipse">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fr-FR" sz="1100" dirty="0"/>
              <a:t>4</a:t>
            </a:r>
          </a:p>
        </p:txBody>
      </p:sp>
      <p:sp>
        <p:nvSpPr>
          <p:cNvPr id="142" name="Ellipse 141">
            <a:extLst>
              <a:ext uri="{FF2B5EF4-FFF2-40B4-BE49-F238E27FC236}">
                <a16:creationId xmlns:a16="http://schemas.microsoft.com/office/drawing/2014/main" id="{C93DF4B1-8363-4B7B-A752-B0DF287DA833}"/>
              </a:ext>
            </a:extLst>
          </p:cNvPr>
          <p:cNvSpPr/>
          <p:nvPr/>
        </p:nvSpPr>
        <p:spPr>
          <a:xfrm>
            <a:off x="6153962" y="5656598"/>
            <a:ext cx="180000" cy="180000"/>
          </a:xfrm>
          <a:prstGeom prst="ellipse">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fr-FR" sz="1100" dirty="0"/>
              <a:t>5</a:t>
            </a:r>
          </a:p>
        </p:txBody>
      </p:sp>
      <mc:AlternateContent xmlns:mc="http://schemas.openxmlformats.org/markup-compatibility/2006" xmlns:a14="http://schemas.microsoft.com/office/drawing/2010/main">
        <mc:Choice Requires="a14">
          <p:sp>
            <p:nvSpPr>
              <p:cNvPr id="143" name="ZoneTexte 142">
                <a:extLst>
                  <a:ext uri="{FF2B5EF4-FFF2-40B4-BE49-F238E27FC236}">
                    <a16:creationId xmlns:a16="http://schemas.microsoft.com/office/drawing/2014/main" id="{C0FEB906-6DF3-42C1-B3AD-AE76A0504ECA}"/>
                  </a:ext>
                </a:extLst>
              </p:cNvPr>
              <p:cNvSpPr txBox="1"/>
              <p:nvPr/>
            </p:nvSpPr>
            <p:spPr>
              <a:xfrm>
                <a:off x="6114164" y="5914412"/>
                <a:ext cx="5996853" cy="36221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fr-FR" sz="1600" b="1" i="1" dirty="0" smtClean="0">
                          <a:latin typeface="Cambria Math" panose="02040503050406030204" pitchFamily="18" charset="0"/>
                        </a:rPr>
                        <m:t>𝒔</m:t>
                      </m:r>
                      <m:r>
                        <a:rPr lang="fr-FR" sz="1600" b="1" i="1" dirty="0">
                          <a:latin typeface="Cambria Math" panose="02040503050406030204" pitchFamily="18" charset="0"/>
                          <a:ea typeface="Cambria Math" panose="02040503050406030204" pitchFamily="18" charset="0"/>
                        </a:rPr>
                        <m:t>≈</m:t>
                      </m:r>
                      <m:acc>
                        <m:accPr>
                          <m:chr m:val="̂"/>
                          <m:ctrlPr>
                            <a:rPr lang="fr-FR" sz="1600" b="1" i="1" dirty="0">
                              <a:latin typeface="Cambria Math" panose="02040503050406030204" pitchFamily="18" charset="0"/>
                            </a:rPr>
                          </m:ctrlPr>
                        </m:accPr>
                        <m:e>
                          <m:r>
                            <a:rPr lang="fr-FR" sz="1600" b="1" i="1" dirty="0">
                              <a:latin typeface="Cambria Math" panose="02040503050406030204" pitchFamily="18" charset="0"/>
                            </a:rPr>
                            <m:t>𝒔</m:t>
                          </m:r>
                        </m:e>
                      </m:acc>
                      <m:r>
                        <a:rPr lang="fr-FR" sz="1600" b="1" i="1" dirty="0">
                          <a:latin typeface="Cambria Math" panose="02040503050406030204" pitchFamily="18" charset="0"/>
                        </a:rPr>
                        <m:t>=</m:t>
                      </m:r>
                      <m:sSub>
                        <m:sSubPr>
                          <m:ctrlPr>
                            <a:rPr lang="fr-FR" sz="1600" b="1" i="1" dirty="0">
                              <a:latin typeface="Cambria Math" panose="02040503050406030204" pitchFamily="18" charset="0"/>
                            </a:rPr>
                          </m:ctrlPr>
                        </m:sSubPr>
                        <m:e>
                          <m:r>
                            <a:rPr lang="fr-FR" sz="1600" b="1" i="1" dirty="0">
                              <a:latin typeface="Cambria Math" panose="02040503050406030204" pitchFamily="18" charset="0"/>
                            </a:rPr>
                            <m:t>𝑽</m:t>
                          </m:r>
                        </m:e>
                        <m:sub>
                          <m:r>
                            <a:rPr lang="fr-FR" sz="1600" b="1" i="1" dirty="0">
                              <a:latin typeface="Cambria Math" panose="02040503050406030204" pitchFamily="18" charset="0"/>
                            </a:rPr>
                            <m:t>𝑳</m:t>
                          </m:r>
                        </m:sub>
                      </m:sSub>
                      <m:r>
                        <a:rPr lang="fr-FR" sz="1600" b="1" i="1" dirty="0">
                          <a:latin typeface="Cambria Math" panose="02040503050406030204" pitchFamily="18" charset="0"/>
                        </a:rPr>
                        <m:t>  </m:t>
                      </m:r>
                      <m:sSub>
                        <m:sSubPr>
                          <m:ctrlPr>
                            <a:rPr lang="fr-FR" sz="1600" b="1" i="1" dirty="0">
                              <a:latin typeface="Cambria Math" panose="02040503050406030204" pitchFamily="18" charset="0"/>
                            </a:rPr>
                          </m:ctrlPr>
                        </m:sSubPr>
                        <m:e>
                          <m:r>
                            <a:rPr lang="fr-FR" sz="1600" b="1" i="1" dirty="0">
                              <a:latin typeface="Cambria Math" panose="02040503050406030204" pitchFamily="18" charset="0"/>
                            </a:rPr>
                            <m:t>𝒘</m:t>
                          </m:r>
                        </m:e>
                        <m:sub>
                          <m:r>
                            <a:rPr lang="fr-FR" sz="1600" b="1" i="1" dirty="0">
                              <a:latin typeface="Cambria Math" panose="02040503050406030204" pitchFamily="18" charset="0"/>
                            </a:rPr>
                            <m:t>𝑳</m:t>
                          </m:r>
                        </m:sub>
                      </m:sSub>
                      <m:r>
                        <a:rPr lang="fr-FR" sz="1600" b="1" i="1" dirty="0">
                          <a:latin typeface="Cambria Math" panose="02040503050406030204" pitchFamily="18" charset="0"/>
                        </a:rPr>
                        <m:t>=</m:t>
                      </m:r>
                      <m:sSub>
                        <m:sSubPr>
                          <m:ctrlPr>
                            <a:rPr lang="fr-FR" sz="1600" i="1" dirty="0">
                              <a:latin typeface="Cambria Math" panose="02040503050406030204" pitchFamily="18" charset="0"/>
                            </a:rPr>
                          </m:ctrlPr>
                        </m:sSubPr>
                        <m:e>
                          <m:r>
                            <a:rPr lang="fr-FR" sz="1600" i="1" dirty="0">
                              <a:latin typeface="Cambria Math" panose="02040503050406030204" pitchFamily="18" charset="0"/>
                            </a:rPr>
                            <m:t>𝑤</m:t>
                          </m:r>
                        </m:e>
                        <m:sub>
                          <m:r>
                            <a:rPr lang="fr-FR" sz="1600" i="1" dirty="0">
                              <a:latin typeface="Cambria Math" panose="02040503050406030204" pitchFamily="18" charset="0"/>
                            </a:rPr>
                            <m:t>1</m:t>
                          </m:r>
                        </m:sub>
                      </m:sSub>
                      <m:sSub>
                        <m:sSubPr>
                          <m:ctrlPr>
                            <a:rPr lang="fr-FR" sz="1600" b="1" i="1" dirty="0">
                              <a:latin typeface="Cambria Math" panose="02040503050406030204" pitchFamily="18" charset="0"/>
                            </a:rPr>
                          </m:ctrlPr>
                        </m:sSubPr>
                        <m:e>
                          <m:r>
                            <a:rPr lang="fr-FR" sz="1600" b="1" i="1" dirty="0">
                              <a:latin typeface="Cambria Math" panose="02040503050406030204" pitchFamily="18" charset="0"/>
                            </a:rPr>
                            <m:t> </m:t>
                          </m:r>
                          <m:r>
                            <a:rPr lang="fr-FR" sz="1600" b="1" i="1" dirty="0">
                              <a:latin typeface="Cambria Math" panose="02040503050406030204" pitchFamily="18" charset="0"/>
                            </a:rPr>
                            <m:t>𝒗</m:t>
                          </m:r>
                        </m:e>
                        <m:sub>
                          <m:r>
                            <a:rPr lang="fr-FR" sz="1600" dirty="0">
                              <a:latin typeface="Cambria Math" panose="02040503050406030204" pitchFamily="18" charset="0"/>
                            </a:rPr>
                            <m:t>1</m:t>
                          </m:r>
                        </m:sub>
                      </m:sSub>
                      <m:r>
                        <a:rPr lang="fr-FR" sz="1600" b="1" i="1" dirty="0">
                          <a:latin typeface="Cambria Math" panose="02040503050406030204" pitchFamily="18" charset="0"/>
                        </a:rPr>
                        <m:t>+</m:t>
                      </m:r>
                      <m:sSub>
                        <m:sSubPr>
                          <m:ctrlPr>
                            <a:rPr lang="fr-FR" sz="1600" i="1" dirty="0">
                              <a:latin typeface="Cambria Math" panose="02040503050406030204" pitchFamily="18" charset="0"/>
                            </a:rPr>
                          </m:ctrlPr>
                        </m:sSubPr>
                        <m:e>
                          <m:r>
                            <a:rPr lang="fr-FR" sz="1600" i="1" dirty="0">
                              <a:latin typeface="Cambria Math" panose="02040503050406030204" pitchFamily="18" charset="0"/>
                            </a:rPr>
                            <m:t>𝑤</m:t>
                          </m:r>
                        </m:e>
                        <m:sub>
                          <m:r>
                            <a:rPr lang="fr-FR" sz="1600" i="1" dirty="0">
                              <a:latin typeface="Cambria Math" panose="02040503050406030204" pitchFamily="18" charset="0"/>
                            </a:rPr>
                            <m:t>2</m:t>
                          </m:r>
                        </m:sub>
                      </m:sSub>
                      <m:sSub>
                        <m:sSubPr>
                          <m:ctrlPr>
                            <a:rPr lang="fr-FR" sz="1600" b="1" i="1" dirty="0">
                              <a:latin typeface="Cambria Math" panose="02040503050406030204" pitchFamily="18" charset="0"/>
                            </a:rPr>
                          </m:ctrlPr>
                        </m:sSubPr>
                        <m:e>
                          <m:r>
                            <a:rPr lang="fr-FR" sz="1600" b="1" i="1" dirty="0">
                              <a:latin typeface="Cambria Math" panose="02040503050406030204" pitchFamily="18" charset="0"/>
                            </a:rPr>
                            <m:t> </m:t>
                          </m:r>
                          <m:r>
                            <a:rPr lang="fr-FR" sz="1600" b="1" i="1" dirty="0">
                              <a:latin typeface="Cambria Math" panose="02040503050406030204" pitchFamily="18" charset="0"/>
                            </a:rPr>
                            <m:t>𝒗</m:t>
                          </m:r>
                        </m:e>
                        <m:sub>
                          <m:r>
                            <a:rPr lang="fr-FR" sz="1600" dirty="0">
                              <a:latin typeface="Cambria Math" panose="02040503050406030204" pitchFamily="18" charset="0"/>
                            </a:rPr>
                            <m:t>2</m:t>
                          </m:r>
                        </m:sub>
                      </m:sSub>
                      <m:r>
                        <a:rPr lang="fr-FR" sz="1600" b="1" i="1" dirty="0">
                          <a:latin typeface="Cambria Math" panose="02040503050406030204" pitchFamily="18" charset="0"/>
                        </a:rPr>
                        <m:t>+…+</m:t>
                      </m:r>
                      <m:sSub>
                        <m:sSubPr>
                          <m:ctrlPr>
                            <a:rPr lang="fr-FR" sz="1600" i="1" dirty="0">
                              <a:latin typeface="Cambria Math" panose="02040503050406030204" pitchFamily="18" charset="0"/>
                            </a:rPr>
                          </m:ctrlPr>
                        </m:sSubPr>
                        <m:e>
                          <m:r>
                            <a:rPr lang="fr-FR" sz="1600" i="1" dirty="0">
                              <a:latin typeface="Cambria Math" panose="02040503050406030204" pitchFamily="18" charset="0"/>
                            </a:rPr>
                            <m:t>𝑤</m:t>
                          </m:r>
                        </m:e>
                        <m:sub>
                          <m:r>
                            <a:rPr lang="fr-FR" sz="1600" i="1" dirty="0">
                              <a:latin typeface="Cambria Math" panose="02040503050406030204" pitchFamily="18" charset="0"/>
                            </a:rPr>
                            <m:t>𝐿</m:t>
                          </m:r>
                        </m:sub>
                      </m:sSub>
                      <m:sSub>
                        <m:sSubPr>
                          <m:ctrlPr>
                            <a:rPr lang="fr-FR" sz="1600" b="1" i="1" dirty="0">
                              <a:latin typeface="Cambria Math" panose="02040503050406030204" pitchFamily="18" charset="0"/>
                            </a:rPr>
                          </m:ctrlPr>
                        </m:sSubPr>
                        <m:e>
                          <m:r>
                            <a:rPr lang="fr-FR" sz="1600" b="1" i="1" dirty="0">
                              <a:latin typeface="Cambria Math" panose="02040503050406030204" pitchFamily="18" charset="0"/>
                            </a:rPr>
                            <m:t> </m:t>
                          </m:r>
                          <m:r>
                            <a:rPr lang="fr-FR" sz="1600" b="1" i="1" dirty="0">
                              <a:latin typeface="Cambria Math" panose="02040503050406030204" pitchFamily="18" charset="0"/>
                            </a:rPr>
                            <m:t>𝒗</m:t>
                          </m:r>
                        </m:e>
                        <m:sub>
                          <m:r>
                            <a:rPr lang="fr-FR" sz="1600" b="1" i="1" dirty="0">
                              <a:latin typeface="Cambria Math" panose="02040503050406030204" pitchFamily="18" charset="0"/>
                            </a:rPr>
                            <m:t>𝑳</m:t>
                          </m:r>
                        </m:sub>
                      </m:sSub>
                      <m:r>
                        <a:rPr lang="fr-FR" sz="1200" b="1" i="1" dirty="0">
                          <a:solidFill>
                            <a:prstClr val="black"/>
                          </a:solidFill>
                          <a:latin typeface="Cambria Math" panose="02040503050406030204" pitchFamily="18" charset="0"/>
                        </a:rPr>
                        <m:t>+</m:t>
                      </m:r>
                      <m:r>
                        <a:rPr lang="fr-FR" sz="1200" b="1" i="1" dirty="0">
                          <a:latin typeface="Cambria Math" panose="02040503050406030204" pitchFamily="18" charset="0"/>
                        </a:rPr>
                        <m:t>…</m:t>
                      </m:r>
                      <m:r>
                        <a:rPr lang="fr-FR" sz="1600" b="1" i="1" dirty="0">
                          <a:solidFill>
                            <a:prstClr val="black"/>
                          </a:solidFill>
                          <a:latin typeface="Cambria Math" panose="02040503050406030204" pitchFamily="18" charset="0"/>
                        </a:rPr>
                        <m:t>+</m:t>
                      </m:r>
                      <m:sSub>
                        <m:sSubPr>
                          <m:ctrlPr>
                            <a:rPr lang="fr-FR" sz="1600" i="1" dirty="0">
                              <a:solidFill>
                                <a:prstClr val="black"/>
                              </a:solidFill>
                              <a:latin typeface="Cambria Math" panose="02040503050406030204" pitchFamily="18" charset="0"/>
                            </a:rPr>
                          </m:ctrlPr>
                        </m:sSubPr>
                        <m:e>
                          <m:r>
                            <a:rPr lang="fr-FR" sz="1600" i="1" dirty="0">
                              <a:solidFill>
                                <a:prstClr val="black"/>
                              </a:solidFill>
                              <a:latin typeface="Cambria Math" panose="02040503050406030204" pitchFamily="18" charset="0"/>
                            </a:rPr>
                            <m:t>𝑤</m:t>
                          </m:r>
                        </m:e>
                        <m:sub>
                          <m:sSub>
                            <m:sSubPr>
                              <m:ctrlPr>
                                <a:rPr lang="fr-FR" sz="1600" i="1" dirty="0">
                                  <a:latin typeface="Cambria Math" panose="02040503050406030204" pitchFamily="18" charset="0"/>
                                </a:rPr>
                              </m:ctrlPr>
                            </m:sSubPr>
                            <m:e>
                              <m:r>
                                <a:rPr lang="fr-FR" sz="1600" i="1" dirty="0">
                                  <a:latin typeface="Cambria Math" panose="02040503050406030204" pitchFamily="18" charset="0"/>
                                </a:rPr>
                                <m:t>𝑁</m:t>
                              </m:r>
                            </m:e>
                            <m:sub>
                              <m:r>
                                <a:rPr lang="fr-FR" sz="1600" i="1" dirty="0">
                                  <a:latin typeface="Cambria Math" panose="02040503050406030204" pitchFamily="18" charset="0"/>
                                </a:rPr>
                                <m:t>h</m:t>
                              </m:r>
                            </m:sub>
                          </m:sSub>
                        </m:sub>
                      </m:sSub>
                      <m:sSub>
                        <m:sSubPr>
                          <m:ctrlPr>
                            <a:rPr lang="fr-FR" sz="1600" b="1" i="1" dirty="0">
                              <a:solidFill>
                                <a:prstClr val="black"/>
                              </a:solidFill>
                              <a:latin typeface="Cambria Math" panose="02040503050406030204" pitchFamily="18" charset="0"/>
                            </a:rPr>
                          </m:ctrlPr>
                        </m:sSubPr>
                        <m:e>
                          <m:r>
                            <a:rPr lang="fr-FR" sz="1600" b="1" i="1" dirty="0">
                              <a:solidFill>
                                <a:prstClr val="black"/>
                              </a:solidFill>
                              <a:latin typeface="Cambria Math" panose="02040503050406030204" pitchFamily="18" charset="0"/>
                            </a:rPr>
                            <m:t> </m:t>
                          </m:r>
                          <m:r>
                            <a:rPr lang="fr-FR" sz="1600" b="1" i="1" dirty="0">
                              <a:solidFill>
                                <a:prstClr val="black"/>
                              </a:solidFill>
                              <a:latin typeface="Cambria Math" panose="02040503050406030204" pitchFamily="18" charset="0"/>
                            </a:rPr>
                            <m:t>𝒗</m:t>
                          </m:r>
                        </m:e>
                        <m:sub>
                          <m:sSub>
                            <m:sSubPr>
                              <m:ctrlPr>
                                <a:rPr lang="fr-FR" sz="1600" i="1" dirty="0">
                                  <a:latin typeface="Cambria Math" panose="02040503050406030204" pitchFamily="18" charset="0"/>
                                </a:rPr>
                              </m:ctrlPr>
                            </m:sSubPr>
                            <m:e>
                              <m:r>
                                <a:rPr lang="fr-FR" sz="1600" i="1" dirty="0">
                                  <a:latin typeface="Cambria Math" panose="02040503050406030204" pitchFamily="18" charset="0"/>
                                </a:rPr>
                                <m:t>𝑁</m:t>
                              </m:r>
                            </m:e>
                            <m:sub>
                              <m:r>
                                <a:rPr lang="fr-FR" sz="1600" i="1" dirty="0">
                                  <a:latin typeface="Cambria Math" panose="02040503050406030204" pitchFamily="18" charset="0"/>
                                </a:rPr>
                                <m:t>h</m:t>
                              </m:r>
                            </m:sub>
                          </m:sSub>
                        </m:sub>
                      </m:sSub>
                    </m:oMath>
                  </m:oMathPara>
                </a14:m>
                <a:endParaRPr lang="fr-FR" sz="1200" dirty="0"/>
              </a:p>
            </p:txBody>
          </p:sp>
        </mc:Choice>
        <mc:Fallback xmlns="">
          <p:sp>
            <p:nvSpPr>
              <p:cNvPr id="143" name="ZoneTexte 142">
                <a:extLst>
                  <a:ext uri="{FF2B5EF4-FFF2-40B4-BE49-F238E27FC236}">
                    <a16:creationId xmlns:a16="http://schemas.microsoft.com/office/drawing/2014/main" id="{C0FEB906-6DF3-42C1-B3AD-AE76A0504ECA}"/>
                  </a:ext>
                </a:extLst>
              </p:cNvPr>
              <p:cNvSpPr txBox="1">
                <a:spLocks noRot="1" noChangeAspect="1" noMove="1" noResize="1" noEditPoints="1" noAdjustHandles="1" noChangeArrowheads="1" noChangeShapeType="1" noTextEdit="1"/>
              </p:cNvSpPr>
              <p:nvPr/>
            </p:nvSpPr>
            <p:spPr>
              <a:xfrm>
                <a:off x="6114164" y="5914412"/>
                <a:ext cx="5996853" cy="362215"/>
              </a:xfrm>
              <a:prstGeom prst="rect">
                <a:avLst/>
              </a:prstGeom>
              <a:blipFill>
                <a:blip r:embed="rId16"/>
                <a:stretch>
                  <a:fillRect/>
                </a:stretch>
              </a:blipFill>
            </p:spPr>
            <p:txBody>
              <a:bodyPr/>
              <a:lstStyle/>
              <a:p>
                <a:r>
                  <a:rPr lang="fr-FR">
                    <a:noFill/>
                  </a:rPr>
                  <a:t> </a:t>
                </a:r>
              </a:p>
            </p:txBody>
          </p:sp>
        </mc:Fallback>
      </mc:AlternateContent>
      <p:sp>
        <p:nvSpPr>
          <p:cNvPr id="145" name="Title 2">
            <a:extLst>
              <a:ext uri="{FF2B5EF4-FFF2-40B4-BE49-F238E27FC236}">
                <a16:creationId xmlns:a16="http://schemas.microsoft.com/office/drawing/2014/main" id="{92CA7E0B-567B-4931-9114-40C27D00D8CB}"/>
              </a:ext>
            </a:extLst>
          </p:cNvPr>
          <p:cNvSpPr txBox="1">
            <a:spLocks/>
          </p:cNvSpPr>
          <p:nvPr/>
        </p:nvSpPr>
        <p:spPr>
          <a:xfrm>
            <a:off x="0" y="565217"/>
            <a:ext cx="12192000" cy="577665"/>
          </a:xfrm>
          <a:prstGeom prst="rect">
            <a:avLst/>
          </a:prstGeom>
        </p:spPr>
        <p:txBody>
          <a:bodyPr tIns="72000" bIns="72000" anchor="ctr">
            <a:noAutofit/>
          </a:bodyPr>
          <a:lstStyle>
            <a:lvl1pPr algn="ctr" defTabSz="1219170" rtl="0" eaLnBrk="1" latinLnBrk="0" hangingPunct="1">
              <a:spcBef>
                <a:spcPct val="0"/>
              </a:spcBef>
              <a:buNone/>
              <a:defRPr sz="5867" kern="1200">
                <a:solidFill>
                  <a:schemeClr val="tx1"/>
                </a:solidFill>
                <a:latin typeface="+mj-lt"/>
                <a:ea typeface="+mj-ea"/>
                <a:cs typeface="+mj-cs"/>
              </a:defRPr>
            </a:lvl1pPr>
          </a:lstStyle>
          <a:p>
            <a:r>
              <a:rPr lang="en-US" sz="3200" b="1" dirty="0">
                <a:solidFill>
                  <a:schemeClr val="bg1"/>
                </a:solidFill>
                <a:latin typeface="Arial" panose="020B0604020202020204" pitchFamily="34" charset="0"/>
                <a:ea typeface="Calibri" panose="020F0502020204030204" pitchFamily="34" charset="0"/>
                <a:cs typeface="Arial" panose="020B0604020202020204" pitchFamily="34" charset="0"/>
              </a:rPr>
              <a:t>Dimensionality Reduction </a:t>
            </a:r>
          </a:p>
        </p:txBody>
      </p:sp>
      <p:sp>
        <p:nvSpPr>
          <p:cNvPr id="146" name="Signe de multiplication 145">
            <a:extLst>
              <a:ext uri="{FF2B5EF4-FFF2-40B4-BE49-F238E27FC236}">
                <a16:creationId xmlns:a16="http://schemas.microsoft.com/office/drawing/2014/main" id="{D2EB9F3A-82F7-4263-B9F8-3727574D763A}"/>
              </a:ext>
            </a:extLst>
          </p:cNvPr>
          <p:cNvSpPr/>
          <p:nvPr/>
        </p:nvSpPr>
        <p:spPr>
          <a:xfrm>
            <a:off x="4124543" y="5879516"/>
            <a:ext cx="1851477" cy="506738"/>
          </a:xfrm>
          <a:prstGeom prst="mathMultiply">
            <a:avLst/>
          </a:prstGeom>
          <a:solidFill>
            <a:schemeClr val="accent4">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7" name="Signe de multiplication 146">
            <a:extLst>
              <a:ext uri="{FF2B5EF4-FFF2-40B4-BE49-F238E27FC236}">
                <a16:creationId xmlns:a16="http://schemas.microsoft.com/office/drawing/2014/main" id="{5672A214-44A9-45D8-A631-427C53CB4317}"/>
              </a:ext>
            </a:extLst>
          </p:cNvPr>
          <p:cNvSpPr/>
          <p:nvPr/>
        </p:nvSpPr>
        <p:spPr>
          <a:xfrm>
            <a:off x="10189657" y="5863015"/>
            <a:ext cx="1851477" cy="506738"/>
          </a:xfrm>
          <a:prstGeom prst="mathMultiply">
            <a:avLst/>
          </a:prstGeom>
          <a:solidFill>
            <a:schemeClr val="accent2">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nvGrpSpPr>
          <p:cNvPr id="148" name="Groupe 147">
            <a:extLst>
              <a:ext uri="{FF2B5EF4-FFF2-40B4-BE49-F238E27FC236}">
                <a16:creationId xmlns:a16="http://schemas.microsoft.com/office/drawing/2014/main" id="{86AA4406-E108-46E0-8BCC-68857C334E42}"/>
              </a:ext>
            </a:extLst>
          </p:cNvPr>
          <p:cNvGrpSpPr/>
          <p:nvPr/>
        </p:nvGrpSpPr>
        <p:grpSpPr>
          <a:xfrm>
            <a:off x="2371342" y="978484"/>
            <a:ext cx="3570311" cy="2988090"/>
            <a:chOff x="1080198" y="982246"/>
            <a:chExt cx="3570311" cy="2988090"/>
          </a:xfrm>
        </p:grpSpPr>
        <p:grpSp>
          <p:nvGrpSpPr>
            <p:cNvPr id="149" name="Groupe 148">
              <a:extLst>
                <a:ext uri="{FF2B5EF4-FFF2-40B4-BE49-F238E27FC236}">
                  <a16:creationId xmlns:a16="http://schemas.microsoft.com/office/drawing/2014/main" id="{A6008B38-43F3-4886-8CBA-929D12D1B4C2}"/>
                </a:ext>
              </a:extLst>
            </p:cNvPr>
            <p:cNvGrpSpPr/>
            <p:nvPr/>
          </p:nvGrpSpPr>
          <p:grpSpPr>
            <a:xfrm>
              <a:off x="1716616" y="1221744"/>
              <a:ext cx="2933893" cy="2541118"/>
              <a:chOff x="4634515" y="3532133"/>
              <a:chExt cx="2933893" cy="2541118"/>
            </a:xfrm>
          </p:grpSpPr>
          <p:grpSp>
            <p:nvGrpSpPr>
              <p:cNvPr id="151" name="Groupe 150">
                <a:extLst>
                  <a:ext uri="{FF2B5EF4-FFF2-40B4-BE49-F238E27FC236}">
                    <a16:creationId xmlns:a16="http://schemas.microsoft.com/office/drawing/2014/main" id="{FF4414FB-7F58-455D-B475-5A8BB7E0D576}"/>
                  </a:ext>
                </a:extLst>
              </p:cNvPr>
              <p:cNvGrpSpPr/>
              <p:nvPr/>
            </p:nvGrpSpPr>
            <p:grpSpPr>
              <a:xfrm>
                <a:off x="4634515" y="3532133"/>
                <a:ext cx="2542831" cy="2176334"/>
                <a:chOff x="4485132" y="3742419"/>
                <a:chExt cx="2542831" cy="2176334"/>
              </a:xfrm>
            </p:grpSpPr>
            <p:grpSp>
              <p:nvGrpSpPr>
                <p:cNvPr id="156" name="Groupe 155">
                  <a:extLst>
                    <a:ext uri="{FF2B5EF4-FFF2-40B4-BE49-F238E27FC236}">
                      <a16:creationId xmlns:a16="http://schemas.microsoft.com/office/drawing/2014/main" id="{B0D43863-E1CA-4774-9E1F-0BABB785C47E}"/>
                    </a:ext>
                  </a:extLst>
                </p:cNvPr>
                <p:cNvGrpSpPr/>
                <p:nvPr/>
              </p:nvGrpSpPr>
              <p:grpSpPr>
                <a:xfrm>
                  <a:off x="4590900" y="3742419"/>
                  <a:ext cx="2437063" cy="2176334"/>
                  <a:chOff x="4536926" y="3665815"/>
                  <a:chExt cx="2437063" cy="2176334"/>
                </a:xfrm>
              </p:grpSpPr>
              <p:sp>
                <p:nvSpPr>
                  <p:cNvPr id="161" name="Rectangle 160">
                    <a:extLst>
                      <a:ext uri="{FF2B5EF4-FFF2-40B4-BE49-F238E27FC236}">
                        <a16:creationId xmlns:a16="http://schemas.microsoft.com/office/drawing/2014/main" id="{9DD41D2E-CA24-445B-ADE2-CC6D4A915F85}"/>
                      </a:ext>
                    </a:extLst>
                  </p:cNvPr>
                  <p:cNvSpPr/>
                  <p:nvPr/>
                </p:nvSpPr>
                <p:spPr>
                  <a:xfrm>
                    <a:off x="4536926" y="4000836"/>
                    <a:ext cx="358221" cy="1841313"/>
                  </a:xfrm>
                  <a:prstGeom prst="rect">
                    <a:avLst/>
                  </a:pr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400" dirty="0"/>
                  </a:p>
                </p:txBody>
              </p:sp>
              <p:sp>
                <p:nvSpPr>
                  <p:cNvPr id="162" name="Rectangle 161">
                    <a:extLst>
                      <a:ext uri="{FF2B5EF4-FFF2-40B4-BE49-F238E27FC236}">
                        <a16:creationId xmlns:a16="http://schemas.microsoft.com/office/drawing/2014/main" id="{2BCF640E-377B-4C28-B0F6-9D561064939B}"/>
                      </a:ext>
                    </a:extLst>
                  </p:cNvPr>
                  <p:cNvSpPr/>
                  <p:nvPr/>
                </p:nvSpPr>
                <p:spPr>
                  <a:xfrm>
                    <a:off x="4920007" y="4003087"/>
                    <a:ext cx="358221" cy="1839057"/>
                  </a:xfrm>
                  <a:prstGeom prst="rect">
                    <a:avLst/>
                  </a:prstGeom>
                  <a:solidFill>
                    <a:schemeClr val="accent2">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400" dirty="0"/>
                  </a:p>
                </p:txBody>
              </p:sp>
              <p:sp>
                <p:nvSpPr>
                  <p:cNvPr id="163" name="Rectangle 162">
                    <a:extLst>
                      <a:ext uri="{FF2B5EF4-FFF2-40B4-BE49-F238E27FC236}">
                        <a16:creationId xmlns:a16="http://schemas.microsoft.com/office/drawing/2014/main" id="{27881000-DAFE-434A-AC05-B81A0E969ABC}"/>
                      </a:ext>
                    </a:extLst>
                  </p:cNvPr>
                  <p:cNvSpPr/>
                  <p:nvPr/>
                </p:nvSpPr>
                <p:spPr>
                  <a:xfrm>
                    <a:off x="5309205" y="4000835"/>
                    <a:ext cx="358221" cy="1839055"/>
                  </a:xfrm>
                  <a:prstGeom prst="rect">
                    <a:avLst/>
                  </a:prstGeom>
                  <a:solidFill>
                    <a:schemeClr val="accent3">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400" dirty="0"/>
                  </a:p>
                </p:txBody>
              </p:sp>
              <p:sp>
                <p:nvSpPr>
                  <p:cNvPr id="164" name="Rectangle 163">
                    <a:extLst>
                      <a:ext uri="{FF2B5EF4-FFF2-40B4-BE49-F238E27FC236}">
                        <a16:creationId xmlns:a16="http://schemas.microsoft.com/office/drawing/2014/main" id="{7CCD08F9-F765-4F26-8E80-5E3EC5275D4D}"/>
                      </a:ext>
                    </a:extLst>
                  </p:cNvPr>
                  <p:cNvSpPr/>
                  <p:nvPr/>
                </p:nvSpPr>
                <p:spPr>
                  <a:xfrm>
                    <a:off x="5703103" y="4000836"/>
                    <a:ext cx="401238" cy="1839053"/>
                  </a:xfrm>
                  <a:prstGeom prst="rect">
                    <a:avLst/>
                  </a:prstGeom>
                  <a:solidFill>
                    <a:schemeClr val="accent5">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400"/>
                  </a:p>
                </p:txBody>
              </p:sp>
              <p:sp>
                <p:nvSpPr>
                  <p:cNvPr id="165" name="Rectangle 164">
                    <a:extLst>
                      <a:ext uri="{FF2B5EF4-FFF2-40B4-BE49-F238E27FC236}">
                        <a16:creationId xmlns:a16="http://schemas.microsoft.com/office/drawing/2014/main" id="{6AEC482B-6C78-4829-84C0-406CCC35EC2F}"/>
                      </a:ext>
                    </a:extLst>
                  </p:cNvPr>
                  <p:cNvSpPr/>
                  <p:nvPr/>
                </p:nvSpPr>
                <p:spPr>
                  <a:xfrm>
                    <a:off x="6555017" y="4003087"/>
                    <a:ext cx="418972" cy="1836802"/>
                  </a:xfrm>
                  <a:prstGeom prst="rect">
                    <a:avLst/>
                  </a:prstGeom>
                  <a:solidFill>
                    <a:schemeClr val="accent3">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400"/>
                  </a:p>
                </p:txBody>
              </p:sp>
              <mc:AlternateContent xmlns:mc="http://schemas.openxmlformats.org/markup-compatibility/2006" xmlns:a14="http://schemas.microsoft.com/office/drawing/2010/main">
                <mc:Choice Requires="a14">
                  <p:sp>
                    <p:nvSpPr>
                      <p:cNvPr id="166" name="ZoneTexte 165">
                        <a:extLst>
                          <a:ext uri="{FF2B5EF4-FFF2-40B4-BE49-F238E27FC236}">
                            <a16:creationId xmlns:a16="http://schemas.microsoft.com/office/drawing/2014/main" id="{98CC89DB-38BB-4F59-B629-DAC698B89484}"/>
                          </a:ext>
                        </a:extLst>
                      </p:cNvPr>
                      <p:cNvSpPr txBox="1"/>
                      <p:nvPr/>
                    </p:nvSpPr>
                    <p:spPr>
                      <a:xfrm>
                        <a:off x="5176129" y="3665815"/>
                        <a:ext cx="48370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fr-FR" i="1" dirty="0" smtClean="0">
                                      <a:solidFill>
                                        <a:schemeClr val="tx1"/>
                                      </a:solidFill>
                                      <a:latin typeface="Cambria Math" panose="02040503050406030204" pitchFamily="18" charset="0"/>
                                    </a:rPr>
                                  </m:ctrlPr>
                                </m:sSubPr>
                                <m:e>
                                  <m:r>
                                    <a:rPr lang="fr-FR" b="0" i="1" dirty="0" smtClean="0">
                                      <a:solidFill>
                                        <a:schemeClr val="tx1"/>
                                      </a:solidFill>
                                      <a:latin typeface="Cambria Math" panose="02040503050406030204" pitchFamily="18" charset="0"/>
                                    </a:rPr>
                                    <m:t>  </m:t>
                                  </m:r>
                                  <m:r>
                                    <a:rPr lang="fr-FR" b="1" i="1" dirty="0" smtClean="0">
                                      <a:solidFill>
                                        <a:schemeClr val="tx1"/>
                                      </a:solidFill>
                                      <a:latin typeface="Cambria Math" panose="02040503050406030204" pitchFamily="18" charset="0"/>
                                    </a:rPr>
                                    <m:t>𝒙</m:t>
                                  </m:r>
                                </m:e>
                                <m:sub>
                                  <m:r>
                                    <a:rPr lang="fr-FR" b="0" i="1" dirty="0" smtClean="0">
                                      <a:solidFill>
                                        <a:schemeClr val="tx1"/>
                                      </a:solidFill>
                                      <a:latin typeface="Cambria Math" panose="02040503050406030204" pitchFamily="18" charset="0"/>
                                    </a:rPr>
                                    <m:t>3</m:t>
                                  </m:r>
                                </m:sub>
                              </m:sSub>
                              <m:r>
                                <m:rPr>
                                  <m:nor/>
                                </m:rPr>
                                <a:rPr lang="fr-FR" b="0" i="0" dirty="0" smtClean="0">
                                  <a:solidFill>
                                    <a:schemeClr val="tx1"/>
                                  </a:solidFill>
                                  <a:latin typeface="Cambria Math" panose="02040503050406030204" pitchFamily="18" charset="0"/>
                                </a:rPr>
                                <m:t> </m:t>
                              </m:r>
                            </m:oMath>
                          </m:oMathPara>
                        </a14:m>
                        <a:endParaRPr lang="fr-FR" dirty="0"/>
                      </a:p>
                    </p:txBody>
                  </p:sp>
                </mc:Choice>
                <mc:Fallback xmlns="">
                  <p:sp>
                    <p:nvSpPr>
                      <p:cNvPr id="166" name="ZoneTexte 165">
                        <a:extLst>
                          <a:ext uri="{FF2B5EF4-FFF2-40B4-BE49-F238E27FC236}">
                            <a16:creationId xmlns:a16="http://schemas.microsoft.com/office/drawing/2014/main" id="{98CC89DB-38BB-4F59-B629-DAC698B89484}"/>
                          </a:ext>
                        </a:extLst>
                      </p:cNvPr>
                      <p:cNvSpPr txBox="1">
                        <a:spLocks noRot="1" noChangeAspect="1" noMove="1" noResize="1" noEditPoints="1" noAdjustHandles="1" noChangeArrowheads="1" noChangeShapeType="1" noTextEdit="1"/>
                      </p:cNvSpPr>
                      <p:nvPr/>
                    </p:nvSpPr>
                    <p:spPr>
                      <a:xfrm>
                        <a:off x="5176129" y="3665815"/>
                        <a:ext cx="483706" cy="369332"/>
                      </a:xfrm>
                      <a:prstGeom prst="rect">
                        <a:avLst/>
                      </a:prstGeom>
                      <a:blipFill>
                        <a:blip r:embed="rId17"/>
                        <a:stretch>
                          <a:fillRect r="-2532"/>
                        </a:stretch>
                      </a:blipFill>
                    </p:spPr>
                    <p:txBody>
                      <a:bodyPr/>
                      <a:lstStyle/>
                      <a:p>
                        <a:r>
                          <a:rPr lang="fr-FR">
                            <a:noFill/>
                          </a:rPr>
                          <a:t> </a:t>
                        </a:r>
                      </a:p>
                    </p:txBody>
                  </p:sp>
                </mc:Fallback>
              </mc:AlternateContent>
            </p:grpSp>
            <mc:AlternateContent xmlns:mc="http://schemas.openxmlformats.org/markup-compatibility/2006" xmlns:a14="http://schemas.microsoft.com/office/drawing/2010/main">
              <mc:Choice Requires="a14">
                <p:sp>
                  <p:nvSpPr>
                    <p:cNvPr id="157" name="ZoneTexte 156">
                      <a:extLst>
                        <a:ext uri="{FF2B5EF4-FFF2-40B4-BE49-F238E27FC236}">
                          <a16:creationId xmlns:a16="http://schemas.microsoft.com/office/drawing/2014/main" id="{97E8E595-996D-4E44-B859-1877C6B73DEE}"/>
                        </a:ext>
                      </a:extLst>
                    </p:cNvPr>
                    <p:cNvSpPr txBox="1"/>
                    <p:nvPr/>
                  </p:nvSpPr>
                  <p:spPr>
                    <a:xfrm>
                      <a:off x="5656632" y="3742419"/>
                      <a:ext cx="48370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fr-FR" i="1" dirty="0" smtClean="0">
                                    <a:solidFill>
                                      <a:schemeClr val="tx1"/>
                                    </a:solidFill>
                                    <a:latin typeface="Cambria Math" panose="02040503050406030204" pitchFamily="18" charset="0"/>
                                  </a:rPr>
                                </m:ctrlPr>
                              </m:sSubPr>
                              <m:e>
                                <m:r>
                                  <a:rPr lang="fr-FR" b="0" i="1" dirty="0" smtClean="0">
                                    <a:solidFill>
                                      <a:schemeClr val="tx1"/>
                                    </a:solidFill>
                                    <a:latin typeface="Cambria Math" panose="02040503050406030204" pitchFamily="18" charset="0"/>
                                  </a:rPr>
                                  <m:t>  </m:t>
                                </m:r>
                                <m:r>
                                  <a:rPr lang="fr-FR" b="1" i="1" dirty="0" smtClean="0">
                                    <a:solidFill>
                                      <a:schemeClr val="tx1"/>
                                    </a:solidFill>
                                    <a:latin typeface="Cambria Math" panose="02040503050406030204" pitchFamily="18" charset="0"/>
                                  </a:rPr>
                                  <m:t>𝒙</m:t>
                                </m:r>
                              </m:e>
                              <m:sub>
                                <m:r>
                                  <a:rPr lang="fr-FR" b="0" i="1" dirty="0" smtClean="0">
                                    <a:solidFill>
                                      <a:schemeClr val="tx1"/>
                                    </a:solidFill>
                                    <a:latin typeface="Cambria Math" panose="02040503050406030204" pitchFamily="18" charset="0"/>
                                  </a:rPr>
                                  <m:t>4</m:t>
                                </m:r>
                              </m:sub>
                            </m:sSub>
                            <m:r>
                              <m:rPr>
                                <m:nor/>
                              </m:rPr>
                              <a:rPr lang="fr-FR" b="0" i="0" dirty="0" smtClean="0">
                                <a:solidFill>
                                  <a:schemeClr val="tx1"/>
                                </a:solidFill>
                                <a:latin typeface="Cambria Math" panose="02040503050406030204" pitchFamily="18" charset="0"/>
                              </a:rPr>
                              <m:t> </m:t>
                            </m:r>
                          </m:oMath>
                        </m:oMathPara>
                      </a14:m>
                      <a:endParaRPr lang="fr-FR" dirty="0"/>
                    </a:p>
                  </p:txBody>
                </p:sp>
              </mc:Choice>
              <mc:Fallback xmlns="">
                <p:sp>
                  <p:nvSpPr>
                    <p:cNvPr id="157" name="ZoneTexte 156">
                      <a:extLst>
                        <a:ext uri="{FF2B5EF4-FFF2-40B4-BE49-F238E27FC236}">
                          <a16:creationId xmlns:a16="http://schemas.microsoft.com/office/drawing/2014/main" id="{97E8E595-996D-4E44-B859-1877C6B73DEE}"/>
                        </a:ext>
                      </a:extLst>
                    </p:cNvPr>
                    <p:cNvSpPr txBox="1">
                      <a:spLocks noRot="1" noChangeAspect="1" noMove="1" noResize="1" noEditPoints="1" noAdjustHandles="1" noChangeArrowheads="1" noChangeShapeType="1" noTextEdit="1"/>
                    </p:cNvSpPr>
                    <p:nvPr/>
                  </p:nvSpPr>
                  <p:spPr>
                    <a:xfrm>
                      <a:off x="5656632" y="3742419"/>
                      <a:ext cx="483706" cy="369332"/>
                    </a:xfrm>
                    <a:prstGeom prst="rect">
                      <a:avLst/>
                    </a:prstGeom>
                    <a:blipFill>
                      <a:blip r:embed="rId18"/>
                      <a:stretch>
                        <a:fillRect r="-2532"/>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58" name="ZoneTexte 157">
                      <a:extLst>
                        <a:ext uri="{FF2B5EF4-FFF2-40B4-BE49-F238E27FC236}">
                          <a16:creationId xmlns:a16="http://schemas.microsoft.com/office/drawing/2014/main" id="{8DE83281-E248-447D-AB16-9B18D4D22824}"/>
                        </a:ext>
                      </a:extLst>
                    </p:cNvPr>
                    <p:cNvSpPr txBox="1"/>
                    <p:nvPr/>
                  </p:nvSpPr>
                  <p:spPr>
                    <a:xfrm>
                      <a:off x="4841777" y="3743647"/>
                      <a:ext cx="48370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fr-FR" i="1" dirty="0" smtClean="0">
                                    <a:solidFill>
                                      <a:schemeClr val="tx1"/>
                                    </a:solidFill>
                                    <a:latin typeface="Cambria Math" panose="02040503050406030204" pitchFamily="18" charset="0"/>
                                  </a:rPr>
                                </m:ctrlPr>
                              </m:sSubPr>
                              <m:e>
                                <m:r>
                                  <a:rPr lang="fr-FR" b="0" i="1" dirty="0" smtClean="0">
                                    <a:solidFill>
                                      <a:schemeClr val="tx1"/>
                                    </a:solidFill>
                                    <a:latin typeface="Cambria Math" panose="02040503050406030204" pitchFamily="18" charset="0"/>
                                  </a:rPr>
                                  <m:t>  </m:t>
                                </m:r>
                                <m:r>
                                  <a:rPr lang="fr-FR" b="1" i="1" dirty="0" smtClean="0">
                                    <a:solidFill>
                                      <a:schemeClr val="tx1"/>
                                    </a:solidFill>
                                    <a:latin typeface="Cambria Math" panose="02040503050406030204" pitchFamily="18" charset="0"/>
                                  </a:rPr>
                                  <m:t>𝒙</m:t>
                                </m:r>
                              </m:e>
                              <m:sub>
                                <m:r>
                                  <a:rPr lang="fr-FR" b="0" i="1" dirty="0" smtClean="0">
                                    <a:solidFill>
                                      <a:schemeClr val="tx1"/>
                                    </a:solidFill>
                                    <a:latin typeface="Cambria Math" panose="02040503050406030204" pitchFamily="18" charset="0"/>
                                  </a:rPr>
                                  <m:t>2</m:t>
                                </m:r>
                              </m:sub>
                            </m:sSub>
                            <m:r>
                              <m:rPr>
                                <m:nor/>
                              </m:rPr>
                              <a:rPr lang="fr-FR" b="0" i="0" dirty="0" smtClean="0">
                                <a:solidFill>
                                  <a:schemeClr val="tx1"/>
                                </a:solidFill>
                                <a:latin typeface="Cambria Math" panose="02040503050406030204" pitchFamily="18" charset="0"/>
                              </a:rPr>
                              <m:t> </m:t>
                            </m:r>
                          </m:oMath>
                        </m:oMathPara>
                      </a14:m>
                      <a:endParaRPr lang="fr-FR" dirty="0"/>
                    </a:p>
                  </p:txBody>
                </p:sp>
              </mc:Choice>
              <mc:Fallback xmlns="">
                <p:sp>
                  <p:nvSpPr>
                    <p:cNvPr id="158" name="ZoneTexte 157">
                      <a:extLst>
                        <a:ext uri="{FF2B5EF4-FFF2-40B4-BE49-F238E27FC236}">
                          <a16:creationId xmlns:a16="http://schemas.microsoft.com/office/drawing/2014/main" id="{8DE83281-E248-447D-AB16-9B18D4D22824}"/>
                        </a:ext>
                      </a:extLst>
                    </p:cNvPr>
                    <p:cNvSpPr txBox="1">
                      <a:spLocks noRot="1" noChangeAspect="1" noMove="1" noResize="1" noEditPoints="1" noAdjustHandles="1" noChangeArrowheads="1" noChangeShapeType="1" noTextEdit="1"/>
                    </p:cNvSpPr>
                    <p:nvPr/>
                  </p:nvSpPr>
                  <p:spPr>
                    <a:xfrm>
                      <a:off x="4841777" y="3743647"/>
                      <a:ext cx="483706" cy="369332"/>
                    </a:xfrm>
                    <a:prstGeom prst="rect">
                      <a:avLst/>
                    </a:prstGeom>
                    <a:blipFill>
                      <a:blip r:embed="rId19"/>
                      <a:stretch>
                        <a:fillRect r="-2532"/>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59" name="ZoneTexte 158">
                      <a:extLst>
                        <a:ext uri="{FF2B5EF4-FFF2-40B4-BE49-F238E27FC236}">
                          <a16:creationId xmlns:a16="http://schemas.microsoft.com/office/drawing/2014/main" id="{38F1D8D3-016D-4086-9285-DF9CCBEC95BC}"/>
                        </a:ext>
                      </a:extLst>
                    </p:cNvPr>
                    <p:cNvSpPr txBox="1"/>
                    <p:nvPr/>
                  </p:nvSpPr>
                  <p:spPr>
                    <a:xfrm>
                      <a:off x="4485132" y="3742419"/>
                      <a:ext cx="48370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fr-FR" i="1" dirty="0" smtClean="0">
                                    <a:solidFill>
                                      <a:schemeClr val="tx1"/>
                                    </a:solidFill>
                                    <a:latin typeface="Cambria Math" panose="02040503050406030204" pitchFamily="18" charset="0"/>
                                  </a:rPr>
                                </m:ctrlPr>
                              </m:sSubPr>
                              <m:e>
                                <m:r>
                                  <a:rPr lang="fr-FR" b="0" i="1" dirty="0" smtClean="0">
                                    <a:solidFill>
                                      <a:schemeClr val="tx1"/>
                                    </a:solidFill>
                                    <a:latin typeface="Cambria Math" panose="02040503050406030204" pitchFamily="18" charset="0"/>
                                  </a:rPr>
                                  <m:t>  </m:t>
                                </m:r>
                                <m:r>
                                  <a:rPr lang="fr-FR" b="1" i="1" dirty="0" smtClean="0">
                                    <a:solidFill>
                                      <a:schemeClr val="tx1"/>
                                    </a:solidFill>
                                    <a:latin typeface="Cambria Math" panose="02040503050406030204" pitchFamily="18" charset="0"/>
                                  </a:rPr>
                                  <m:t>𝒙</m:t>
                                </m:r>
                              </m:e>
                              <m:sub>
                                <m:r>
                                  <a:rPr lang="fr-FR" b="0" i="1" dirty="0" smtClean="0">
                                    <a:solidFill>
                                      <a:schemeClr val="tx1"/>
                                    </a:solidFill>
                                    <a:latin typeface="Cambria Math" panose="02040503050406030204" pitchFamily="18" charset="0"/>
                                  </a:rPr>
                                  <m:t>1</m:t>
                                </m:r>
                              </m:sub>
                            </m:sSub>
                            <m:r>
                              <m:rPr>
                                <m:nor/>
                              </m:rPr>
                              <a:rPr lang="fr-FR" b="0" i="0" dirty="0" smtClean="0">
                                <a:solidFill>
                                  <a:schemeClr val="tx1"/>
                                </a:solidFill>
                                <a:latin typeface="Cambria Math" panose="02040503050406030204" pitchFamily="18" charset="0"/>
                              </a:rPr>
                              <m:t> </m:t>
                            </m:r>
                          </m:oMath>
                        </m:oMathPara>
                      </a14:m>
                      <a:endParaRPr lang="fr-FR" dirty="0"/>
                    </a:p>
                  </p:txBody>
                </p:sp>
              </mc:Choice>
              <mc:Fallback xmlns="">
                <p:sp>
                  <p:nvSpPr>
                    <p:cNvPr id="159" name="ZoneTexte 158">
                      <a:extLst>
                        <a:ext uri="{FF2B5EF4-FFF2-40B4-BE49-F238E27FC236}">
                          <a16:creationId xmlns:a16="http://schemas.microsoft.com/office/drawing/2014/main" id="{38F1D8D3-016D-4086-9285-DF9CCBEC95BC}"/>
                        </a:ext>
                      </a:extLst>
                    </p:cNvPr>
                    <p:cNvSpPr txBox="1">
                      <a:spLocks noRot="1" noChangeAspect="1" noMove="1" noResize="1" noEditPoints="1" noAdjustHandles="1" noChangeArrowheads="1" noChangeShapeType="1" noTextEdit="1"/>
                    </p:cNvSpPr>
                    <p:nvPr/>
                  </p:nvSpPr>
                  <p:spPr>
                    <a:xfrm>
                      <a:off x="4485132" y="3742419"/>
                      <a:ext cx="483706" cy="369332"/>
                    </a:xfrm>
                    <a:prstGeom prst="rect">
                      <a:avLst/>
                    </a:prstGeom>
                    <a:blipFill>
                      <a:blip r:embed="rId20"/>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60" name="ZoneTexte 159">
                      <a:extLst>
                        <a:ext uri="{FF2B5EF4-FFF2-40B4-BE49-F238E27FC236}">
                          <a16:creationId xmlns:a16="http://schemas.microsoft.com/office/drawing/2014/main" id="{53B7AADF-919E-4B6D-90FA-ADB782E97755}"/>
                        </a:ext>
                      </a:extLst>
                    </p:cNvPr>
                    <p:cNvSpPr txBox="1"/>
                    <p:nvPr/>
                  </p:nvSpPr>
                  <p:spPr>
                    <a:xfrm>
                      <a:off x="6491794" y="3742419"/>
                      <a:ext cx="48370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fr-FR" i="1" dirty="0" smtClean="0">
                                    <a:solidFill>
                                      <a:schemeClr val="tx1"/>
                                    </a:solidFill>
                                    <a:latin typeface="Cambria Math" panose="02040503050406030204" pitchFamily="18" charset="0"/>
                                  </a:rPr>
                                </m:ctrlPr>
                              </m:sSubPr>
                              <m:e>
                                <m:r>
                                  <a:rPr lang="fr-FR" b="0" i="1" dirty="0" smtClean="0">
                                    <a:solidFill>
                                      <a:schemeClr val="tx1"/>
                                    </a:solidFill>
                                    <a:latin typeface="Cambria Math" panose="02040503050406030204" pitchFamily="18" charset="0"/>
                                  </a:rPr>
                                  <m:t>  </m:t>
                                </m:r>
                                <m:r>
                                  <a:rPr lang="fr-FR" b="1" i="1" dirty="0" smtClean="0">
                                    <a:solidFill>
                                      <a:schemeClr val="tx1"/>
                                    </a:solidFill>
                                    <a:latin typeface="Cambria Math" panose="02040503050406030204" pitchFamily="18" charset="0"/>
                                  </a:rPr>
                                  <m:t>𝒙</m:t>
                                </m:r>
                              </m:e>
                              <m:sub>
                                <m:r>
                                  <a:rPr lang="fr-FR" b="0" i="1" dirty="0" smtClean="0">
                                    <a:solidFill>
                                      <a:schemeClr val="tx1"/>
                                    </a:solidFill>
                                    <a:latin typeface="Cambria Math" panose="02040503050406030204" pitchFamily="18" charset="0"/>
                                  </a:rPr>
                                  <m:t>𝑀</m:t>
                                </m:r>
                              </m:sub>
                            </m:sSub>
                            <m:r>
                              <m:rPr>
                                <m:nor/>
                              </m:rPr>
                              <a:rPr lang="fr-FR" b="0" i="0" dirty="0" smtClean="0">
                                <a:solidFill>
                                  <a:schemeClr val="tx1"/>
                                </a:solidFill>
                                <a:latin typeface="Cambria Math" panose="02040503050406030204" pitchFamily="18" charset="0"/>
                              </a:rPr>
                              <m:t> </m:t>
                            </m:r>
                          </m:oMath>
                        </m:oMathPara>
                      </a14:m>
                      <a:endParaRPr lang="fr-FR" dirty="0"/>
                    </a:p>
                  </p:txBody>
                </p:sp>
              </mc:Choice>
              <mc:Fallback xmlns="">
                <p:sp>
                  <p:nvSpPr>
                    <p:cNvPr id="160" name="ZoneTexte 159">
                      <a:extLst>
                        <a:ext uri="{FF2B5EF4-FFF2-40B4-BE49-F238E27FC236}">
                          <a16:creationId xmlns:a16="http://schemas.microsoft.com/office/drawing/2014/main" id="{53B7AADF-919E-4B6D-90FA-ADB782E97755}"/>
                        </a:ext>
                      </a:extLst>
                    </p:cNvPr>
                    <p:cNvSpPr txBox="1">
                      <a:spLocks noRot="1" noChangeAspect="1" noMove="1" noResize="1" noEditPoints="1" noAdjustHandles="1" noChangeArrowheads="1" noChangeShapeType="1" noTextEdit="1"/>
                    </p:cNvSpPr>
                    <p:nvPr/>
                  </p:nvSpPr>
                  <p:spPr>
                    <a:xfrm>
                      <a:off x="6491794" y="3742419"/>
                      <a:ext cx="483706" cy="369332"/>
                    </a:xfrm>
                    <a:prstGeom prst="rect">
                      <a:avLst/>
                    </a:prstGeom>
                    <a:blipFill>
                      <a:blip r:embed="rId21"/>
                      <a:stretch>
                        <a:fillRect r="-12658"/>
                      </a:stretch>
                    </a:blipFill>
                  </p:spPr>
                  <p:txBody>
                    <a:bodyPr/>
                    <a:lstStyle/>
                    <a:p>
                      <a:r>
                        <a:rPr lang="fr-FR">
                          <a:noFill/>
                        </a:rPr>
                        <a:t> </a:t>
                      </a:r>
                    </a:p>
                  </p:txBody>
                </p:sp>
              </mc:Fallback>
            </mc:AlternateContent>
          </p:grpSp>
          <p:cxnSp>
            <p:nvCxnSpPr>
              <p:cNvPr id="152" name="Connecteur droit avec flèche 151">
                <a:extLst>
                  <a:ext uri="{FF2B5EF4-FFF2-40B4-BE49-F238E27FC236}">
                    <a16:creationId xmlns:a16="http://schemas.microsoft.com/office/drawing/2014/main" id="{7B982165-A213-42BA-97E8-A30BB832E3CD}"/>
                  </a:ext>
                </a:extLst>
              </p:cNvPr>
              <p:cNvCxnSpPr>
                <a:cxnSpLocks/>
              </p:cNvCxnSpPr>
              <p:nvPr/>
            </p:nvCxnSpPr>
            <p:spPr>
              <a:xfrm>
                <a:off x="7416008" y="3946784"/>
                <a:ext cx="0" cy="1714500"/>
              </a:xfrm>
              <a:prstGeom prst="straightConnector1">
                <a:avLst/>
              </a:prstGeom>
              <a:ln w="25400">
                <a:solidFill>
                  <a:schemeClr val="accent4"/>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53" name="Connecteur droit avec flèche 152">
                <a:extLst>
                  <a:ext uri="{FF2B5EF4-FFF2-40B4-BE49-F238E27FC236}">
                    <a16:creationId xmlns:a16="http://schemas.microsoft.com/office/drawing/2014/main" id="{2AE12B55-D9EF-421E-89E2-2E6442238845}"/>
                  </a:ext>
                </a:extLst>
              </p:cNvPr>
              <p:cNvCxnSpPr>
                <a:cxnSpLocks/>
              </p:cNvCxnSpPr>
              <p:nvPr/>
            </p:nvCxnSpPr>
            <p:spPr>
              <a:xfrm flipH="1">
                <a:off x="4634515" y="5906228"/>
                <a:ext cx="2629093" cy="0"/>
              </a:xfrm>
              <a:prstGeom prst="straightConnector1">
                <a:avLst/>
              </a:prstGeom>
              <a:ln w="25400">
                <a:solidFill>
                  <a:schemeClr val="accent4"/>
                </a:solidFill>
                <a:headEnd type="arrow"/>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4" name="Rectangle 153">
                    <a:extLst>
                      <a:ext uri="{FF2B5EF4-FFF2-40B4-BE49-F238E27FC236}">
                        <a16:creationId xmlns:a16="http://schemas.microsoft.com/office/drawing/2014/main" id="{EBE9C8B4-E370-4E4D-861E-A03237E06B8A}"/>
                      </a:ext>
                    </a:extLst>
                  </p:cNvPr>
                  <p:cNvSpPr/>
                  <p:nvPr/>
                </p:nvSpPr>
                <p:spPr>
                  <a:xfrm>
                    <a:off x="7263608" y="4664679"/>
                    <a:ext cx="304800" cy="3951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fr-FR" sz="1400" b="0" i="1" dirty="0" smtClean="0">
                              <a:solidFill>
                                <a:schemeClr val="tx1"/>
                              </a:solidFill>
                              <a:latin typeface="Cambria Math" panose="02040503050406030204" pitchFamily="18" charset="0"/>
                            </a:rPr>
                            <m:t>𝑁</m:t>
                          </m:r>
                        </m:oMath>
                      </m:oMathPara>
                    </a14:m>
                    <a:endParaRPr lang="fr-FR" sz="1400" dirty="0"/>
                  </a:p>
                </p:txBody>
              </p:sp>
            </mc:Choice>
            <mc:Fallback xmlns="">
              <p:sp>
                <p:nvSpPr>
                  <p:cNvPr id="154" name="Rectangle 153">
                    <a:extLst>
                      <a:ext uri="{FF2B5EF4-FFF2-40B4-BE49-F238E27FC236}">
                        <a16:creationId xmlns:a16="http://schemas.microsoft.com/office/drawing/2014/main" id="{EBE9C8B4-E370-4E4D-861E-A03237E06B8A}"/>
                      </a:ext>
                    </a:extLst>
                  </p:cNvPr>
                  <p:cNvSpPr>
                    <a:spLocks noRot="1" noChangeAspect="1" noMove="1" noResize="1" noEditPoints="1" noAdjustHandles="1" noChangeArrowheads="1" noChangeShapeType="1" noTextEdit="1"/>
                  </p:cNvSpPr>
                  <p:nvPr/>
                </p:nvSpPr>
                <p:spPr>
                  <a:xfrm>
                    <a:off x="7263608" y="4664679"/>
                    <a:ext cx="304800" cy="395126"/>
                  </a:xfrm>
                  <a:prstGeom prst="rect">
                    <a:avLst/>
                  </a:prstGeom>
                  <a:blipFill>
                    <a:blip r:embed="rId22"/>
                    <a:stretch>
                      <a:fillRect/>
                    </a:stretch>
                  </a:blipFill>
                  <a:ln>
                    <a:noFill/>
                  </a:ln>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55" name="Rectangle 154">
                    <a:extLst>
                      <a:ext uri="{FF2B5EF4-FFF2-40B4-BE49-F238E27FC236}">
                        <a16:creationId xmlns:a16="http://schemas.microsoft.com/office/drawing/2014/main" id="{AE4CC331-B3C8-403F-993B-AC642822CD3D}"/>
                      </a:ext>
                    </a:extLst>
                  </p:cNvPr>
                  <p:cNvSpPr/>
                  <p:nvPr/>
                </p:nvSpPr>
                <p:spPr>
                  <a:xfrm>
                    <a:off x="5907795" y="5721710"/>
                    <a:ext cx="304800" cy="3515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fr-FR" sz="1400" b="0" i="1" smtClean="0">
                              <a:solidFill>
                                <a:schemeClr val="tx1"/>
                              </a:solidFill>
                              <a:latin typeface="Cambria Math" panose="02040503050406030204" pitchFamily="18" charset="0"/>
                            </a:rPr>
                            <m:t>𝑀</m:t>
                          </m:r>
                        </m:oMath>
                      </m:oMathPara>
                    </a14:m>
                    <a:endParaRPr lang="fr-FR" sz="1400" dirty="0">
                      <a:solidFill>
                        <a:schemeClr val="tx1"/>
                      </a:solidFill>
                    </a:endParaRPr>
                  </a:p>
                </p:txBody>
              </p:sp>
            </mc:Choice>
            <mc:Fallback xmlns="">
              <p:sp>
                <p:nvSpPr>
                  <p:cNvPr id="155" name="Rectangle 154">
                    <a:extLst>
                      <a:ext uri="{FF2B5EF4-FFF2-40B4-BE49-F238E27FC236}">
                        <a16:creationId xmlns:a16="http://schemas.microsoft.com/office/drawing/2014/main" id="{AE4CC331-B3C8-403F-993B-AC642822CD3D}"/>
                      </a:ext>
                    </a:extLst>
                  </p:cNvPr>
                  <p:cNvSpPr>
                    <a:spLocks noRot="1" noChangeAspect="1" noMove="1" noResize="1" noEditPoints="1" noAdjustHandles="1" noChangeArrowheads="1" noChangeShapeType="1" noTextEdit="1"/>
                  </p:cNvSpPr>
                  <p:nvPr/>
                </p:nvSpPr>
                <p:spPr>
                  <a:xfrm>
                    <a:off x="5907795" y="5721710"/>
                    <a:ext cx="304800" cy="351541"/>
                  </a:xfrm>
                  <a:prstGeom prst="rect">
                    <a:avLst/>
                  </a:prstGeom>
                  <a:blipFill>
                    <a:blip r:embed="rId23"/>
                    <a:stretch>
                      <a:fillRect l="-2000"/>
                    </a:stretch>
                  </a:blipFill>
                  <a:ln>
                    <a:noFill/>
                  </a:ln>
                </p:spPr>
                <p:txBody>
                  <a:bodyPr/>
                  <a:lstStyle/>
                  <a:p>
                    <a:r>
                      <a:rPr lang="fr-FR">
                        <a:noFill/>
                      </a:rPr>
                      <a:t> </a:t>
                    </a:r>
                  </a:p>
                </p:txBody>
              </p:sp>
            </mc:Fallback>
          </mc:AlternateContent>
        </p:grpSp>
        <mc:AlternateContent xmlns:mc="http://schemas.openxmlformats.org/markup-compatibility/2006" xmlns:a14="http://schemas.microsoft.com/office/drawing/2010/main">
          <mc:Choice Requires="a14">
            <p:sp>
              <p:nvSpPr>
                <p:cNvPr id="150" name="Rectangle 149">
                  <a:extLst>
                    <a:ext uri="{FF2B5EF4-FFF2-40B4-BE49-F238E27FC236}">
                      <a16:creationId xmlns:a16="http://schemas.microsoft.com/office/drawing/2014/main" id="{E1E9FFA4-6F0F-4135-9AEA-C222FD967114}"/>
                    </a:ext>
                  </a:extLst>
                </p:cNvPr>
                <p:cNvSpPr/>
                <p:nvPr/>
              </p:nvSpPr>
              <p:spPr>
                <a:xfrm>
                  <a:off x="1080198" y="982246"/>
                  <a:ext cx="3492318" cy="29880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14:m>
                    <m:oMath xmlns:m="http://schemas.openxmlformats.org/officeDocument/2006/math">
                      <m:r>
                        <a:rPr lang="fr-FR" b="1" i="1" dirty="0" smtClean="0">
                          <a:solidFill>
                            <a:schemeClr val="tx1"/>
                          </a:solidFill>
                          <a:latin typeface="Cambria Math" panose="02040503050406030204" pitchFamily="18" charset="0"/>
                        </a:rPr>
                        <m:t>𝑿</m:t>
                      </m:r>
                      <m:r>
                        <m:rPr>
                          <m:nor/>
                        </m:rPr>
                        <a:rPr lang="fr-FR" b="0" i="0" dirty="0" smtClean="0">
                          <a:solidFill>
                            <a:schemeClr val="tx1"/>
                          </a:solidFill>
                          <a:latin typeface="Cambria Math" panose="02040503050406030204" pitchFamily="18" charset="0"/>
                        </a:rPr>
                        <m:t> </m:t>
                      </m:r>
                      <m:r>
                        <m:rPr>
                          <m:nor/>
                        </m:rPr>
                        <a:rPr lang="fr-FR" dirty="0">
                          <a:solidFill>
                            <a:schemeClr val="tx1"/>
                          </a:solidFill>
                        </a:rPr>
                        <m:t>=</m:t>
                      </m:r>
                      <m:r>
                        <m:rPr>
                          <m:nor/>
                        </m:rPr>
                        <a:rPr lang="fr-FR" b="0" i="0" dirty="0" smtClean="0">
                          <a:solidFill>
                            <a:schemeClr val="tx1"/>
                          </a:solidFill>
                        </a:rPr>
                        <m:t> </m:t>
                      </m:r>
                      <m:d>
                        <m:dPr>
                          <m:begChr m:val="["/>
                          <m:endChr m:val="]"/>
                          <m:ctrlPr>
                            <a:rPr lang="fr-FR" b="0" i="1" dirty="0" smtClean="0">
                              <a:solidFill>
                                <a:schemeClr val="tx1"/>
                              </a:solidFill>
                              <a:latin typeface="Cambria Math" panose="02040503050406030204" pitchFamily="18" charset="0"/>
                            </a:rPr>
                          </m:ctrlPr>
                        </m:dPr>
                        <m:e>
                          <m:eqArr>
                            <m:eqArrPr>
                              <m:ctrlPr>
                                <a:rPr lang="fr-FR" i="1" dirty="0">
                                  <a:solidFill>
                                    <a:schemeClr val="tx1"/>
                                  </a:solidFill>
                                  <a:latin typeface="Cambria Math" panose="02040503050406030204" pitchFamily="18" charset="0"/>
                                </a:rPr>
                              </m:ctrlPr>
                            </m:eqArrPr>
                            <m:e>
                              <m:sSub>
                                <m:sSubPr>
                                  <m:ctrlPr>
                                    <a:rPr lang="fr-FR" i="1" dirty="0">
                                      <a:solidFill>
                                        <a:schemeClr val="tx1"/>
                                      </a:solidFill>
                                      <a:latin typeface="Cambria Math" panose="02040503050406030204" pitchFamily="18" charset="0"/>
                                    </a:rPr>
                                  </m:ctrlPr>
                                </m:sSubPr>
                                <m:e>
                                  <m:r>
                                    <a:rPr lang="fr-FR" i="1" dirty="0">
                                      <a:solidFill>
                                        <a:schemeClr val="tx1"/>
                                      </a:solidFill>
                                      <a:latin typeface="Cambria Math" panose="02040503050406030204" pitchFamily="18" charset="0"/>
                                    </a:rPr>
                                    <m:t>𝑝</m:t>
                                  </m:r>
                                </m:e>
                                <m:sub>
                                  <m:r>
                                    <a:rPr lang="fr-FR" i="1" dirty="0">
                                      <a:solidFill>
                                        <a:schemeClr val="tx1"/>
                                      </a:solidFill>
                                      <a:latin typeface="Cambria Math" panose="02040503050406030204" pitchFamily="18" charset="0"/>
                                    </a:rPr>
                                    <m:t>𝑥</m:t>
                                  </m:r>
                                  <m:r>
                                    <a:rPr lang="fr-FR" i="1" dirty="0">
                                      <a:solidFill>
                                        <a:schemeClr val="tx1"/>
                                      </a:solidFill>
                                      <a:latin typeface="Cambria Math" panose="02040503050406030204" pitchFamily="18" charset="0"/>
                                    </a:rPr>
                                    <m:t>,1</m:t>
                                  </m:r>
                                </m:sub>
                              </m:sSub>
                            </m:e>
                            <m:e>
                              <m:sSub>
                                <m:sSubPr>
                                  <m:ctrlPr>
                                    <a:rPr lang="fr-FR" i="1" dirty="0">
                                      <a:solidFill>
                                        <a:schemeClr val="tx1"/>
                                      </a:solidFill>
                                      <a:latin typeface="Cambria Math" panose="02040503050406030204" pitchFamily="18" charset="0"/>
                                    </a:rPr>
                                  </m:ctrlPr>
                                </m:sSubPr>
                                <m:e>
                                  <m:r>
                                    <a:rPr lang="fr-FR" i="1" dirty="0">
                                      <a:solidFill>
                                        <a:schemeClr val="tx1"/>
                                      </a:solidFill>
                                      <a:latin typeface="Cambria Math" panose="02040503050406030204" pitchFamily="18" charset="0"/>
                                    </a:rPr>
                                    <m:t>𝑝</m:t>
                                  </m:r>
                                </m:e>
                                <m:sub>
                                  <m:r>
                                    <a:rPr lang="fr-FR" i="1" dirty="0">
                                      <a:solidFill>
                                        <a:schemeClr val="tx1"/>
                                      </a:solidFill>
                                      <a:latin typeface="Cambria Math" panose="02040503050406030204" pitchFamily="18" charset="0"/>
                                    </a:rPr>
                                    <m:t>𝑦</m:t>
                                  </m:r>
                                  <m:r>
                                    <a:rPr lang="fr-FR" i="1" dirty="0">
                                      <a:solidFill>
                                        <a:schemeClr val="tx1"/>
                                      </a:solidFill>
                                      <a:latin typeface="Cambria Math" panose="02040503050406030204" pitchFamily="18" charset="0"/>
                                    </a:rPr>
                                    <m:t>,1</m:t>
                                  </m:r>
                                </m:sub>
                              </m:sSub>
                            </m:e>
                            <m:e>
                              <m:sSub>
                                <m:sSubPr>
                                  <m:ctrlPr>
                                    <a:rPr lang="fr-FR" i="1" dirty="0">
                                      <a:solidFill>
                                        <a:schemeClr val="tx1"/>
                                      </a:solidFill>
                                      <a:latin typeface="Cambria Math" panose="02040503050406030204" pitchFamily="18" charset="0"/>
                                    </a:rPr>
                                  </m:ctrlPr>
                                </m:sSubPr>
                                <m:e>
                                  <m:r>
                                    <a:rPr lang="fr-FR" i="1" dirty="0">
                                      <a:solidFill>
                                        <a:schemeClr val="tx1"/>
                                      </a:solidFill>
                                      <a:latin typeface="Cambria Math" panose="02040503050406030204" pitchFamily="18" charset="0"/>
                                    </a:rPr>
                                    <m:t>𝑝</m:t>
                                  </m:r>
                                </m:e>
                                <m:sub>
                                  <m:r>
                                    <a:rPr lang="fr-FR" i="1" dirty="0">
                                      <a:solidFill>
                                        <a:schemeClr val="tx1"/>
                                      </a:solidFill>
                                      <a:latin typeface="Cambria Math" panose="02040503050406030204" pitchFamily="18" charset="0"/>
                                    </a:rPr>
                                    <m:t>𝑧</m:t>
                                  </m:r>
                                  <m:r>
                                    <a:rPr lang="fr-FR" i="1" dirty="0">
                                      <a:solidFill>
                                        <a:schemeClr val="tx1"/>
                                      </a:solidFill>
                                      <a:latin typeface="Cambria Math" panose="02040503050406030204" pitchFamily="18" charset="0"/>
                                    </a:rPr>
                                    <m:t>,1</m:t>
                                  </m:r>
                                </m:sub>
                              </m:sSub>
                            </m:e>
                            <m:e>
                              <m:r>
                                <a:rPr lang="fr-FR" i="1" dirty="0">
                                  <a:solidFill>
                                    <a:schemeClr val="tx1"/>
                                  </a:solidFill>
                                  <a:latin typeface="Cambria Math" panose="02040503050406030204" pitchFamily="18" charset="0"/>
                                </a:rPr>
                                <m:t>…</m:t>
                              </m:r>
                            </m:e>
                            <m:e>
                              <m:sSub>
                                <m:sSubPr>
                                  <m:ctrlPr>
                                    <a:rPr lang="fr-FR" i="1" dirty="0">
                                      <a:solidFill>
                                        <a:schemeClr val="tx1"/>
                                      </a:solidFill>
                                      <a:latin typeface="Cambria Math" panose="02040503050406030204" pitchFamily="18" charset="0"/>
                                    </a:rPr>
                                  </m:ctrlPr>
                                </m:sSubPr>
                                <m:e>
                                  <m:r>
                                    <a:rPr lang="fr-FR" i="1" dirty="0">
                                      <a:solidFill>
                                        <a:schemeClr val="tx1"/>
                                      </a:solidFill>
                                      <a:latin typeface="Cambria Math" panose="02040503050406030204" pitchFamily="18" charset="0"/>
                                    </a:rPr>
                                    <m:t>𝑝</m:t>
                                  </m:r>
                                </m:e>
                                <m:sub>
                                  <m:r>
                                    <a:rPr lang="fr-FR" i="1" dirty="0">
                                      <a:solidFill>
                                        <a:schemeClr val="tx1"/>
                                      </a:solidFill>
                                      <a:latin typeface="Cambria Math" panose="02040503050406030204" pitchFamily="18" charset="0"/>
                                    </a:rPr>
                                    <m:t>𝑥</m:t>
                                  </m:r>
                                  <m:r>
                                    <a:rPr lang="fr-FR" i="1" dirty="0">
                                      <a:solidFill>
                                        <a:schemeClr val="tx1"/>
                                      </a:solidFill>
                                      <a:latin typeface="Cambria Math" panose="02040503050406030204" pitchFamily="18" charset="0"/>
                                    </a:rPr>
                                    <m:t>,</m:t>
                                  </m:r>
                                  <m:r>
                                    <a:rPr lang="fr-FR" b="0" i="1" dirty="0" smtClean="0">
                                      <a:solidFill>
                                        <a:schemeClr val="tx1"/>
                                      </a:solidFill>
                                      <a:latin typeface="Cambria Math" panose="02040503050406030204" pitchFamily="18" charset="0"/>
                                    </a:rPr>
                                    <m:t>𝐻</m:t>
                                  </m:r>
                                </m:sub>
                              </m:sSub>
                            </m:e>
                            <m:e>
                              <m:sSub>
                                <m:sSubPr>
                                  <m:ctrlPr>
                                    <a:rPr lang="fr-FR" i="1" dirty="0">
                                      <a:solidFill>
                                        <a:schemeClr val="tx1"/>
                                      </a:solidFill>
                                      <a:latin typeface="Cambria Math" panose="02040503050406030204" pitchFamily="18" charset="0"/>
                                    </a:rPr>
                                  </m:ctrlPr>
                                </m:sSubPr>
                                <m:e>
                                  <m:r>
                                    <a:rPr lang="fr-FR" i="1" dirty="0">
                                      <a:solidFill>
                                        <a:schemeClr val="tx1"/>
                                      </a:solidFill>
                                      <a:latin typeface="Cambria Math" panose="02040503050406030204" pitchFamily="18" charset="0"/>
                                    </a:rPr>
                                    <m:t>𝑝</m:t>
                                  </m:r>
                                </m:e>
                                <m:sub>
                                  <m:r>
                                    <a:rPr lang="fr-FR" i="1" dirty="0">
                                      <a:solidFill>
                                        <a:schemeClr val="tx1"/>
                                      </a:solidFill>
                                      <a:latin typeface="Cambria Math" panose="02040503050406030204" pitchFamily="18" charset="0"/>
                                    </a:rPr>
                                    <m:t>𝑦</m:t>
                                  </m:r>
                                  <m:r>
                                    <a:rPr lang="fr-FR" i="1" dirty="0">
                                      <a:solidFill>
                                        <a:schemeClr val="tx1"/>
                                      </a:solidFill>
                                      <a:latin typeface="Cambria Math" panose="02040503050406030204" pitchFamily="18" charset="0"/>
                                    </a:rPr>
                                    <m:t>,</m:t>
                                  </m:r>
                                  <m:r>
                                    <a:rPr lang="fr-FR" b="0" i="1" dirty="0" smtClean="0">
                                      <a:solidFill>
                                        <a:schemeClr val="tx1"/>
                                      </a:solidFill>
                                      <a:latin typeface="Cambria Math" panose="02040503050406030204" pitchFamily="18" charset="0"/>
                                    </a:rPr>
                                    <m:t>𝐻</m:t>
                                  </m:r>
                                </m:sub>
                              </m:sSub>
                            </m:e>
                            <m:e>
                              <m:sSub>
                                <m:sSubPr>
                                  <m:ctrlPr>
                                    <a:rPr lang="fr-FR" i="1" dirty="0">
                                      <a:solidFill>
                                        <a:schemeClr val="tx1"/>
                                      </a:solidFill>
                                      <a:latin typeface="Cambria Math" panose="02040503050406030204" pitchFamily="18" charset="0"/>
                                    </a:rPr>
                                  </m:ctrlPr>
                                </m:sSubPr>
                                <m:e>
                                  <m:r>
                                    <a:rPr lang="fr-FR" i="1" dirty="0">
                                      <a:solidFill>
                                        <a:schemeClr val="tx1"/>
                                      </a:solidFill>
                                      <a:latin typeface="Cambria Math" panose="02040503050406030204" pitchFamily="18" charset="0"/>
                                    </a:rPr>
                                    <m:t>𝑝</m:t>
                                  </m:r>
                                </m:e>
                                <m:sub>
                                  <m:r>
                                    <a:rPr lang="fr-FR" i="1" dirty="0">
                                      <a:solidFill>
                                        <a:schemeClr val="tx1"/>
                                      </a:solidFill>
                                      <a:latin typeface="Cambria Math" panose="02040503050406030204" pitchFamily="18" charset="0"/>
                                    </a:rPr>
                                    <m:t>𝑧</m:t>
                                  </m:r>
                                  <m:r>
                                    <a:rPr lang="fr-FR" i="1" dirty="0">
                                      <a:solidFill>
                                        <a:schemeClr val="tx1"/>
                                      </a:solidFill>
                                      <a:latin typeface="Cambria Math" panose="02040503050406030204" pitchFamily="18" charset="0"/>
                                    </a:rPr>
                                    <m:t>,</m:t>
                                  </m:r>
                                  <m:r>
                                    <a:rPr lang="fr-FR" b="0" i="1" dirty="0" smtClean="0">
                                      <a:solidFill>
                                        <a:schemeClr val="tx1"/>
                                      </a:solidFill>
                                      <a:latin typeface="Cambria Math" panose="02040503050406030204" pitchFamily="18" charset="0"/>
                                    </a:rPr>
                                    <m:t>𝐻</m:t>
                                  </m:r>
                                </m:sub>
                              </m:sSub>
                            </m:e>
                          </m:eqArr>
                          <m:eqArr>
                            <m:eqArrPr>
                              <m:ctrlPr>
                                <a:rPr lang="fr-FR" i="1" dirty="0">
                                  <a:solidFill>
                                    <a:schemeClr val="tx1"/>
                                  </a:solidFill>
                                  <a:latin typeface="Cambria Math" panose="02040503050406030204" pitchFamily="18" charset="0"/>
                                </a:rPr>
                              </m:ctrlPr>
                            </m:eqArrPr>
                            <m:e>
                              <m:sSub>
                                <m:sSubPr>
                                  <m:ctrlPr>
                                    <a:rPr lang="fr-FR" i="1" dirty="0">
                                      <a:solidFill>
                                        <a:schemeClr val="tx1"/>
                                      </a:solidFill>
                                      <a:latin typeface="Cambria Math" panose="02040503050406030204" pitchFamily="18" charset="0"/>
                                    </a:rPr>
                                  </m:ctrlPr>
                                </m:sSubPr>
                                <m:e>
                                  <m:r>
                                    <a:rPr lang="fr-FR" i="1" dirty="0">
                                      <a:solidFill>
                                        <a:schemeClr val="tx1"/>
                                      </a:solidFill>
                                      <a:latin typeface="Cambria Math" panose="02040503050406030204" pitchFamily="18" charset="0"/>
                                    </a:rPr>
                                    <m:t>𝑝</m:t>
                                  </m:r>
                                </m:e>
                                <m:sub>
                                  <m:r>
                                    <a:rPr lang="fr-FR" i="1" dirty="0">
                                      <a:solidFill>
                                        <a:schemeClr val="tx1"/>
                                      </a:solidFill>
                                      <a:latin typeface="Cambria Math" panose="02040503050406030204" pitchFamily="18" charset="0"/>
                                    </a:rPr>
                                    <m:t>𝑥</m:t>
                                  </m:r>
                                  <m:r>
                                    <a:rPr lang="fr-FR" i="1" dirty="0">
                                      <a:solidFill>
                                        <a:schemeClr val="tx1"/>
                                      </a:solidFill>
                                      <a:latin typeface="Cambria Math" panose="02040503050406030204" pitchFamily="18" charset="0"/>
                                    </a:rPr>
                                    <m:t>,1</m:t>
                                  </m:r>
                                </m:sub>
                              </m:sSub>
                            </m:e>
                            <m:e>
                              <m:sSub>
                                <m:sSubPr>
                                  <m:ctrlPr>
                                    <a:rPr lang="fr-FR" i="1" dirty="0">
                                      <a:solidFill>
                                        <a:schemeClr val="tx1"/>
                                      </a:solidFill>
                                      <a:latin typeface="Cambria Math" panose="02040503050406030204" pitchFamily="18" charset="0"/>
                                    </a:rPr>
                                  </m:ctrlPr>
                                </m:sSubPr>
                                <m:e>
                                  <m:r>
                                    <a:rPr lang="fr-FR" i="1" dirty="0">
                                      <a:solidFill>
                                        <a:schemeClr val="tx1"/>
                                      </a:solidFill>
                                      <a:latin typeface="Cambria Math" panose="02040503050406030204" pitchFamily="18" charset="0"/>
                                    </a:rPr>
                                    <m:t>𝑝</m:t>
                                  </m:r>
                                </m:e>
                                <m:sub>
                                  <m:r>
                                    <a:rPr lang="fr-FR" i="1" dirty="0">
                                      <a:solidFill>
                                        <a:schemeClr val="tx1"/>
                                      </a:solidFill>
                                      <a:latin typeface="Cambria Math" panose="02040503050406030204" pitchFamily="18" charset="0"/>
                                    </a:rPr>
                                    <m:t>𝑦</m:t>
                                  </m:r>
                                  <m:r>
                                    <a:rPr lang="fr-FR" i="1" dirty="0">
                                      <a:solidFill>
                                        <a:schemeClr val="tx1"/>
                                      </a:solidFill>
                                      <a:latin typeface="Cambria Math" panose="02040503050406030204" pitchFamily="18" charset="0"/>
                                    </a:rPr>
                                    <m:t>,1</m:t>
                                  </m:r>
                                </m:sub>
                              </m:sSub>
                            </m:e>
                            <m:e>
                              <m:sSub>
                                <m:sSubPr>
                                  <m:ctrlPr>
                                    <a:rPr lang="fr-FR" i="1" dirty="0">
                                      <a:solidFill>
                                        <a:schemeClr val="tx1"/>
                                      </a:solidFill>
                                      <a:latin typeface="Cambria Math" panose="02040503050406030204" pitchFamily="18" charset="0"/>
                                    </a:rPr>
                                  </m:ctrlPr>
                                </m:sSubPr>
                                <m:e>
                                  <m:r>
                                    <a:rPr lang="fr-FR" i="1" dirty="0">
                                      <a:solidFill>
                                        <a:schemeClr val="tx1"/>
                                      </a:solidFill>
                                      <a:latin typeface="Cambria Math" panose="02040503050406030204" pitchFamily="18" charset="0"/>
                                    </a:rPr>
                                    <m:t>𝑝</m:t>
                                  </m:r>
                                </m:e>
                                <m:sub>
                                  <m:r>
                                    <a:rPr lang="fr-FR" i="1" dirty="0">
                                      <a:solidFill>
                                        <a:schemeClr val="tx1"/>
                                      </a:solidFill>
                                      <a:latin typeface="Cambria Math" panose="02040503050406030204" pitchFamily="18" charset="0"/>
                                    </a:rPr>
                                    <m:t>𝑧</m:t>
                                  </m:r>
                                  <m:r>
                                    <a:rPr lang="fr-FR" i="1" dirty="0">
                                      <a:solidFill>
                                        <a:schemeClr val="tx1"/>
                                      </a:solidFill>
                                      <a:latin typeface="Cambria Math" panose="02040503050406030204" pitchFamily="18" charset="0"/>
                                    </a:rPr>
                                    <m:t>,1</m:t>
                                  </m:r>
                                </m:sub>
                              </m:sSub>
                            </m:e>
                            <m:e>
                              <m:r>
                                <a:rPr lang="fr-FR" i="1" dirty="0">
                                  <a:solidFill>
                                    <a:schemeClr val="tx1"/>
                                  </a:solidFill>
                                  <a:latin typeface="Cambria Math" panose="02040503050406030204" pitchFamily="18" charset="0"/>
                                </a:rPr>
                                <m:t>…</m:t>
                              </m:r>
                            </m:e>
                            <m:e>
                              <m:sSub>
                                <m:sSubPr>
                                  <m:ctrlPr>
                                    <a:rPr lang="fr-FR" i="1" dirty="0">
                                      <a:solidFill>
                                        <a:schemeClr val="tx1"/>
                                      </a:solidFill>
                                      <a:latin typeface="Cambria Math" panose="02040503050406030204" pitchFamily="18" charset="0"/>
                                    </a:rPr>
                                  </m:ctrlPr>
                                </m:sSubPr>
                                <m:e>
                                  <m:r>
                                    <a:rPr lang="fr-FR" i="1" dirty="0">
                                      <a:solidFill>
                                        <a:schemeClr val="tx1"/>
                                      </a:solidFill>
                                      <a:latin typeface="Cambria Math" panose="02040503050406030204" pitchFamily="18" charset="0"/>
                                    </a:rPr>
                                    <m:t>𝑝</m:t>
                                  </m:r>
                                </m:e>
                                <m:sub>
                                  <m:r>
                                    <a:rPr lang="fr-FR" i="1" dirty="0">
                                      <a:solidFill>
                                        <a:schemeClr val="tx1"/>
                                      </a:solidFill>
                                      <a:latin typeface="Cambria Math" panose="02040503050406030204" pitchFamily="18" charset="0"/>
                                    </a:rPr>
                                    <m:t>𝑥</m:t>
                                  </m:r>
                                  <m:r>
                                    <a:rPr lang="fr-FR" i="1" dirty="0">
                                      <a:solidFill>
                                        <a:schemeClr val="tx1"/>
                                      </a:solidFill>
                                      <a:latin typeface="Cambria Math" panose="02040503050406030204" pitchFamily="18" charset="0"/>
                                    </a:rPr>
                                    <m:t>,</m:t>
                                  </m:r>
                                  <m:r>
                                    <a:rPr lang="fr-FR" b="0" i="1" dirty="0" smtClean="0">
                                      <a:solidFill>
                                        <a:schemeClr val="tx1"/>
                                      </a:solidFill>
                                      <a:latin typeface="Cambria Math" panose="02040503050406030204" pitchFamily="18" charset="0"/>
                                    </a:rPr>
                                    <m:t>𝐻</m:t>
                                  </m:r>
                                </m:sub>
                              </m:sSub>
                            </m:e>
                            <m:e>
                              <m:sSub>
                                <m:sSubPr>
                                  <m:ctrlPr>
                                    <a:rPr lang="fr-FR" i="1" dirty="0">
                                      <a:solidFill>
                                        <a:schemeClr val="tx1"/>
                                      </a:solidFill>
                                      <a:latin typeface="Cambria Math" panose="02040503050406030204" pitchFamily="18" charset="0"/>
                                    </a:rPr>
                                  </m:ctrlPr>
                                </m:sSubPr>
                                <m:e>
                                  <m:r>
                                    <a:rPr lang="fr-FR" i="1" dirty="0">
                                      <a:solidFill>
                                        <a:schemeClr val="tx1"/>
                                      </a:solidFill>
                                      <a:latin typeface="Cambria Math" panose="02040503050406030204" pitchFamily="18" charset="0"/>
                                    </a:rPr>
                                    <m:t>𝑝</m:t>
                                  </m:r>
                                </m:e>
                                <m:sub>
                                  <m:r>
                                    <a:rPr lang="fr-FR" i="1" dirty="0">
                                      <a:solidFill>
                                        <a:schemeClr val="tx1"/>
                                      </a:solidFill>
                                      <a:latin typeface="Cambria Math" panose="02040503050406030204" pitchFamily="18" charset="0"/>
                                    </a:rPr>
                                    <m:t>𝑦</m:t>
                                  </m:r>
                                  <m:r>
                                    <a:rPr lang="fr-FR" i="1" dirty="0">
                                      <a:solidFill>
                                        <a:schemeClr val="tx1"/>
                                      </a:solidFill>
                                      <a:latin typeface="Cambria Math" panose="02040503050406030204" pitchFamily="18" charset="0"/>
                                    </a:rPr>
                                    <m:t>,</m:t>
                                  </m:r>
                                  <m:r>
                                    <a:rPr lang="fr-FR" b="0" i="1" dirty="0" smtClean="0">
                                      <a:solidFill>
                                        <a:schemeClr val="tx1"/>
                                      </a:solidFill>
                                      <a:latin typeface="Cambria Math" panose="02040503050406030204" pitchFamily="18" charset="0"/>
                                    </a:rPr>
                                    <m:t>𝐻</m:t>
                                  </m:r>
                                </m:sub>
                              </m:sSub>
                            </m:e>
                            <m:e>
                              <m:sSub>
                                <m:sSubPr>
                                  <m:ctrlPr>
                                    <a:rPr lang="fr-FR" i="1" dirty="0">
                                      <a:solidFill>
                                        <a:schemeClr val="tx1"/>
                                      </a:solidFill>
                                      <a:latin typeface="Cambria Math" panose="02040503050406030204" pitchFamily="18" charset="0"/>
                                    </a:rPr>
                                  </m:ctrlPr>
                                </m:sSubPr>
                                <m:e>
                                  <m:r>
                                    <a:rPr lang="fr-FR" i="1" dirty="0">
                                      <a:solidFill>
                                        <a:schemeClr val="tx1"/>
                                      </a:solidFill>
                                      <a:latin typeface="Cambria Math" panose="02040503050406030204" pitchFamily="18" charset="0"/>
                                    </a:rPr>
                                    <m:t>𝑝</m:t>
                                  </m:r>
                                </m:e>
                                <m:sub>
                                  <m:r>
                                    <a:rPr lang="fr-FR" i="1" dirty="0">
                                      <a:solidFill>
                                        <a:schemeClr val="tx1"/>
                                      </a:solidFill>
                                      <a:latin typeface="Cambria Math" panose="02040503050406030204" pitchFamily="18" charset="0"/>
                                    </a:rPr>
                                    <m:t>𝑧</m:t>
                                  </m:r>
                                  <m:r>
                                    <a:rPr lang="fr-FR" i="1" dirty="0">
                                      <a:solidFill>
                                        <a:schemeClr val="tx1"/>
                                      </a:solidFill>
                                      <a:latin typeface="Cambria Math" panose="02040503050406030204" pitchFamily="18" charset="0"/>
                                    </a:rPr>
                                    <m:t>,</m:t>
                                  </m:r>
                                  <m:r>
                                    <a:rPr lang="fr-FR" b="0" i="1" dirty="0" smtClean="0">
                                      <a:solidFill>
                                        <a:schemeClr val="tx1"/>
                                      </a:solidFill>
                                      <a:latin typeface="Cambria Math" panose="02040503050406030204" pitchFamily="18" charset="0"/>
                                    </a:rPr>
                                    <m:t>𝐻</m:t>
                                  </m:r>
                                </m:sub>
                              </m:sSub>
                            </m:e>
                          </m:eqArr>
                          <m:eqArr>
                            <m:eqArrPr>
                              <m:ctrlPr>
                                <a:rPr lang="fr-FR" i="1" dirty="0">
                                  <a:solidFill>
                                    <a:schemeClr val="tx1"/>
                                  </a:solidFill>
                                  <a:latin typeface="Cambria Math" panose="02040503050406030204" pitchFamily="18" charset="0"/>
                                </a:rPr>
                              </m:ctrlPr>
                            </m:eqArrPr>
                            <m:e>
                              <m:sSub>
                                <m:sSubPr>
                                  <m:ctrlPr>
                                    <a:rPr lang="fr-FR" i="1" dirty="0">
                                      <a:solidFill>
                                        <a:schemeClr val="tx1"/>
                                      </a:solidFill>
                                      <a:latin typeface="Cambria Math" panose="02040503050406030204" pitchFamily="18" charset="0"/>
                                    </a:rPr>
                                  </m:ctrlPr>
                                </m:sSubPr>
                                <m:e>
                                  <m:r>
                                    <a:rPr lang="fr-FR" i="1" dirty="0">
                                      <a:solidFill>
                                        <a:schemeClr val="tx1"/>
                                      </a:solidFill>
                                      <a:latin typeface="Cambria Math" panose="02040503050406030204" pitchFamily="18" charset="0"/>
                                    </a:rPr>
                                    <m:t>𝑝</m:t>
                                  </m:r>
                                </m:e>
                                <m:sub>
                                  <m:r>
                                    <a:rPr lang="fr-FR" i="1" dirty="0">
                                      <a:solidFill>
                                        <a:schemeClr val="tx1"/>
                                      </a:solidFill>
                                      <a:latin typeface="Cambria Math" panose="02040503050406030204" pitchFamily="18" charset="0"/>
                                    </a:rPr>
                                    <m:t>𝑥</m:t>
                                  </m:r>
                                  <m:r>
                                    <a:rPr lang="fr-FR" i="1" dirty="0">
                                      <a:solidFill>
                                        <a:schemeClr val="tx1"/>
                                      </a:solidFill>
                                      <a:latin typeface="Cambria Math" panose="02040503050406030204" pitchFamily="18" charset="0"/>
                                    </a:rPr>
                                    <m:t>,1</m:t>
                                  </m:r>
                                </m:sub>
                              </m:sSub>
                            </m:e>
                            <m:e>
                              <m:sSub>
                                <m:sSubPr>
                                  <m:ctrlPr>
                                    <a:rPr lang="fr-FR" i="1" dirty="0">
                                      <a:solidFill>
                                        <a:schemeClr val="tx1"/>
                                      </a:solidFill>
                                      <a:latin typeface="Cambria Math" panose="02040503050406030204" pitchFamily="18" charset="0"/>
                                    </a:rPr>
                                  </m:ctrlPr>
                                </m:sSubPr>
                                <m:e>
                                  <m:r>
                                    <a:rPr lang="fr-FR" i="1" dirty="0">
                                      <a:solidFill>
                                        <a:schemeClr val="tx1"/>
                                      </a:solidFill>
                                      <a:latin typeface="Cambria Math" panose="02040503050406030204" pitchFamily="18" charset="0"/>
                                    </a:rPr>
                                    <m:t>𝑝</m:t>
                                  </m:r>
                                </m:e>
                                <m:sub>
                                  <m:r>
                                    <a:rPr lang="fr-FR" i="1" dirty="0">
                                      <a:solidFill>
                                        <a:schemeClr val="tx1"/>
                                      </a:solidFill>
                                      <a:latin typeface="Cambria Math" panose="02040503050406030204" pitchFamily="18" charset="0"/>
                                    </a:rPr>
                                    <m:t>𝑦</m:t>
                                  </m:r>
                                  <m:r>
                                    <a:rPr lang="fr-FR" i="1" dirty="0">
                                      <a:solidFill>
                                        <a:schemeClr val="tx1"/>
                                      </a:solidFill>
                                      <a:latin typeface="Cambria Math" panose="02040503050406030204" pitchFamily="18" charset="0"/>
                                    </a:rPr>
                                    <m:t>,1</m:t>
                                  </m:r>
                                </m:sub>
                              </m:sSub>
                            </m:e>
                            <m:e>
                              <m:sSub>
                                <m:sSubPr>
                                  <m:ctrlPr>
                                    <a:rPr lang="fr-FR" i="1" dirty="0">
                                      <a:solidFill>
                                        <a:schemeClr val="tx1"/>
                                      </a:solidFill>
                                      <a:latin typeface="Cambria Math" panose="02040503050406030204" pitchFamily="18" charset="0"/>
                                    </a:rPr>
                                  </m:ctrlPr>
                                </m:sSubPr>
                                <m:e>
                                  <m:r>
                                    <a:rPr lang="fr-FR" i="1" dirty="0">
                                      <a:solidFill>
                                        <a:schemeClr val="tx1"/>
                                      </a:solidFill>
                                      <a:latin typeface="Cambria Math" panose="02040503050406030204" pitchFamily="18" charset="0"/>
                                    </a:rPr>
                                    <m:t>𝑝</m:t>
                                  </m:r>
                                </m:e>
                                <m:sub>
                                  <m:r>
                                    <a:rPr lang="fr-FR" i="1" dirty="0">
                                      <a:solidFill>
                                        <a:schemeClr val="tx1"/>
                                      </a:solidFill>
                                      <a:latin typeface="Cambria Math" panose="02040503050406030204" pitchFamily="18" charset="0"/>
                                    </a:rPr>
                                    <m:t>𝑧</m:t>
                                  </m:r>
                                  <m:r>
                                    <a:rPr lang="fr-FR" i="1" dirty="0">
                                      <a:solidFill>
                                        <a:schemeClr val="tx1"/>
                                      </a:solidFill>
                                      <a:latin typeface="Cambria Math" panose="02040503050406030204" pitchFamily="18" charset="0"/>
                                    </a:rPr>
                                    <m:t>,1</m:t>
                                  </m:r>
                                </m:sub>
                              </m:sSub>
                            </m:e>
                            <m:e>
                              <m:r>
                                <a:rPr lang="fr-FR" i="1" dirty="0">
                                  <a:solidFill>
                                    <a:schemeClr val="tx1"/>
                                  </a:solidFill>
                                  <a:latin typeface="Cambria Math" panose="02040503050406030204" pitchFamily="18" charset="0"/>
                                </a:rPr>
                                <m:t>…</m:t>
                              </m:r>
                            </m:e>
                            <m:e>
                              <m:sSub>
                                <m:sSubPr>
                                  <m:ctrlPr>
                                    <a:rPr lang="fr-FR" i="1" dirty="0">
                                      <a:solidFill>
                                        <a:schemeClr val="tx1"/>
                                      </a:solidFill>
                                      <a:latin typeface="Cambria Math" panose="02040503050406030204" pitchFamily="18" charset="0"/>
                                    </a:rPr>
                                  </m:ctrlPr>
                                </m:sSubPr>
                                <m:e>
                                  <m:r>
                                    <a:rPr lang="fr-FR" i="1" dirty="0">
                                      <a:solidFill>
                                        <a:schemeClr val="tx1"/>
                                      </a:solidFill>
                                      <a:latin typeface="Cambria Math" panose="02040503050406030204" pitchFamily="18" charset="0"/>
                                    </a:rPr>
                                    <m:t>𝑝</m:t>
                                  </m:r>
                                </m:e>
                                <m:sub>
                                  <m:r>
                                    <a:rPr lang="fr-FR" i="1" dirty="0">
                                      <a:solidFill>
                                        <a:schemeClr val="tx1"/>
                                      </a:solidFill>
                                      <a:latin typeface="Cambria Math" panose="02040503050406030204" pitchFamily="18" charset="0"/>
                                    </a:rPr>
                                    <m:t>𝑥</m:t>
                                  </m:r>
                                  <m:r>
                                    <a:rPr lang="fr-FR" i="1" dirty="0">
                                      <a:solidFill>
                                        <a:schemeClr val="tx1"/>
                                      </a:solidFill>
                                      <a:latin typeface="Cambria Math" panose="02040503050406030204" pitchFamily="18" charset="0"/>
                                    </a:rPr>
                                    <m:t>,</m:t>
                                  </m:r>
                                  <m:r>
                                    <a:rPr lang="fr-FR" b="0" i="1" dirty="0" smtClean="0">
                                      <a:solidFill>
                                        <a:schemeClr val="tx1"/>
                                      </a:solidFill>
                                      <a:latin typeface="Cambria Math" panose="02040503050406030204" pitchFamily="18" charset="0"/>
                                    </a:rPr>
                                    <m:t>𝐻</m:t>
                                  </m:r>
                                </m:sub>
                              </m:sSub>
                            </m:e>
                            <m:e>
                              <m:sSub>
                                <m:sSubPr>
                                  <m:ctrlPr>
                                    <a:rPr lang="fr-FR" i="1" dirty="0">
                                      <a:solidFill>
                                        <a:schemeClr val="tx1"/>
                                      </a:solidFill>
                                      <a:latin typeface="Cambria Math" panose="02040503050406030204" pitchFamily="18" charset="0"/>
                                    </a:rPr>
                                  </m:ctrlPr>
                                </m:sSubPr>
                                <m:e>
                                  <m:r>
                                    <a:rPr lang="fr-FR" i="1" dirty="0">
                                      <a:solidFill>
                                        <a:schemeClr val="tx1"/>
                                      </a:solidFill>
                                      <a:latin typeface="Cambria Math" panose="02040503050406030204" pitchFamily="18" charset="0"/>
                                    </a:rPr>
                                    <m:t>𝑝</m:t>
                                  </m:r>
                                </m:e>
                                <m:sub>
                                  <m:r>
                                    <a:rPr lang="fr-FR" i="1" dirty="0">
                                      <a:solidFill>
                                        <a:schemeClr val="tx1"/>
                                      </a:solidFill>
                                      <a:latin typeface="Cambria Math" panose="02040503050406030204" pitchFamily="18" charset="0"/>
                                    </a:rPr>
                                    <m:t>𝑦</m:t>
                                  </m:r>
                                  <m:r>
                                    <a:rPr lang="fr-FR" i="1" dirty="0">
                                      <a:solidFill>
                                        <a:schemeClr val="tx1"/>
                                      </a:solidFill>
                                      <a:latin typeface="Cambria Math" panose="02040503050406030204" pitchFamily="18" charset="0"/>
                                    </a:rPr>
                                    <m:t>,</m:t>
                                  </m:r>
                                  <m:r>
                                    <a:rPr lang="fr-FR" b="0" i="1" dirty="0" smtClean="0">
                                      <a:solidFill>
                                        <a:schemeClr val="tx1"/>
                                      </a:solidFill>
                                      <a:latin typeface="Cambria Math" panose="02040503050406030204" pitchFamily="18" charset="0"/>
                                    </a:rPr>
                                    <m:t>𝐻</m:t>
                                  </m:r>
                                </m:sub>
                              </m:sSub>
                            </m:e>
                            <m:e>
                              <m:sSub>
                                <m:sSubPr>
                                  <m:ctrlPr>
                                    <a:rPr lang="fr-FR" i="1" dirty="0">
                                      <a:solidFill>
                                        <a:schemeClr val="tx1"/>
                                      </a:solidFill>
                                      <a:latin typeface="Cambria Math" panose="02040503050406030204" pitchFamily="18" charset="0"/>
                                    </a:rPr>
                                  </m:ctrlPr>
                                </m:sSubPr>
                                <m:e>
                                  <m:r>
                                    <a:rPr lang="fr-FR" i="1" dirty="0">
                                      <a:solidFill>
                                        <a:schemeClr val="tx1"/>
                                      </a:solidFill>
                                      <a:latin typeface="Cambria Math" panose="02040503050406030204" pitchFamily="18" charset="0"/>
                                    </a:rPr>
                                    <m:t>𝑝</m:t>
                                  </m:r>
                                </m:e>
                                <m:sub>
                                  <m:r>
                                    <a:rPr lang="fr-FR" i="1" dirty="0">
                                      <a:solidFill>
                                        <a:schemeClr val="tx1"/>
                                      </a:solidFill>
                                      <a:latin typeface="Cambria Math" panose="02040503050406030204" pitchFamily="18" charset="0"/>
                                    </a:rPr>
                                    <m:t>𝑧</m:t>
                                  </m:r>
                                  <m:r>
                                    <a:rPr lang="fr-FR" i="1" dirty="0">
                                      <a:solidFill>
                                        <a:schemeClr val="tx1"/>
                                      </a:solidFill>
                                      <a:latin typeface="Cambria Math" panose="02040503050406030204" pitchFamily="18" charset="0"/>
                                    </a:rPr>
                                    <m:t>,</m:t>
                                  </m:r>
                                  <m:r>
                                    <a:rPr lang="fr-FR" b="0" i="1" dirty="0" smtClean="0">
                                      <a:solidFill>
                                        <a:schemeClr val="tx1"/>
                                      </a:solidFill>
                                      <a:latin typeface="Cambria Math" panose="02040503050406030204" pitchFamily="18" charset="0"/>
                                    </a:rPr>
                                    <m:t>𝐻</m:t>
                                  </m:r>
                                </m:sub>
                              </m:sSub>
                            </m:e>
                          </m:eqArr>
                          <m:eqArr>
                            <m:eqArrPr>
                              <m:ctrlPr>
                                <a:rPr lang="fr-FR" i="1" dirty="0">
                                  <a:solidFill>
                                    <a:schemeClr val="tx1"/>
                                  </a:solidFill>
                                  <a:latin typeface="Cambria Math" panose="02040503050406030204" pitchFamily="18" charset="0"/>
                                </a:rPr>
                              </m:ctrlPr>
                            </m:eqArrPr>
                            <m:e>
                              <m:sSub>
                                <m:sSubPr>
                                  <m:ctrlPr>
                                    <a:rPr lang="fr-FR" i="1" dirty="0">
                                      <a:solidFill>
                                        <a:schemeClr val="tx1"/>
                                      </a:solidFill>
                                      <a:latin typeface="Cambria Math" panose="02040503050406030204" pitchFamily="18" charset="0"/>
                                    </a:rPr>
                                  </m:ctrlPr>
                                </m:sSubPr>
                                <m:e>
                                  <m:r>
                                    <a:rPr lang="fr-FR" i="1" dirty="0">
                                      <a:solidFill>
                                        <a:schemeClr val="tx1"/>
                                      </a:solidFill>
                                      <a:latin typeface="Cambria Math" panose="02040503050406030204" pitchFamily="18" charset="0"/>
                                    </a:rPr>
                                    <m:t>𝑝</m:t>
                                  </m:r>
                                </m:e>
                                <m:sub>
                                  <m:r>
                                    <a:rPr lang="fr-FR" i="1" dirty="0">
                                      <a:solidFill>
                                        <a:schemeClr val="tx1"/>
                                      </a:solidFill>
                                      <a:latin typeface="Cambria Math" panose="02040503050406030204" pitchFamily="18" charset="0"/>
                                    </a:rPr>
                                    <m:t>𝑥</m:t>
                                  </m:r>
                                  <m:r>
                                    <a:rPr lang="fr-FR" i="1" dirty="0">
                                      <a:solidFill>
                                        <a:schemeClr val="tx1"/>
                                      </a:solidFill>
                                      <a:latin typeface="Cambria Math" panose="02040503050406030204" pitchFamily="18" charset="0"/>
                                    </a:rPr>
                                    <m:t>,1</m:t>
                                  </m:r>
                                </m:sub>
                              </m:sSub>
                            </m:e>
                            <m:e>
                              <m:sSub>
                                <m:sSubPr>
                                  <m:ctrlPr>
                                    <a:rPr lang="fr-FR" i="1" dirty="0">
                                      <a:solidFill>
                                        <a:schemeClr val="tx1"/>
                                      </a:solidFill>
                                      <a:latin typeface="Cambria Math" panose="02040503050406030204" pitchFamily="18" charset="0"/>
                                    </a:rPr>
                                  </m:ctrlPr>
                                </m:sSubPr>
                                <m:e>
                                  <m:r>
                                    <a:rPr lang="fr-FR" i="1" dirty="0">
                                      <a:solidFill>
                                        <a:schemeClr val="tx1"/>
                                      </a:solidFill>
                                      <a:latin typeface="Cambria Math" panose="02040503050406030204" pitchFamily="18" charset="0"/>
                                    </a:rPr>
                                    <m:t>𝑝</m:t>
                                  </m:r>
                                </m:e>
                                <m:sub>
                                  <m:r>
                                    <a:rPr lang="fr-FR" i="1" dirty="0">
                                      <a:solidFill>
                                        <a:schemeClr val="tx1"/>
                                      </a:solidFill>
                                      <a:latin typeface="Cambria Math" panose="02040503050406030204" pitchFamily="18" charset="0"/>
                                    </a:rPr>
                                    <m:t>𝑦</m:t>
                                  </m:r>
                                  <m:r>
                                    <a:rPr lang="fr-FR" i="1" dirty="0">
                                      <a:solidFill>
                                        <a:schemeClr val="tx1"/>
                                      </a:solidFill>
                                      <a:latin typeface="Cambria Math" panose="02040503050406030204" pitchFamily="18" charset="0"/>
                                    </a:rPr>
                                    <m:t>,1</m:t>
                                  </m:r>
                                </m:sub>
                              </m:sSub>
                            </m:e>
                            <m:e>
                              <m:sSub>
                                <m:sSubPr>
                                  <m:ctrlPr>
                                    <a:rPr lang="fr-FR" i="1" dirty="0">
                                      <a:solidFill>
                                        <a:schemeClr val="tx1"/>
                                      </a:solidFill>
                                      <a:latin typeface="Cambria Math" panose="02040503050406030204" pitchFamily="18" charset="0"/>
                                    </a:rPr>
                                  </m:ctrlPr>
                                </m:sSubPr>
                                <m:e>
                                  <m:r>
                                    <a:rPr lang="fr-FR" i="1" dirty="0">
                                      <a:solidFill>
                                        <a:schemeClr val="tx1"/>
                                      </a:solidFill>
                                      <a:latin typeface="Cambria Math" panose="02040503050406030204" pitchFamily="18" charset="0"/>
                                    </a:rPr>
                                    <m:t>𝑝</m:t>
                                  </m:r>
                                </m:e>
                                <m:sub>
                                  <m:r>
                                    <a:rPr lang="fr-FR" i="1" dirty="0">
                                      <a:solidFill>
                                        <a:schemeClr val="tx1"/>
                                      </a:solidFill>
                                      <a:latin typeface="Cambria Math" panose="02040503050406030204" pitchFamily="18" charset="0"/>
                                    </a:rPr>
                                    <m:t>𝑧</m:t>
                                  </m:r>
                                  <m:r>
                                    <a:rPr lang="fr-FR" i="1" dirty="0">
                                      <a:solidFill>
                                        <a:schemeClr val="tx1"/>
                                      </a:solidFill>
                                      <a:latin typeface="Cambria Math" panose="02040503050406030204" pitchFamily="18" charset="0"/>
                                    </a:rPr>
                                    <m:t>,1</m:t>
                                  </m:r>
                                </m:sub>
                              </m:sSub>
                            </m:e>
                            <m:e>
                              <m:r>
                                <a:rPr lang="fr-FR" i="1" dirty="0">
                                  <a:solidFill>
                                    <a:schemeClr val="tx1"/>
                                  </a:solidFill>
                                  <a:latin typeface="Cambria Math" panose="02040503050406030204" pitchFamily="18" charset="0"/>
                                </a:rPr>
                                <m:t>…</m:t>
                              </m:r>
                            </m:e>
                            <m:e>
                              <m:sSub>
                                <m:sSubPr>
                                  <m:ctrlPr>
                                    <a:rPr lang="fr-FR" i="1" dirty="0">
                                      <a:solidFill>
                                        <a:schemeClr val="tx1"/>
                                      </a:solidFill>
                                      <a:latin typeface="Cambria Math" panose="02040503050406030204" pitchFamily="18" charset="0"/>
                                    </a:rPr>
                                  </m:ctrlPr>
                                </m:sSubPr>
                                <m:e>
                                  <m:r>
                                    <a:rPr lang="fr-FR" i="1" dirty="0">
                                      <a:solidFill>
                                        <a:schemeClr val="tx1"/>
                                      </a:solidFill>
                                      <a:latin typeface="Cambria Math" panose="02040503050406030204" pitchFamily="18" charset="0"/>
                                    </a:rPr>
                                    <m:t>𝑝</m:t>
                                  </m:r>
                                </m:e>
                                <m:sub>
                                  <m:r>
                                    <a:rPr lang="fr-FR" i="1" dirty="0">
                                      <a:solidFill>
                                        <a:schemeClr val="tx1"/>
                                      </a:solidFill>
                                      <a:latin typeface="Cambria Math" panose="02040503050406030204" pitchFamily="18" charset="0"/>
                                    </a:rPr>
                                    <m:t>𝑥</m:t>
                                  </m:r>
                                  <m:r>
                                    <a:rPr lang="fr-FR" i="1" dirty="0">
                                      <a:solidFill>
                                        <a:schemeClr val="tx1"/>
                                      </a:solidFill>
                                      <a:latin typeface="Cambria Math" panose="02040503050406030204" pitchFamily="18" charset="0"/>
                                    </a:rPr>
                                    <m:t>,</m:t>
                                  </m:r>
                                  <m:r>
                                    <a:rPr lang="fr-FR" b="0" i="1" dirty="0" smtClean="0">
                                      <a:solidFill>
                                        <a:schemeClr val="tx1"/>
                                      </a:solidFill>
                                      <a:latin typeface="Cambria Math" panose="02040503050406030204" pitchFamily="18" charset="0"/>
                                    </a:rPr>
                                    <m:t>𝐻</m:t>
                                  </m:r>
                                </m:sub>
                              </m:sSub>
                            </m:e>
                            <m:e>
                              <m:sSub>
                                <m:sSubPr>
                                  <m:ctrlPr>
                                    <a:rPr lang="fr-FR" i="1" dirty="0">
                                      <a:solidFill>
                                        <a:schemeClr val="tx1"/>
                                      </a:solidFill>
                                      <a:latin typeface="Cambria Math" panose="02040503050406030204" pitchFamily="18" charset="0"/>
                                    </a:rPr>
                                  </m:ctrlPr>
                                </m:sSubPr>
                                <m:e>
                                  <m:r>
                                    <a:rPr lang="fr-FR" i="1" dirty="0">
                                      <a:solidFill>
                                        <a:schemeClr val="tx1"/>
                                      </a:solidFill>
                                      <a:latin typeface="Cambria Math" panose="02040503050406030204" pitchFamily="18" charset="0"/>
                                    </a:rPr>
                                    <m:t>𝑝</m:t>
                                  </m:r>
                                </m:e>
                                <m:sub>
                                  <m:r>
                                    <a:rPr lang="fr-FR" i="1" dirty="0">
                                      <a:solidFill>
                                        <a:schemeClr val="tx1"/>
                                      </a:solidFill>
                                      <a:latin typeface="Cambria Math" panose="02040503050406030204" pitchFamily="18" charset="0"/>
                                    </a:rPr>
                                    <m:t>𝑦</m:t>
                                  </m:r>
                                  <m:r>
                                    <a:rPr lang="fr-FR" i="1" dirty="0">
                                      <a:solidFill>
                                        <a:schemeClr val="tx1"/>
                                      </a:solidFill>
                                      <a:latin typeface="Cambria Math" panose="02040503050406030204" pitchFamily="18" charset="0"/>
                                    </a:rPr>
                                    <m:t>,</m:t>
                                  </m:r>
                                  <m:r>
                                    <a:rPr lang="fr-FR" b="0" i="1" dirty="0" smtClean="0">
                                      <a:solidFill>
                                        <a:schemeClr val="tx1"/>
                                      </a:solidFill>
                                      <a:latin typeface="Cambria Math" panose="02040503050406030204" pitchFamily="18" charset="0"/>
                                    </a:rPr>
                                    <m:t>𝐻</m:t>
                                  </m:r>
                                </m:sub>
                              </m:sSub>
                            </m:e>
                            <m:e>
                              <m:sSub>
                                <m:sSubPr>
                                  <m:ctrlPr>
                                    <a:rPr lang="fr-FR" i="1" dirty="0">
                                      <a:solidFill>
                                        <a:schemeClr val="tx1"/>
                                      </a:solidFill>
                                      <a:latin typeface="Cambria Math" panose="02040503050406030204" pitchFamily="18" charset="0"/>
                                    </a:rPr>
                                  </m:ctrlPr>
                                </m:sSubPr>
                                <m:e>
                                  <m:r>
                                    <a:rPr lang="fr-FR" i="1" dirty="0">
                                      <a:solidFill>
                                        <a:schemeClr val="tx1"/>
                                      </a:solidFill>
                                      <a:latin typeface="Cambria Math" panose="02040503050406030204" pitchFamily="18" charset="0"/>
                                    </a:rPr>
                                    <m:t>𝑝</m:t>
                                  </m:r>
                                </m:e>
                                <m:sub>
                                  <m:r>
                                    <a:rPr lang="fr-FR" i="1" dirty="0">
                                      <a:solidFill>
                                        <a:schemeClr val="tx1"/>
                                      </a:solidFill>
                                      <a:latin typeface="Cambria Math" panose="02040503050406030204" pitchFamily="18" charset="0"/>
                                    </a:rPr>
                                    <m:t>𝑧</m:t>
                                  </m:r>
                                  <m:r>
                                    <a:rPr lang="fr-FR" i="1" dirty="0">
                                      <a:solidFill>
                                        <a:schemeClr val="tx1"/>
                                      </a:solidFill>
                                      <a:latin typeface="Cambria Math" panose="02040503050406030204" pitchFamily="18" charset="0"/>
                                    </a:rPr>
                                    <m:t>,</m:t>
                                  </m:r>
                                  <m:r>
                                    <a:rPr lang="fr-FR" b="0" i="1" dirty="0" smtClean="0">
                                      <a:solidFill>
                                        <a:schemeClr val="tx1"/>
                                      </a:solidFill>
                                      <a:latin typeface="Cambria Math" panose="02040503050406030204" pitchFamily="18" charset="0"/>
                                    </a:rPr>
                                    <m:t>𝐻</m:t>
                                  </m:r>
                                </m:sub>
                              </m:sSub>
                            </m:e>
                          </m:eqArr>
                          <m:r>
                            <a:rPr lang="fr-FR" i="1" dirty="0">
                              <a:solidFill>
                                <a:schemeClr val="tx1"/>
                              </a:solidFill>
                              <a:latin typeface="Cambria Math" panose="02040503050406030204" pitchFamily="18" charset="0"/>
                            </a:rPr>
                            <m:t>……</m:t>
                          </m:r>
                          <m:eqArr>
                            <m:eqArrPr>
                              <m:ctrlPr>
                                <a:rPr lang="fr-FR" i="1" dirty="0">
                                  <a:solidFill>
                                    <a:schemeClr val="tx1"/>
                                  </a:solidFill>
                                  <a:latin typeface="Cambria Math" panose="02040503050406030204" pitchFamily="18" charset="0"/>
                                </a:rPr>
                              </m:ctrlPr>
                            </m:eqArrPr>
                            <m:e>
                              <m:sSub>
                                <m:sSubPr>
                                  <m:ctrlPr>
                                    <a:rPr lang="fr-FR" i="1" dirty="0">
                                      <a:solidFill>
                                        <a:schemeClr val="tx1"/>
                                      </a:solidFill>
                                      <a:latin typeface="Cambria Math" panose="02040503050406030204" pitchFamily="18" charset="0"/>
                                    </a:rPr>
                                  </m:ctrlPr>
                                </m:sSubPr>
                                <m:e>
                                  <m:r>
                                    <a:rPr lang="fr-FR" i="1" dirty="0">
                                      <a:solidFill>
                                        <a:schemeClr val="tx1"/>
                                      </a:solidFill>
                                      <a:latin typeface="Cambria Math" panose="02040503050406030204" pitchFamily="18" charset="0"/>
                                    </a:rPr>
                                    <m:t>𝑝</m:t>
                                  </m:r>
                                </m:e>
                                <m:sub>
                                  <m:r>
                                    <a:rPr lang="fr-FR" i="1" dirty="0">
                                      <a:solidFill>
                                        <a:schemeClr val="tx1"/>
                                      </a:solidFill>
                                      <a:latin typeface="Cambria Math" panose="02040503050406030204" pitchFamily="18" charset="0"/>
                                    </a:rPr>
                                    <m:t>𝑥</m:t>
                                  </m:r>
                                  <m:r>
                                    <a:rPr lang="fr-FR" i="1" dirty="0">
                                      <a:solidFill>
                                        <a:schemeClr val="tx1"/>
                                      </a:solidFill>
                                      <a:latin typeface="Cambria Math" panose="02040503050406030204" pitchFamily="18" charset="0"/>
                                    </a:rPr>
                                    <m:t>,1</m:t>
                                  </m:r>
                                </m:sub>
                              </m:sSub>
                            </m:e>
                            <m:e>
                              <m:sSub>
                                <m:sSubPr>
                                  <m:ctrlPr>
                                    <a:rPr lang="fr-FR" i="1" dirty="0">
                                      <a:solidFill>
                                        <a:schemeClr val="tx1"/>
                                      </a:solidFill>
                                      <a:latin typeface="Cambria Math" panose="02040503050406030204" pitchFamily="18" charset="0"/>
                                    </a:rPr>
                                  </m:ctrlPr>
                                </m:sSubPr>
                                <m:e>
                                  <m:r>
                                    <a:rPr lang="fr-FR" i="1" dirty="0">
                                      <a:solidFill>
                                        <a:schemeClr val="tx1"/>
                                      </a:solidFill>
                                      <a:latin typeface="Cambria Math" panose="02040503050406030204" pitchFamily="18" charset="0"/>
                                    </a:rPr>
                                    <m:t>𝑝</m:t>
                                  </m:r>
                                </m:e>
                                <m:sub>
                                  <m:r>
                                    <a:rPr lang="fr-FR" i="1" dirty="0">
                                      <a:solidFill>
                                        <a:schemeClr val="tx1"/>
                                      </a:solidFill>
                                      <a:latin typeface="Cambria Math" panose="02040503050406030204" pitchFamily="18" charset="0"/>
                                    </a:rPr>
                                    <m:t>𝑦</m:t>
                                  </m:r>
                                  <m:r>
                                    <a:rPr lang="fr-FR" i="1" dirty="0">
                                      <a:solidFill>
                                        <a:schemeClr val="tx1"/>
                                      </a:solidFill>
                                      <a:latin typeface="Cambria Math" panose="02040503050406030204" pitchFamily="18" charset="0"/>
                                    </a:rPr>
                                    <m:t>,1</m:t>
                                  </m:r>
                                </m:sub>
                              </m:sSub>
                            </m:e>
                            <m:e>
                              <m:sSub>
                                <m:sSubPr>
                                  <m:ctrlPr>
                                    <a:rPr lang="fr-FR" i="1" dirty="0">
                                      <a:solidFill>
                                        <a:schemeClr val="tx1"/>
                                      </a:solidFill>
                                      <a:latin typeface="Cambria Math" panose="02040503050406030204" pitchFamily="18" charset="0"/>
                                    </a:rPr>
                                  </m:ctrlPr>
                                </m:sSubPr>
                                <m:e>
                                  <m:r>
                                    <a:rPr lang="fr-FR" i="1" dirty="0">
                                      <a:solidFill>
                                        <a:schemeClr val="tx1"/>
                                      </a:solidFill>
                                      <a:latin typeface="Cambria Math" panose="02040503050406030204" pitchFamily="18" charset="0"/>
                                    </a:rPr>
                                    <m:t>𝑝</m:t>
                                  </m:r>
                                </m:e>
                                <m:sub>
                                  <m:r>
                                    <a:rPr lang="fr-FR" i="1" dirty="0">
                                      <a:solidFill>
                                        <a:schemeClr val="tx1"/>
                                      </a:solidFill>
                                      <a:latin typeface="Cambria Math" panose="02040503050406030204" pitchFamily="18" charset="0"/>
                                    </a:rPr>
                                    <m:t>𝑧</m:t>
                                  </m:r>
                                  <m:r>
                                    <a:rPr lang="fr-FR" i="1" dirty="0">
                                      <a:solidFill>
                                        <a:schemeClr val="tx1"/>
                                      </a:solidFill>
                                      <a:latin typeface="Cambria Math" panose="02040503050406030204" pitchFamily="18" charset="0"/>
                                    </a:rPr>
                                    <m:t>,1</m:t>
                                  </m:r>
                                </m:sub>
                              </m:sSub>
                            </m:e>
                            <m:e>
                              <m:r>
                                <a:rPr lang="fr-FR" i="1" dirty="0">
                                  <a:solidFill>
                                    <a:schemeClr val="tx1"/>
                                  </a:solidFill>
                                  <a:latin typeface="Cambria Math" panose="02040503050406030204" pitchFamily="18" charset="0"/>
                                </a:rPr>
                                <m:t>…</m:t>
                              </m:r>
                            </m:e>
                            <m:e>
                              <m:sSub>
                                <m:sSubPr>
                                  <m:ctrlPr>
                                    <a:rPr lang="fr-FR" i="1" dirty="0">
                                      <a:solidFill>
                                        <a:schemeClr val="tx1"/>
                                      </a:solidFill>
                                      <a:latin typeface="Cambria Math" panose="02040503050406030204" pitchFamily="18" charset="0"/>
                                    </a:rPr>
                                  </m:ctrlPr>
                                </m:sSubPr>
                                <m:e>
                                  <m:r>
                                    <a:rPr lang="fr-FR" i="1" dirty="0">
                                      <a:solidFill>
                                        <a:schemeClr val="tx1"/>
                                      </a:solidFill>
                                      <a:latin typeface="Cambria Math" panose="02040503050406030204" pitchFamily="18" charset="0"/>
                                    </a:rPr>
                                    <m:t>𝑝</m:t>
                                  </m:r>
                                </m:e>
                                <m:sub>
                                  <m:r>
                                    <a:rPr lang="fr-FR" i="1" dirty="0">
                                      <a:solidFill>
                                        <a:schemeClr val="tx1"/>
                                      </a:solidFill>
                                      <a:latin typeface="Cambria Math" panose="02040503050406030204" pitchFamily="18" charset="0"/>
                                    </a:rPr>
                                    <m:t>𝑥</m:t>
                                  </m:r>
                                  <m:r>
                                    <a:rPr lang="fr-FR" i="1" dirty="0">
                                      <a:solidFill>
                                        <a:schemeClr val="tx1"/>
                                      </a:solidFill>
                                      <a:latin typeface="Cambria Math" panose="02040503050406030204" pitchFamily="18" charset="0"/>
                                    </a:rPr>
                                    <m:t>,</m:t>
                                  </m:r>
                                  <m:r>
                                    <a:rPr lang="fr-FR" b="0" i="1" dirty="0" smtClean="0">
                                      <a:solidFill>
                                        <a:schemeClr val="tx1"/>
                                      </a:solidFill>
                                      <a:latin typeface="Cambria Math" panose="02040503050406030204" pitchFamily="18" charset="0"/>
                                    </a:rPr>
                                    <m:t>𝐻</m:t>
                                  </m:r>
                                </m:sub>
                              </m:sSub>
                            </m:e>
                            <m:e>
                              <m:sSub>
                                <m:sSubPr>
                                  <m:ctrlPr>
                                    <a:rPr lang="fr-FR" i="1" dirty="0">
                                      <a:solidFill>
                                        <a:schemeClr val="tx1"/>
                                      </a:solidFill>
                                      <a:latin typeface="Cambria Math" panose="02040503050406030204" pitchFamily="18" charset="0"/>
                                    </a:rPr>
                                  </m:ctrlPr>
                                </m:sSubPr>
                                <m:e>
                                  <m:r>
                                    <a:rPr lang="fr-FR" i="1" dirty="0">
                                      <a:solidFill>
                                        <a:schemeClr val="tx1"/>
                                      </a:solidFill>
                                      <a:latin typeface="Cambria Math" panose="02040503050406030204" pitchFamily="18" charset="0"/>
                                    </a:rPr>
                                    <m:t>𝑝</m:t>
                                  </m:r>
                                </m:e>
                                <m:sub>
                                  <m:r>
                                    <a:rPr lang="fr-FR" i="1" dirty="0">
                                      <a:solidFill>
                                        <a:schemeClr val="tx1"/>
                                      </a:solidFill>
                                      <a:latin typeface="Cambria Math" panose="02040503050406030204" pitchFamily="18" charset="0"/>
                                    </a:rPr>
                                    <m:t>𝑦</m:t>
                                  </m:r>
                                  <m:r>
                                    <a:rPr lang="fr-FR" i="1" dirty="0">
                                      <a:solidFill>
                                        <a:schemeClr val="tx1"/>
                                      </a:solidFill>
                                      <a:latin typeface="Cambria Math" panose="02040503050406030204" pitchFamily="18" charset="0"/>
                                    </a:rPr>
                                    <m:t>,</m:t>
                                  </m:r>
                                  <m:r>
                                    <a:rPr lang="fr-FR" b="0" i="1" dirty="0" smtClean="0">
                                      <a:solidFill>
                                        <a:schemeClr val="tx1"/>
                                      </a:solidFill>
                                      <a:latin typeface="Cambria Math" panose="02040503050406030204" pitchFamily="18" charset="0"/>
                                    </a:rPr>
                                    <m:t>𝐻</m:t>
                                  </m:r>
                                </m:sub>
                              </m:sSub>
                            </m:e>
                            <m:e>
                              <m:sSub>
                                <m:sSubPr>
                                  <m:ctrlPr>
                                    <a:rPr lang="fr-FR" i="1" dirty="0">
                                      <a:solidFill>
                                        <a:schemeClr val="tx1"/>
                                      </a:solidFill>
                                      <a:latin typeface="Cambria Math" panose="02040503050406030204" pitchFamily="18" charset="0"/>
                                    </a:rPr>
                                  </m:ctrlPr>
                                </m:sSubPr>
                                <m:e>
                                  <m:r>
                                    <a:rPr lang="fr-FR" i="1" dirty="0">
                                      <a:solidFill>
                                        <a:schemeClr val="tx1"/>
                                      </a:solidFill>
                                      <a:latin typeface="Cambria Math" panose="02040503050406030204" pitchFamily="18" charset="0"/>
                                    </a:rPr>
                                    <m:t>𝑝</m:t>
                                  </m:r>
                                </m:e>
                                <m:sub>
                                  <m:r>
                                    <a:rPr lang="fr-FR" i="1" dirty="0">
                                      <a:solidFill>
                                        <a:schemeClr val="tx1"/>
                                      </a:solidFill>
                                      <a:latin typeface="Cambria Math" panose="02040503050406030204" pitchFamily="18" charset="0"/>
                                    </a:rPr>
                                    <m:t>𝑧</m:t>
                                  </m:r>
                                  <m:r>
                                    <a:rPr lang="fr-FR" i="1" dirty="0">
                                      <a:solidFill>
                                        <a:schemeClr val="tx1"/>
                                      </a:solidFill>
                                      <a:latin typeface="Cambria Math" panose="02040503050406030204" pitchFamily="18" charset="0"/>
                                    </a:rPr>
                                    <m:t>,</m:t>
                                  </m:r>
                                  <m:r>
                                    <a:rPr lang="fr-FR" b="0" i="1" dirty="0" smtClean="0">
                                      <a:solidFill>
                                        <a:schemeClr val="tx1"/>
                                      </a:solidFill>
                                      <a:latin typeface="Cambria Math" panose="02040503050406030204" pitchFamily="18" charset="0"/>
                                    </a:rPr>
                                    <m:t>𝐻</m:t>
                                  </m:r>
                                </m:sub>
                              </m:sSub>
                            </m:e>
                          </m:eqArr>
                        </m:e>
                      </m:d>
                    </m:oMath>
                  </a14:m>
                  <a:r>
                    <a:rPr lang="fr-FR" dirty="0">
                      <a:solidFill>
                        <a:schemeClr val="tx1"/>
                      </a:solidFill>
                    </a:rPr>
                    <a:t>  </a:t>
                  </a:r>
                </a:p>
              </p:txBody>
            </p:sp>
          </mc:Choice>
          <mc:Fallback xmlns="">
            <p:sp>
              <p:nvSpPr>
                <p:cNvPr id="150" name="Rectangle 149">
                  <a:extLst>
                    <a:ext uri="{FF2B5EF4-FFF2-40B4-BE49-F238E27FC236}">
                      <a16:creationId xmlns:a16="http://schemas.microsoft.com/office/drawing/2014/main" id="{E1E9FFA4-6F0F-4135-9AEA-C222FD967114}"/>
                    </a:ext>
                  </a:extLst>
                </p:cNvPr>
                <p:cNvSpPr>
                  <a:spLocks noRot="1" noChangeAspect="1" noMove="1" noResize="1" noEditPoints="1" noAdjustHandles="1" noChangeArrowheads="1" noChangeShapeType="1" noTextEdit="1"/>
                </p:cNvSpPr>
                <p:nvPr/>
              </p:nvSpPr>
              <p:spPr>
                <a:xfrm>
                  <a:off x="1080198" y="982246"/>
                  <a:ext cx="3492318" cy="2988090"/>
                </a:xfrm>
                <a:prstGeom prst="rect">
                  <a:avLst/>
                </a:prstGeom>
                <a:blipFill>
                  <a:blip r:embed="rId24"/>
                  <a:stretch>
                    <a:fillRect/>
                  </a:stretch>
                </a:blipFill>
                <a:ln>
                  <a:noFill/>
                </a:ln>
              </p:spPr>
              <p:txBody>
                <a:bodyPr/>
                <a:lstStyle/>
                <a:p>
                  <a:r>
                    <a:rPr lang="fr-FR">
                      <a:noFill/>
                    </a:rPr>
                    <a:t> </a:t>
                  </a:r>
                </a:p>
              </p:txBody>
            </p:sp>
          </mc:Fallback>
        </mc:AlternateContent>
      </p:grpSp>
      <mc:AlternateContent xmlns:mc="http://schemas.openxmlformats.org/markup-compatibility/2006" xmlns:a14="http://schemas.microsoft.com/office/drawing/2010/main">
        <mc:Choice Requires="a14">
          <p:sp>
            <p:nvSpPr>
              <p:cNvPr id="167" name="ZoneTexte 166">
                <a:extLst>
                  <a:ext uri="{FF2B5EF4-FFF2-40B4-BE49-F238E27FC236}">
                    <a16:creationId xmlns:a16="http://schemas.microsoft.com/office/drawing/2014/main" id="{9A2ADAA8-B1BD-4B0B-BE2C-90229988C544}"/>
                  </a:ext>
                </a:extLst>
              </p:cNvPr>
              <p:cNvSpPr txBox="1"/>
              <p:nvPr/>
            </p:nvSpPr>
            <p:spPr>
              <a:xfrm>
                <a:off x="189593" y="1397216"/>
                <a:ext cx="2392613" cy="1077218"/>
              </a:xfrm>
              <a:prstGeom prst="rect">
                <a:avLst/>
              </a:prstGeom>
              <a:solidFill>
                <a:schemeClr val="accent4">
                  <a:lumMod val="20000"/>
                  <a:lumOff val="80000"/>
                </a:schemeClr>
              </a:solidFill>
            </p:spPr>
            <p:txBody>
              <a:bodyPr wrap="square">
                <a:spAutoFit/>
              </a:bodyPr>
              <a:lstStyle/>
              <a:p>
                <a14:m>
                  <m:oMath xmlns:m="http://schemas.openxmlformats.org/officeDocument/2006/math">
                    <m:r>
                      <a:rPr lang="fr-FR" sz="1600" b="1" i="1" dirty="0" smtClean="0">
                        <a:solidFill>
                          <a:schemeClr val="tx1"/>
                        </a:solidFill>
                        <a:latin typeface="Cambria Math" panose="02040503050406030204" pitchFamily="18" charset="0"/>
                      </a:rPr>
                      <m:t>𝑿</m:t>
                    </m:r>
                  </m:oMath>
                </a14:m>
                <a:r>
                  <a:rPr lang="fr-FR" sz="1600" dirty="0"/>
                  <a:t>: </a:t>
                </a:r>
                <a:r>
                  <a:rPr lang="fr-FR" sz="1600" dirty="0" err="1"/>
                  <a:t>assembled</a:t>
                </a:r>
                <a:r>
                  <a:rPr lang="fr-FR" sz="1600" dirty="0"/>
                  <a:t> matrix</a:t>
                </a:r>
              </a:p>
              <a:p>
                <a14:m>
                  <m:oMath xmlns:m="http://schemas.openxmlformats.org/officeDocument/2006/math">
                    <m:r>
                      <a:rPr lang="fr-FR" sz="1600" b="0" i="1" smtClean="0">
                        <a:latin typeface="Cambria Math" panose="02040503050406030204" pitchFamily="18" charset="0"/>
                      </a:rPr>
                      <m:t>𝐻</m:t>
                    </m:r>
                  </m:oMath>
                </a14:m>
                <a:r>
                  <a:rPr lang="fr-FR" sz="1600" dirty="0"/>
                  <a:t>: </a:t>
                </a:r>
                <a:r>
                  <a:rPr lang="fr-FR" sz="1600" dirty="0" err="1"/>
                  <a:t>number</a:t>
                </a:r>
                <a:r>
                  <a:rPr lang="fr-FR" sz="1600" dirty="0"/>
                  <a:t> of </a:t>
                </a:r>
                <a:r>
                  <a:rPr lang="fr-FR" sz="1600" dirty="0" err="1"/>
                  <a:t>nodes</a:t>
                </a:r>
                <a:r>
                  <a:rPr lang="fr-FR" sz="1600" dirty="0"/>
                  <a:t> </a:t>
                </a:r>
                <a:endParaRPr lang="fr-FR" sz="1600" b="0" i="1" dirty="0">
                  <a:solidFill>
                    <a:schemeClr val="tx1"/>
                  </a:solidFill>
                  <a:latin typeface="Cambria Math" panose="02040503050406030204" pitchFamily="18" charset="0"/>
                </a:endParaRPr>
              </a:p>
              <a:p>
                <a14:m>
                  <m:oMath xmlns:m="http://schemas.openxmlformats.org/officeDocument/2006/math">
                    <m:r>
                      <a:rPr lang="fr-FR" sz="1600" b="0" i="1" dirty="0" smtClean="0">
                        <a:solidFill>
                          <a:schemeClr val="tx1"/>
                        </a:solidFill>
                        <a:latin typeface="Cambria Math" panose="02040503050406030204" pitchFamily="18" charset="0"/>
                      </a:rPr>
                      <m:t>𝑁</m:t>
                    </m:r>
                  </m:oMath>
                </a14:m>
                <a:r>
                  <a:rPr lang="fr-FR" sz="1600" dirty="0"/>
                  <a:t>: </a:t>
                </a:r>
                <a:r>
                  <a:rPr lang="fr-FR" sz="1600" dirty="0" err="1"/>
                  <a:t>number</a:t>
                </a:r>
                <a:r>
                  <a:rPr lang="fr-FR" sz="1600" dirty="0"/>
                  <a:t> of </a:t>
                </a:r>
                <a:r>
                  <a:rPr lang="fr-FR" sz="1600" dirty="0" err="1"/>
                  <a:t>nodes</a:t>
                </a:r>
                <a:r>
                  <a:rPr lang="fr-FR" sz="1600" dirty="0"/>
                  <a:t> </a:t>
                </a:r>
                <a14:m>
                  <m:oMath xmlns:m="http://schemas.openxmlformats.org/officeDocument/2006/math">
                    <m:r>
                      <a:rPr lang="fr-FR" sz="1600" i="1" dirty="0" smtClean="0">
                        <a:latin typeface="Cambria Math" panose="02040503050406030204" pitchFamily="18" charset="0"/>
                      </a:rPr>
                      <m:t>×</m:t>
                    </m:r>
                  </m:oMath>
                </a14:m>
                <a:r>
                  <a:rPr lang="fr-FR" sz="1600" dirty="0"/>
                  <a:t> 3</a:t>
                </a:r>
              </a:p>
              <a:p>
                <a14:m>
                  <m:oMath xmlns:m="http://schemas.openxmlformats.org/officeDocument/2006/math">
                    <m:r>
                      <a:rPr lang="fr-FR" sz="1600" b="0" i="1" smtClean="0">
                        <a:solidFill>
                          <a:schemeClr val="tx1"/>
                        </a:solidFill>
                        <a:latin typeface="Cambria Math" panose="02040503050406030204" pitchFamily="18" charset="0"/>
                      </a:rPr>
                      <m:t>𝑀</m:t>
                    </m:r>
                  </m:oMath>
                </a14:m>
                <a:r>
                  <a:rPr lang="fr-FR" sz="1600" dirty="0">
                    <a:solidFill>
                      <a:schemeClr val="tx1"/>
                    </a:solidFill>
                  </a:rPr>
                  <a:t> : </a:t>
                </a:r>
                <a:r>
                  <a:rPr lang="fr-FR" sz="1600" dirty="0" err="1">
                    <a:solidFill>
                      <a:schemeClr val="tx1"/>
                    </a:solidFill>
                  </a:rPr>
                  <a:t>number</a:t>
                </a:r>
                <a:r>
                  <a:rPr lang="fr-FR" sz="1600" dirty="0">
                    <a:solidFill>
                      <a:schemeClr val="tx1"/>
                    </a:solidFill>
                  </a:rPr>
                  <a:t> of </a:t>
                </a:r>
                <a:r>
                  <a:rPr lang="fr-FR" sz="1600" dirty="0" err="1">
                    <a:solidFill>
                      <a:schemeClr val="tx1"/>
                    </a:solidFill>
                  </a:rPr>
                  <a:t>shapes</a:t>
                </a:r>
                <a:endParaRPr lang="fr-FR" sz="1600" dirty="0">
                  <a:solidFill>
                    <a:schemeClr val="tx1"/>
                  </a:solidFill>
                </a:endParaRPr>
              </a:p>
            </p:txBody>
          </p:sp>
        </mc:Choice>
        <mc:Fallback xmlns="">
          <p:sp>
            <p:nvSpPr>
              <p:cNvPr id="167" name="ZoneTexte 166">
                <a:extLst>
                  <a:ext uri="{FF2B5EF4-FFF2-40B4-BE49-F238E27FC236}">
                    <a16:creationId xmlns:a16="http://schemas.microsoft.com/office/drawing/2014/main" id="{9A2ADAA8-B1BD-4B0B-BE2C-90229988C544}"/>
                  </a:ext>
                </a:extLst>
              </p:cNvPr>
              <p:cNvSpPr txBox="1">
                <a:spLocks noRot="1" noChangeAspect="1" noMove="1" noResize="1" noEditPoints="1" noAdjustHandles="1" noChangeArrowheads="1" noChangeShapeType="1" noTextEdit="1"/>
              </p:cNvSpPr>
              <p:nvPr/>
            </p:nvSpPr>
            <p:spPr>
              <a:xfrm>
                <a:off x="189593" y="1397216"/>
                <a:ext cx="2392613" cy="1077218"/>
              </a:xfrm>
              <a:prstGeom prst="rect">
                <a:avLst/>
              </a:prstGeom>
              <a:blipFill>
                <a:blip r:embed="rId25"/>
                <a:stretch>
                  <a:fillRect t="-1695" b="-6215"/>
                </a:stretch>
              </a:blipFill>
            </p:spPr>
            <p:txBody>
              <a:bodyPr/>
              <a:lstStyle/>
              <a:p>
                <a:r>
                  <a:rPr lang="fr-FR">
                    <a:noFill/>
                  </a:rPr>
                  <a:t> </a:t>
                </a:r>
              </a:p>
            </p:txBody>
          </p:sp>
        </mc:Fallback>
      </mc:AlternateContent>
    </p:spTree>
    <p:extLst>
      <p:ext uri="{BB962C8B-B14F-4D97-AF65-F5344CB8AC3E}">
        <p14:creationId xmlns:p14="http://schemas.microsoft.com/office/powerpoint/2010/main" val="1905254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3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3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3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4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4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4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4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4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4" grpId="0"/>
      <p:bldP spid="127" grpId="0"/>
      <p:bldP spid="89" grpId="0"/>
      <p:bldP spid="118" grpId="0"/>
      <p:bldP spid="119" grpId="0" animBg="1"/>
      <p:bldP spid="120" grpId="0" animBg="1"/>
      <p:bldP spid="121" grpId="0" animBg="1"/>
      <p:bldP spid="122" grpId="0" animBg="1"/>
      <p:bldP spid="123" grpId="0" animBg="1"/>
      <p:bldP spid="128" grpId="0"/>
      <p:bldP spid="136" grpId="0"/>
      <p:bldP spid="137" grpId="0"/>
      <p:bldP spid="138" grpId="0" animBg="1"/>
      <p:bldP spid="139" grpId="0" animBg="1"/>
      <p:bldP spid="140" grpId="0" animBg="1"/>
      <p:bldP spid="141" grpId="0" animBg="1"/>
      <p:bldP spid="142" grpId="0" animBg="1"/>
      <p:bldP spid="143" grpId="0"/>
      <p:bldP spid="146" grpId="0" animBg="1"/>
      <p:bldP spid="147"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49169BD9-58B9-4E24-8D84-BFDF4ED592F2}"/>
              </a:ext>
            </a:extLst>
          </p:cNvPr>
          <p:cNvSpPr/>
          <p:nvPr/>
        </p:nvSpPr>
        <p:spPr>
          <a:xfrm>
            <a:off x="6840785" y="1286585"/>
            <a:ext cx="2720318" cy="5105400"/>
          </a:xfrm>
          <a:prstGeom prst="rect">
            <a:avLst/>
          </a:prstGeom>
          <a:noFill/>
          <a:ln w="38100">
            <a:solidFill>
              <a:schemeClr val="accent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Rectangle 3">
            <a:extLst>
              <a:ext uri="{FF2B5EF4-FFF2-40B4-BE49-F238E27FC236}">
                <a16:creationId xmlns:a16="http://schemas.microsoft.com/office/drawing/2014/main" id="{6F503AD0-1EAD-4BA2-9C56-755FDA436C73}"/>
              </a:ext>
            </a:extLst>
          </p:cNvPr>
          <p:cNvSpPr/>
          <p:nvPr/>
        </p:nvSpPr>
        <p:spPr>
          <a:xfrm>
            <a:off x="543017" y="3110536"/>
            <a:ext cx="2543855" cy="194795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Rectangle 4">
            <a:extLst>
              <a:ext uri="{FF2B5EF4-FFF2-40B4-BE49-F238E27FC236}">
                <a16:creationId xmlns:a16="http://schemas.microsoft.com/office/drawing/2014/main" id="{EF3B2517-E40B-4366-9586-1D18AF755968}"/>
              </a:ext>
            </a:extLst>
          </p:cNvPr>
          <p:cNvSpPr/>
          <p:nvPr/>
        </p:nvSpPr>
        <p:spPr>
          <a:xfrm>
            <a:off x="860231" y="2863642"/>
            <a:ext cx="1969414" cy="46505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t>INPUT</a:t>
            </a:r>
          </a:p>
        </p:txBody>
      </p:sp>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BEA8C1BB-1DE3-4182-AD0A-9BF053366CC7}"/>
                  </a:ext>
                </a:extLst>
              </p:cNvPr>
              <p:cNvSpPr/>
              <p:nvPr/>
            </p:nvSpPr>
            <p:spPr>
              <a:xfrm>
                <a:off x="860230" y="3386548"/>
                <a:ext cx="1969413" cy="156484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fr-FR" sz="2400" b="1" i="1" dirty="0" smtClean="0">
                          <a:latin typeface="Cambria Math" panose="02040503050406030204" pitchFamily="18" charset="0"/>
                        </a:rPr>
                        <m:t>𝝁</m:t>
                      </m:r>
                      <m:r>
                        <a:rPr lang="fr-FR" sz="2400" b="1" i="1" dirty="0" smtClean="0">
                          <a:latin typeface="Cambria Math" panose="02040503050406030204" pitchFamily="18" charset="0"/>
                        </a:rPr>
                        <m:t>=</m:t>
                      </m:r>
                      <m:d>
                        <m:dPr>
                          <m:begChr m:val="["/>
                          <m:endChr m:val="]"/>
                          <m:ctrlPr>
                            <a:rPr lang="fr-FR" sz="2400" b="1" i="1" dirty="0" smtClean="0">
                              <a:latin typeface="Cambria Math" panose="02040503050406030204" pitchFamily="18" charset="0"/>
                            </a:rPr>
                          </m:ctrlPr>
                        </m:dPr>
                        <m:e>
                          <m:eqArr>
                            <m:eqArrPr>
                              <m:ctrlPr>
                                <a:rPr lang="fr-FR" sz="2400" b="1" i="1" dirty="0" err="1" smtClean="0">
                                  <a:latin typeface="Cambria Math" panose="02040503050406030204" pitchFamily="18" charset="0"/>
                                </a:rPr>
                              </m:ctrlPr>
                            </m:eqArrPr>
                            <m:e>
                              <m:r>
                                <a:rPr lang="fr-FR" sz="2400" b="1" i="1" dirty="0" err="1" smtClean="0">
                                  <a:latin typeface="Cambria Math" panose="02040503050406030204" pitchFamily="18" charset="0"/>
                                </a:rPr>
                                <m:t>𝒈</m:t>
                              </m:r>
                              <m:r>
                                <a:rPr lang="fr-FR" sz="2400" b="1" i="1" dirty="0" err="1" smtClean="0">
                                  <a:latin typeface="Cambria Math" panose="02040503050406030204" pitchFamily="18" charset="0"/>
                                </a:rPr>
                                <m:t>,</m:t>
                              </m:r>
                            </m:e>
                            <m:e>
                              <m:r>
                                <a:rPr lang="fr-FR" sz="2400" b="1" i="1" dirty="0" err="1" smtClean="0">
                                  <a:latin typeface="Cambria Math" panose="02040503050406030204" pitchFamily="18" charset="0"/>
                                </a:rPr>
                                <m:t>𝒎</m:t>
                              </m:r>
                              <m:r>
                                <a:rPr lang="fr-FR" sz="2400" b="1" i="1" dirty="0" err="1" smtClean="0">
                                  <a:latin typeface="Cambria Math" panose="02040503050406030204" pitchFamily="18" charset="0"/>
                                </a:rPr>
                                <m:t>,</m:t>
                              </m:r>
                            </m:e>
                            <m:e>
                              <m:r>
                                <a:rPr lang="fr-FR" sz="2400" b="1" i="1" dirty="0" err="1" smtClean="0">
                                  <a:latin typeface="Cambria Math" panose="02040503050406030204" pitchFamily="18" charset="0"/>
                                </a:rPr>
                                <m:t>𝒃</m:t>
                              </m:r>
                              <m:r>
                                <a:rPr lang="fr-FR" sz="2400" b="1" i="1" dirty="0" err="1" smtClean="0">
                                  <a:latin typeface="Cambria Math" panose="02040503050406030204" pitchFamily="18" charset="0"/>
                                </a:rPr>
                                <m:t>,</m:t>
                              </m:r>
                            </m:e>
                            <m:e>
                              <m:r>
                                <a:rPr lang="fr-FR" sz="2400" b="1" i="1" dirty="0" err="1" smtClean="0">
                                  <a:latin typeface="Cambria Math" panose="02040503050406030204" pitchFamily="18" charset="0"/>
                                </a:rPr>
                                <m:t>𝒇</m:t>
                              </m:r>
                            </m:e>
                          </m:eqArr>
                        </m:e>
                      </m:d>
                    </m:oMath>
                  </m:oMathPara>
                </a14:m>
                <a:endParaRPr lang="fr-FR" sz="2400" b="1" dirty="0"/>
              </a:p>
            </p:txBody>
          </p:sp>
        </mc:Choice>
        <mc:Fallback xmlns="">
          <p:sp>
            <p:nvSpPr>
              <p:cNvPr id="7" name="Rectangle 6">
                <a:extLst>
                  <a:ext uri="{FF2B5EF4-FFF2-40B4-BE49-F238E27FC236}">
                    <a16:creationId xmlns:a16="http://schemas.microsoft.com/office/drawing/2014/main" id="{BEA8C1BB-1DE3-4182-AD0A-9BF053366CC7}"/>
                  </a:ext>
                </a:extLst>
              </p:cNvPr>
              <p:cNvSpPr>
                <a:spLocks noRot="1" noChangeAspect="1" noMove="1" noResize="1" noEditPoints="1" noAdjustHandles="1" noChangeArrowheads="1" noChangeShapeType="1" noTextEdit="1"/>
              </p:cNvSpPr>
              <p:nvPr/>
            </p:nvSpPr>
            <p:spPr>
              <a:xfrm>
                <a:off x="860230" y="3386548"/>
                <a:ext cx="1969413" cy="1564842"/>
              </a:xfrm>
              <a:prstGeom prst="rect">
                <a:avLst/>
              </a:prstGeom>
              <a:blipFill>
                <a:blip r:embed="rId2"/>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7382753C-3487-40DF-80AA-9C98B94B9C95}"/>
                  </a:ext>
                </a:extLst>
              </p:cNvPr>
              <p:cNvSpPr/>
              <p:nvPr/>
            </p:nvSpPr>
            <p:spPr>
              <a:xfrm>
                <a:off x="4000139" y="3852827"/>
                <a:ext cx="1975569" cy="68939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fr-FR" sz="2400" b="1" dirty="0"/>
                  <a:t>SURROGATE MODEL: </a:t>
                </a:r>
                <a14:m>
                  <m:oMath xmlns:m="http://schemas.openxmlformats.org/officeDocument/2006/math">
                    <m:r>
                      <a:rPr lang="en-US" sz="2400" i="1" dirty="0" smtClean="0">
                        <a:latin typeface="Cambria Math" panose="02040503050406030204" pitchFamily="18" charset="0"/>
                      </a:rPr>
                      <m:t>𝑀</m:t>
                    </m:r>
                  </m:oMath>
                </a14:m>
                <a:endParaRPr lang="fr-FR" sz="2400" b="1" dirty="0"/>
              </a:p>
            </p:txBody>
          </p:sp>
        </mc:Choice>
        <mc:Fallback xmlns="">
          <p:sp>
            <p:nvSpPr>
              <p:cNvPr id="8" name="Rectangle 7">
                <a:extLst>
                  <a:ext uri="{FF2B5EF4-FFF2-40B4-BE49-F238E27FC236}">
                    <a16:creationId xmlns:a16="http://schemas.microsoft.com/office/drawing/2014/main" id="{7382753C-3487-40DF-80AA-9C98B94B9C95}"/>
                  </a:ext>
                </a:extLst>
              </p:cNvPr>
              <p:cNvSpPr>
                <a:spLocks noRot="1" noChangeAspect="1" noMove="1" noResize="1" noEditPoints="1" noAdjustHandles="1" noChangeArrowheads="1" noChangeShapeType="1" noTextEdit="1"/>
              </p:cNvSpPr>
              <p:nvPr/>
            </p:nvSpPr>
            <p:spPr>
              <a:xfrm>
                <a:off x="4000139" y="3852827"/>
                <a:ext cx="1975569" cy="689399"/>
              </a:xfrm>
              <a:prstGeom prst="rect">
                <a:avLst/>
              </a:prstGeom>
              <a:blipFill>
                <a:blip r:embed="rId3"/>
                <a:stretch>
                  <a:fillRect t="-14530" r="-1220" b="-27350"/>
                </a:stretch>
              </a:blipFill>
            </p:spPr>
            <p:txBody>
              <a:bodyPr/>
              <a:lstStyle/>
              <a:p>
                <a:r>
                  <a:rPr lang="fr-FR">
                    <a:noFill/>
                  </a:rPr>
                  <a:t> </a:t>
                </a:r>
              </a:p>
            </p:txBody>
          </p:sp>
        </mc:Fallback>
      </mc:AlternateContent>
      <p:sp>
        <p:nvSpPr>
          <p:cNvPr id="9" name="Flèche : gauche 8">
            <a:extLst>
              <a:ext uri="{FF2B5EF4-FFF2-40B4-BE49-F238E27FC236}">
                <a16:creationId xmlns:a16="http://schemas.microsoft.com/office/drawing/2014/main" id="{C3032029-2641-4B53-AB49-3E3EDC5379A3}"/>
              </a:ext>
            </a:extLst>
          </p:cNvPr>
          <p:cNvSpPr/>
          <p:nvPr/>
        </p:nvSpPr>
        <p:spPr>
          <a:xfrm rot="10800000">
            <a:off x="3135062" y="3874650"/>
            <a:ext cx="801767" cy="588637"/>
          </a:xfrm>
          <a:prstGeom prst="lef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10" name="Flèche : gauche 9">
            <a:extLst>
              <a:ext uri="{FF2B5EF4-FFF2-40B4-BE49-F238E27FC236}">
                <a16:creationId xmlns:a16="http://schemas.microsoft.com/office/drawing/2014/main" id="{489BA43A-098E-478A-8702-8E3C81AB1AC7}"/>
              </a:ext>
            </a:extLst>
          </p:cNvPr>
          <p:cNvSpPr/>
          <p:nvPr/>
        </p:nvSpPr>
        <p:spPr>
          <a:xfrm rot="10800000">
            <a:off x="6039018" y="3903207"/>
            <a:ext cx="801767" cy="588637"/>
          </a:xfrm>
          <a:prstGeom prst="leftArrow">
            <a:avLst/>
          </a:pr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dirty="0"/>
          </a:p>
        </p:txBody>
      </p:sp>
      <p:sp>
        <p:nvSpPr>
          <p:cNvPr id="15" name="Rectangle 14">
            <a:extLst>
              <a:ext uri="{FF2B5EF4-FFF2-40B4-BE49-F238E27FC236}">
                <a16:creationId xmlns:a16="http://schemas.microsoft.com/office/drawing/2014/main" id="{093BC7ED-3964-4307-A2F7-0A677B92D548}"/>
              </a:ext>
            </a:extLst>
          </p:cNvPr>
          <p:cNvSpPr/>
          <p:nvPr/>
        </p:nvSpPr>
        <p:spPr>
          <a:xfrm>
            <a:off x="6888975" y="3003440"/>
            <a:ext cx="2543855" cy="194795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Rectangle 15">
            <a:extLst>
              <a:ext uri="{FF2B5EF4-FFF2-40B4-BE49-F238E27FC236}">
                <a16:creationId xmlns:a16="http://schemas.microsoft.com/office/drawing/2014/main" id="{2F290067-6B2B-4A10-A543-5EE31B6FF6F0}"/>
              </a:ext>
            </a:extLst>
          </p:cNvPr>
          <p:cNvSpPr/>
          <p:nvPr/>
        </p:nvSpPr>
        <p:spPr>
          <a:xfrm>
            <a:off x="7206187" y="2777963"/>
            <a:ext cx="1969414" cy="46505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t>OUTPUT</a:t>
            </a:r>
          </a:p>
        </p:txBody>
      </p:sp>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28BA6E9C-4868-408B-9F1F-D96D80147231}"/>
                  </a:ext>
                </a:extLst>
              </p:cNvPr>
              <p:cNvSpPr/>
              <p:nvPr/>
            </p:nvSpPr>
            <p:spPr>
              <a:xfrm>
                <a:off x="7206187" y="3280781"/>
                <a:ext cx="1969413" cy="156484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fr-FR" sz="2400" b="1" i="1" dirty="0" smtClean="0">
                          <a:latin typeface="Cambria Math" panose="02040503050406030204" pitchFamily="18" charset="0"/>
                        </a:rPr>
                        <m:t>𝒘</m:t>
                      </m:r>
                      <m:r>
                        <a:rPr lang="fr-FR" sz="2400" b="1" i="1" dirty="0">
                          <a:latin typeface="Cambria Math" panose="02040503050406030204" pitchFamily="18" charset="0"/>
                        </a:rPr>
                        <m:t>=</m:t>
                      </m:r>
                      <m:d>
                        <m:dPr>
                          <m:begChr m:val="["/>
                          <m:endChr m:val="]"/>
                          <m:ctrlPr>
                            <a:rPr lang="fr-FR" sz="2400" b="1" i="1" dirty="0">
                              <a:latin typeface="Cambria Math" panose="02040503050406030204" pitchFamily="18" charset="0"/>
                            </a:rPr>
                          </m:ctrlPr>
                        </m:dPr>
                        <m:e>
                          <m:eqArr>
                            <m:eqArrPr>
                              <m:ctrlPr>
                                <a:rPr lang="fr-FR" sz="2400" b="1" i="1" dirty="0" err="1">
                                  <a:latin typeface="Cambria Math" panose="02040503050406030204" pitchFamily="18" charset="0"/>
                                </a:rPr>
                              </m:ctrlPr>
                            </m:eqArrPr>
                            <m:e>
                              <m:sSub>
                                <m:sSubPr>
                                  <m:ctrlPr>
                                    <a:rPr lang="fr-FR" sz="2400" b="1" i="1" dirty="0">
                                      <a:latin typeface="Cambria Math" panose="02040503050406030204" pitchFamily="18" charset="0"/>
                                    </a:rPr>
                                  </m:ctrlPr>
                                </m:sSubPr>
                                <m:e>
                                  <m:r>
                                    <a:rPr lang="fr-FR" sz="2400" b="0" i="1" dirty="0" smtClean="0">
                                      <a:latin typeface="Cambria Math" panose="02040503050406030204" pitchFamily="18" charset="0"/>
                                    </a:rPr>
                                    <m:t>𝑤</m:t>
                                  </m:r>
                                </m:e>
                                <m:sub>
                                  <m:r>
                                    <a:rPr lang="fr-FR" sz="2400" i="1" dirty="0">
                                      <a:latin typeface="Cambria Math" panose="02040503050406030204" pitchFamily="18" charset="0"/>
                                    </a:rPr>
                                    <m:t>1</m:t>
                                  </m:r>
                                </m:sub>
                              </m:sSub>
                              <m:r>
                                <a:rPr lang="fr-FR" sz="2400" b="1" i="1" dirty="0" err="1">
                                  <a:latin typeface="Cambria Math" panose="02040503050406030204" pitchFamily="18" charset="0"/>
                                </a:rPr>
                                <m:t>,</m:t>
                              </m:r>
                            </m:e>
                            <m:e>
                              <m:sSub>
                                <m:sSubPr>
                                  <m:ctrlPr>
                                    <a:rPr lang="fr-FR" sz="2400" b="1" i="1" dirty="0">
                                      <a:latin typeface="Cambria Math" panose="02040503050406030204" pitchFamily="18" charset="0"/>
                                    </a:rPr>
                                  </m:ctrlPr>
                                </m:sSubPr>
                                <m:e>
                                  <m:r>
                                    <a:rPr lang="fr-FR" sz="2400" b="0" i="1" dirty="0" smtClean="0">
                                      <a:latin typeface="Cambria Math" panose="02040503050406030204" pitchFamily="18" charset="0"/>
                                    </a:rPr>
                                    <m:t>𝑤</m:t>
                                  </m:r>
                                </m:e>
                                <m:sub>
                                  <m:r>
                                    <a:rPr lang="fr-FR" sz="2400" i="1" dirty="0">
                                      <a:latin typeface="Cambria Math" panose="02040503050406030204" pitchFamily="18" charset="0"/>
                                    </a:rPr>
                                    <m:t>2</m:t>
                                  </m:r>
                                </m:sub>
                              </m:sSub>
                              <m:r>
                                <a:rPr lang="fr-FR" sz="2400" b="1" i="1" dirty="0" err="1">
                                  <a:latin typeface="Cambria Math" panose="02040503050406030204" pitchFamily="18" charset="0"/>
                                </a:rPr>
                                <m:t>,</m:t>
                              </m:r>
                            </m:e>
                            <m:e>
                              <m:r>
                                <a:rPr lang="fr-FR" sz="2400" b="1" i="1" dirty="0">
                                  <a:latin typeface="Cambria Math" panose="02040503050406030204" pitchFamily="18" charset="0"/>
                                </a:rPr>
                                <m:t>…</m:t>
                              </m:r>
                              <m:r>
                                <a:rPr lang="fr-FR" sz="2400" b="1" i="1" dirty="0" err="1">
                                  <a:latin typeface="Cambria Math" panose="02040503050406030204" pitchFamily="18" charset="0"/>
                                </a:rPr>
                                <m:t>,</m:t>
                              </m:r>
                            </m:e>
                            <m:e>
                              <m:sSub>
                                <m:sSubPr>
                                  <m:ctrlPr>
                                    <a:rPr lang="fr-FR" sz="2400" b="1" i="1" dirty="0">
                                      <a:latin typeface="Cambria Math" panose="02040503050406030204" pitchFamily="18" charset="0"/>
                                    </a:rPr>
                                  </m:ctrlPr>
                                </m:sSubPr>
                                <m:e>
                                  <m:r>
                                    <a:rPr lang="fr-FR" sz="2400" b="0" i="1" dirty="0" smtClean="0">
                                      <a:latin typeface="Cambria Math" panose="02040503050406030204" pitchFamily="18" charset="0"/>
                                    </a:rPr>
                                    <m:t>𝑤</m:t>
                                  </m:r>
                                </m:e>
                                <m:sub>
                                  <m:r>
                                    <a:rPr lang="fr-FR" sz="2400" i="1" dirty="0">
                                      <a:latin typeface="Cambria Math" panose="02040503050406030204" pitchFamily="18" charset="0"/>
                                    </a:rPr>
                                    <m:t>𝐿</m:t>
                                  </m:r>
                                </m:sub>
                              </m:sSub>
                            </m:e>
                          </m:eqArr>
                        </m:e>
                      </m:d>
                    </m:oMath>
                  </m:oMathPara>
                </a14:m>
                <a:endParaRPr lang="fr-FR" sz="2400" b="1" dirty="0"/>
              </a:p>
            </p:txBody>
          </p:sp>
        </mc:Choice>
        <mc:Fallback xmlns="">
          <p:sp>
            <p:nvSpPr>
              <p:cNvPr id="17" name="Rectangle 16">
                <a:extLst>
                  <a:ext uri="{FF2B5EF4-FFF2-40B4-BE49-F238E27FC236}">
                    <a16:creationId xmlns:a16="http://schemas.microsoft.com/office/drawing/2014/main" id="{28BA6E9C-4868-408B-9F1F-D96D80147231}"/>
                  </a:ext>
                </a:extLst>
              </p:cNvPr>
              <p:cNvSpPr>
                <a:spLocks noRot="1" noChangeAspect="1" noMove="1" noResize="1" noEditPoints="1" noAdjustHandles="1" noChangeArrowheads="1" noChangeShapeType="1" noTextEdit="1"/>
              </p:cNvSpPr>
              <p:nvPr/>
            </p:nvSpPr>
            <p:spPr>
              <a:xfrm>
                <a:off x="7206187" y="3280781"/>
                <a:ext cx="1969413" cy="1564842"/>
              </a:xfrm>
              <a:prstGeom prst="rect">
                <a:avLst/>
              </a:prstGeom>
              <a:blipFill>
                <a:blip r:embed="rId4"/>
                <a:stretch>
                  <a:fillRect/>
                </a:stretch>
              </a:blipFill>
            </p:spPr>
            <p:txBody>
              <a:bodyPr/>
              <a:lstStyle/>
              <a:p>
                <a:r>
                  <a:rPr lang="fr-FR">
                    <a:noFill/>
                  </a:rPr>
                  <a:t> </a:t>
                </a:r>
              </a:p>
            </p:txBody>
          </p:sp>
        </mc:Fallback>
      </mc:AlternateContent>
      <p:sp>
        <p:nvSpPr>
          <p:cNvPr id="19" name="Triangle isocèle 18">
            <a:extLst>
              <a:ext uri="{FF2B5EF4-FFF2-40B4-BE49-F238E27FC236}">
                <a16:creationId xmlns:a16="http://schemas.microsoft.com/office/drawing/2014/main" id="{ACA101D0-7FCD-44A0-97BD-A87BC8636D06}"/>
              </a:ext>
            </a:extLst>
          </p:cNvPr>
          <p:cNvSpPr/>
          <p:nvPr/>
        </p:nvSpPr>
        <p:spPr>
          <a:xfrm flipV="1">
            <a:off x="7574944" y="2487642"/>
            <a:ext cx="1231900" cy="337861"/>
          </a:xfrm>
          <a:prstGeom prst="triangle">
            <a:avLst>
              <a:gd name="adj" fmla="val 48969"/>
            </a:avLst>
          </a:prstGeom>
          <a:solidFill>
            <a:schemeClr val="accent4">
              <a:lumMod val="5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fr-FR"/>
          </a:p>
        </p:txBody>
      </p:sp>
      <mc:AlternateContent xmlns:mc="http://schemas.openxmlformats.org/markup-compatibility/2006" xmlns:a14="http://schemas.microsoft.com/office/drawing/2010/main">
        <mc:Choice Requires="a14">
          <p:sp>
            <p:nvSpPr>
              <p:cNvPr id="20" name="Rectangle 19">
                <a:extLst>
                  <a:ext uri="{FF2B5EF4-FFF2-40B4-BE49-F238E27FC236}">
                    <a16:creationId xmlns:a16="http://schemas.microsoft.com/office/drawing/2014/main" id="{285A81BA-A50A-4961-B793-AD57CDF3334B}"/>
                  </a:ext>
                </a:extLst>
              </p:cNvPr>
              <p:cNvSpPr/>
              <p:nvPr/>
            </p:nvSpPr>
            <p:spPr>
              <a:xfrm>
                <a:off x="7574944" y="1353637"/>
                <a:ext cx="1231900" cy="1090086"/>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fr-FR" b="1" i="1" dirty="0" smtClean="0">
                          <a:latin typeface="Cambria Math" panose="02040503050406030204" pitchFamily="18" charset="0"/>
                        </a:rPr>
                        <m:t>𝒔</m:t>
                      </m:r>
                      <m:r>
                        <a:rPr lang="fr-FR" b="1" i="1" dirty="0">
                          <a:latin typeface="Cambria Math" panose="02040503050406030204" pitchFamily="18" charset="0"/>
                        </a:rPr>
                        <m:t>=</m:t>
                      </m:r>
                      <m:d>
                        <m:dPr>
                          <m:begChr m:val="["/>
                          <m:endChr m:val="]"/>
                          <m:ctrlPr>
                            <a:rPr lang="fr-FR" b="1" i="1" dirty="0">
                              <a:latin typeface="Cambria Math" panose="02040503050406030204" pitchFamily="18" charset="0"/>
                            </a:rPr>
                          </m:ctrlPr>
                        </m:dPr>
                        <m:e>
                          <m:eqArr>
                            <m:eqArrPr>
                              <m:ctrlPr>
                                <a:rPr lang="fr-FR" i="1" dirty="0" smtClean="0">
                                  <a:latin typeface="Cambria Math" panose="02040503050406030204" pitchFamily="18" charset="0"/>
                                </a:rPr>
                              </m:ctrlPr>
                            </m:eqArrPr>
                            <m:e>
                              <m:sSub>
                                <m:sSubPr>
                                  <m:ctrlPr>
                                    <a:rPr lang="fr-FR" i="1" dirty="0">
                                      <a:latin typeface="Cambria Math" panose="02040503050406030204" pitchFamily="18" charset="0"/>
                                    </a:rPr>
                                  </m:ctrlPr>
                                </m:sSubPr>
                                <m:e>
                                  <m:r>
                                    <a:rPr lang="fr-FR" b="0" i="1" dirty="0">
                                      <a:latin typeface="Cambria Math" panose="02040503050406030204" pitchFamily="18" charset="0"/>
                                    </a:rPr>
                                    <m:t>𝑠</m:t>
                                  </m:r>
                                </m:e>
                                <m:sub>
                                  <m:r>
                                    <a:rPr lang="fr-FR" b="0" i="1" dirty="0">
                                      <a:latin typeface="Cambria Math" panose="02040503050406030204" pitchFamily="18" charset="0"/>
                                    </a:rPr>
                                    <m:t>1</m:t>
                                  </m:r>
                                </m:sub>
                              </m:sSub>
                              <m:r>
                                <a:rPr lang="fr-FR" b="0" i="1" dirty="0" err="1">
                                  <a:latin typeface="Cambria Math" panose="02040503050406030204" pitchFamily="18" charset="0"/>
                                </a:rPr>
                                <m:t>,</m:t>
                              </m:r>
                            </m:e>
                            <m:e>
                              <m:sSub>
                                <m:sSubPr>
                                  <m:ctrlPr>
                                    <a:rPr lang="fr-FR" i="1" dirty="0">
                                      <a:latin typeface="Cambria Math" panose="02040503050406030204" pitchFamily="18" charset="0"/>
                                    </a:rPr>
                                  </m:ctrlPr>
                                </m:sSubPr>
                                <m:e>
                                  <m:r>
                                    <a:rPr lang="fr-FR" b="0" i="1" dirty="0">
                                      <a:latin typeface="Cambria Math" panose="02040503050406030204" pitchFamily="18" charset="0"/>
                                    </a:rPr>
                                    <m:t>𝑠</m:t>
                                  </m:r>
                                </m:e>
                                <m:sub>
                                  <m:r>
                                    <a:rPr lang="fr-FR" b="0" i="1" dirty="0">
                                      <a:latin typeface="Cambria Math" panose="02040503050406030204" pitchFamily="18" charset="0"/>
                                    </a:rPr>
                                    <m:t>2</m:t>
                                  </m:r>
                                </m:sub>
                              </m:sSub>
                              <m:r>
                                <a:rPr lang="fr-FR" b="0" i="1" dirty="0" err="1">
                                  <a:latin typeface="Cambria Math" panose="02040503050406030204" pitchFamily="18" charset="0"/>
                                </a:rPr>
                                <m:t>,</m:t>
                              </m:r>
                            </m:e>
                            <m:e>
                              <m:r>
                                <a:rPr lang="fr-FR" b="0" i="1" dirty="0">
                                  <a:latin typeface="Cambria Math" panose="02040503050406030204" pitchFamily="18" charset="0"/>
                                </a:rPr>
                                <m:t>…</m:t>
                              </m:r>
                              <m:r>
                                <a:rPr lang="fr-FR" b="0" i="1" dirty="0" err="1">
                                  <a:latin typeface="Cambria Math" panose="02040503050406030204" pitchFamily="18" charset="0"/>
                                </a:rPr>
                                <m:t>,</m:t>
                              </m:r>
                            </m:e>
                            <m:e>
                              <m:sSub>
                                <m:sSubPr>
                                  <m:ctrlPr>
                                    <a:rPr lang="fr-FR" i="1" dirty="0">
                                      <a:latin typeface="Cambria Math" panose="02040503050406030204" pitchFamily="18" charset="0"/>
                                    </a:rPr>
                                  </m:ctrlPr>
                                </m:sSubPr>
                                <m:e>
                                  <m:r>
                                    <a:rPr lang="fr-FR" b="0" i="1" dirty="0">
                                      <a:latin typeface="Cambria Math" panose="02040503050406030204" pitchFamily="18" charset="0"/>
                                    </a:rPr>
                                    <m:t>𝑠</m:t>
                                  </m:r>
                                </m:e>
                                <m:sub>
                                  <m:sSub>
                                    <m:sSubPr>
                                      <m:ctrlPr>
                                        <a:rPr lang="fr-FR" i="1" dirty="0" smtClean="0">
                                          <a:latin typeface="Cambria Math" panose="02040503050406030204" pitchFamily="18" charset="0"/>
                                        </a:rPr>
                                      </m:ctrlPr>
                                    </m:sSubPr>
                                    <m:e>
                                      <m:r>
                                        <a:rPr lang="fr-FR" b="0" i="1" dirty="0" smtClean="0">
                                          <a:latin typeface="Cambria Math" panose="02040503050406030204" pitchFamily="18" charset="0"/>
                                        </a:rPr>
                                        <m:t>𝑁</m:t>
                                      </m:r>
                                    </m:e>
                                    <m:sub>
                                      <m:r>
                                        <a:rPr lang="fr-FR" b="0" i="1" dirty="0" smtClean="0">
                                          <a:latin typeface="Cambria Math" panose="02040503050406030204" pitchFamily="18" charset="0"/>
                                        </a:rPr>
                                        <m:t>h</m:t>
                                      </m:r>
                                    </m:sub>
                                  </m:sSub>
                                </m:sub>
                              </m:sSub>
                            </m:e>
                          </m:eqArr>
                        </m:e>
                      </m:d>
                    </m:oMath>
                  </m:oMathPara>
                </a14:m>
                <a:endParaRPr lang="fr-FR" b="1" dirty="0"/>
              </a:p>
            </p:txBody>
          </p:sp>
        </mc:Choice>
        <mc:Fallback xmlns="">
          <p:sp>
            <p:nvSpPr>
              <p:cNvPr id="20" name="Rectangle 19">
                <a:extLst>
                  <a:ext uri="{FF2B5EF4-FFF2-40B4-BE49-F238E27FC236}">
                    <a16:creationId xmlns:a16="http://schemas.microsoft.com/office/drawing/2014/main" id="{285A81BA-A50A-4961-B793-AD57CDF3334B}"/>
                  </a:ext>
                </a:extLst>
              </p:cNvPr>
              <p:cNvSpPr>
                <a:spLocks noRot="1" noChangeAspect="1" noMove="1" noResize="1" noEditPoints="1" noAdjustHandles="1" noChangeArrowheads="1" noChangeShapeType="1" noTextEdit="1"/>
              </p:cNvSpPr>
              <p:nvPr/>
            </p:nvSpPr>
            <p:spPr>
              <a:xfrm>
                <a:off x="7574944" y="1353637"/>
                <a:ext cx="1231900" cy="1090086"/>
              </a:xfrm>
              <a:prstGeom prst="rect">
                <a:avLst/>
              </a:prstGeom>
              <a:blipFill>
                <a:blip r:embed="rId5"/>
                <a:stretch>
                  <a:fillRect/>
                </a:stretch>
              </a:blipFill>
            </p:spPr>
            <p:txBody>
              <a:bodyPr/>
              <a:lstStyle/>
              <a:p>
                <a:r>
                  <a:rPr lang="fr-FR">
                    <a:noFill/>
                  </a:rPr>
                  <a:t> </a:t>
                </a:r>
              </a:p>
            </p:txBody>
          </p:sp>
        </mc:Fallback>
      </mc:AlternateContent>
      <p:sp>
        <p:nvSpPr>
          <p:cNvPr id="21" name="Triangle isocèle 20">
            <a:extLst>
              <a:ext uri="{FF2B5EF4-FFF2-40B4-BE49-F238E27FC236}">
                <a16:creationId xmlns:a16="http://schemas.microsoft.com/office/drawing/2014/main" id="{C6D186FB-AA21-4012-9E05-59109AB3AFDB}"/>
              </a:ext>
            </a:extLst>
          </p:cNvPr>
          <p:cNvSpPr/>
          <p:nvPr/>
        </p:nvSpPr>
        <p:spPr>
          <a:xfrm>
            <a:off x="7574944" y="4883391"/>
            <a:ext cx="1231900" cy="337861"/>
          </a:xfrm>
          <a:prstGeom prst="triangle">
            <a:avLst>
              <a:gd name="adj" fmla="val 48969"/>
            </a:avLst>
          </a:prstGeom>
          <a:solidFill>
            <a:schemeClr val="accent4">
              <a:lumMod val="5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fr-FR"/>
          </a:p>
        </p:txBody>
      </p:sp>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553DA8A5-2E0A-4407-942E-885EF1754FF1}"/>
                  </a:ext>
                </a:extLst>
              </p:cNvPr>
              <p:cNvSpPr/>
              <p:nvPr/>
            </p:nvSpPr>
            <p:spPr>
              <a:xfrm>
                <a:off x="7574944" y="5258088"/>
                <a:ext cx="1231900" cy="1090086"/>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fr-FR" b="1" i="1" dirty="0" smtClean="0">
                          <a:latin typeface="Cambria Math" panose="02040503050406030204" pitchFamily="18" charset="0"/>
                        </a:rPr>
                        <m:t>𝒔</m:t>
                      </m:r>
                      <m:r>
                        <a:rPr lang="fr-FR" b="1" i="1" dirty="0">
                          <a:latin typeface="Cambria Math" panose="02040503050406030204" pitchFamily="18" charset="0"/>
                        </a:rPr>
                        <m:t>=</m:t>
                      </m:r>
                      <m:d>
                        <m:dPr>
                          <m:begChr m:val="["/>
                          <m:endChr m:val="]"/>
                          <m:ctrlPr>
                            <a:rPr lang="fr-FR" b="1" i="1" dirty="0">
                              <a:latin typeface="Cambria Math" panose="02040503050406030204" pitchFamily="18" charset="0"/>
                            </a:rPr>
                          </m:ctrlPr>
                        </m:dPr>
                        <m:e>
                          <m:eqArr>
                            <m:eqArrPr>
                              <m:ctrlPr>
                                <a:rPr lang="fr-FR" i="1" dirty="0" smtClean="0">
                                  <a:latin typeface="Cambria Math" panose="02040503050406030204" pitchFamily="18" charset="0"/>
                                </a:rPr>
                              </m:ctrlPr>
                            </m:eqArrPr>
                            <m:e>
                              <m:sSub>
                                <m:sSubPr>
                                  <m:ctrlPr>
                                    <a:rPr lang="fr-FR" i="1" dirty="0">
                                      <a:latin typeface="Cambria Math" panose="02040503050406030204" pitchFamily="18" charset="0"/>
                                    </a:rPr>
                                  </m:ctrlPr>
                                </m:sSubPr>
                                <m:e>
                                  <m:r>
                                    <a:rPr lang="fr-FR" b="0" i="1" dirty="0">
                                      <a:latin typeface="Cambria Math" panose="02040503050406030204" pitchFamily="18" charset="0"/>
                                    </a:rPr>
                                    <m:t>𝑠</m:t>
                                  </m:r>
                                </m:e>
                                <m:sub>
                                  <m:r>
                                    <a:rPr lang="fr-FR" b="0" i="1" dirty="0">
                                      <a:latin typeface="Cambria Math" panose="02040503050406030204" pitchFamily="18" charset="0"/>
                                    </a:rPr>
                                    <m:t>1</m:t>
                                  </m:r>
                                </m:sub>
                              </m:sSub>
                              <m:r>
                                <a:rPr lang="fr-FR" b="0" i="1" dirty="0" err="1">
                                  <a:latin typeface="Cambria Math" panose="02040503050406030204" pitchFamily="18" charset="0"/>
                                </a:rPr>
                                <m:t>,</m:t>
                              </m:r>
                            </m:e>
                            <m:e>
                              <m:sSub>
                                <m:sSubPr>
                                  <m:ctrlPr>
                                    <a:rPr lang="fr-FR" i="1" dirty="0">
                                      <a:latin typeface="Cambria Math" panose="02040503050406030204" pitchFamily="18" charset="0"/>
                                    </a:rPr>
                                  </m:ctrlPr>
                                </m:sSubPr>
                                <m:e>
                                  <m:r>
                                    <a:rPr lang="fr-FR" b="0" i="1" dirty="0">
                                      <a:latin typeface="Cambria Math" panose="02040503050406030204" pitchFamily="18" charset="0"/>
                                    </a:rPr>
                                    <m:t>𝑠</m:t>
                                  </m:r>
                                </m:e>
                                <m:sub>
                                  <m:r>
                                    <a:rPr lang="fr-FR" b="0" i="1" dirty="0">
                                      <a:latin typeface="Cambria Math" panose="02040503050406030204" pitchFamily="18" charset="0"/>
                                    </a:rPr>
                                    <m:t>2</m:t>
                                  </m:r>
                                </m:sub>
                              </m:sSub>
                              <m:r>
                                <a:rPr lang="fr-FR" b="0" i="1" dirty="0" err="1">
                                  <a:latin typeface="Cambria Math" panose="02040503050406030204" pitchFamily="18" charset="0"/>
                                </a:rPr>
                                <m:t>,</m:t>
                              </m:r>
                            </m:e>
                            <m:e>
                              <m:r>
                                <a:rPr lang="fr-FR" b="0" i="1" dirty="0">
                                  <a:latin typeface="Cambria Math" panose="02040503050406030204" pitchFamily="18" charset="0"/>
                                </a:rPr>
                                <m:t>…</m:t>
                              </m:r>
                              <m:r>
                                <a:rPr lang="fr-FR" b="0" i="1" dirty="0" err="1">
                                  <a:latin typeface="Cambria Math" panose="02040503050406030204" pitchFamily="18" charset="0"/>
                                </a:rPr>
                                <m:t>,</m:t>
                              </m:r>
                            </m:e>
                            <m:e>
                              <m:sSub>
                                <m:sSubPr>
                                  <m:ctrlPr>
                                    <a:rPr lang="fr-FR" i="1" dirty="0">
                                      <a:latin typeface="Cambria Math" panose="02040503050406030204" pitchFamily="18" charset="0"/>
                                    </a:rPr>
                                  </m:ctrlPr>
                                </m:sSubPr>
                                <m:e>
                                  <m:r>
                                    <a:rPr lang="fr-FR" b="0" i="1" dirty="0">
                                      <a:latin typeface="Cambria Math" panose="02040503050406030204" pitchFamily="18" charset="0"/>
                                    </a:rPr>
                                    <m:t>𝑠</m:t>
                                  </m:r>
                                </m:e>
                                <m:sub>
                                  <m:sSub>
                                    <m:sSubPr>
                                      <m:ctrlPr>
                                        <a:rPr lang="fr-FR" i="1" dirty="0" smtClean="0">
                                          <a:latin typeface="Cambria Math" panose="02040503050406030204" pitchFamily="18" charset="0"/>
                                        </a:rPr>
                                      </m:ctrlPr>
                                    </m:sSubPr>
                                    <m:e>
                                      <m:r>
                                        <a:rPr lang="fr-FR" b="0" i="1" dirty="0" smtClean="0">
                                          <a:latin typeface="Cambria Math" panose="02040503050406030204" pitchFamily="18" charset="0"/>
                                        </a:rPr>
                                        <m:t>𝑁</m:t>
                                      </m:r>
                                    </m:e>
                                    <m:sub>
                                      <m:r>
                                        <a:rPr lang="fr-FR" b="0" i="1" dirty="0" smtClean="0">
                                          <a:latin typeface="Cambria Math" panose="02040503050406030204" pitchFamily="18" charset="0"/>
                                        </a:rPr>
                                        <m:t>h</m:t>
                                      </m:r>
                                    </m:sub>
                                  </m:sSub>
                                </m:sub>
                              </m:sSub>
                            </m:e>
                          </m:eqArr>
                        </m:e>
                      </m:d>
                    </m:oMath>
                  </m:oMathPara>
                </a14:m>
                <a:endParaRPr lang="fr-FR" b="1" dirty="0"/>
              </a:p>
            </p:txBody>
          </p:sp>
        </mc:Choice>
        <mc:Fallback xmlns="">
          <p:sp>
            <p:nvSpPr>
              <p:cNvPr id="22" name="Rectangle 21">
                <a:extLst>
                  <a:ext uri="{FF2B5EF4-FFF2-40B4-BE49-F238E27FC236}">
                    <a16:creationId xmlns:a16="http://schemas.microsoft.com/office/drawing/2014/main" id="{553DA8A5-2E0A-4407-942E-885EF1754FF1}"/>
                  </a:ext>
                </a:extLst>
              </p:cNvPr>
              <p:cNvSpPr>
                <a:spLocks noRot="1" noChangeAspect="1" noMove="1" noResize="1" noEditPoints="1" noAdjustHandles="1" noChangeArrowheads="1" noChangeShapeType="1" noTextEdit="1"/>
              </p:cNvSpPr>
              <p:nvPr/>
            </p:nvSpPr>
            <p:spPr>
              <a:xfrm>
                <a:off x="7574944" y="5258088"/>
                <a:ext cx="1231900" cy="1090086"/>
              </a:xfrm>
              <a:prstGeom prst="rect">
                <a:avLst/>
              </a:prstGeom>
              <a:blipFill>
                <a:blip r:embed="rId6"/>
                <a:stretch>
                  <a:fillRect/>
                </a:stretch>
              </a:blipFill>
            </p:spPr>
            <p:txBody>
              <a:bodyPr/>
              <a:lstStyle/>
              <a:p>
                <a:r>
                  <a:rPr lang="fr-FR">
                    <a:noFill/>
                  </a:rPr>
                  <a:t> </a:t>
                </a:r>
              </a:p>
            </p:txBody>
          </p:sp>
        </mc:Fallback>
      </mc:AlternateContent>
      <p:sp>
        <p:nvSpPr>
          <p:cNvPr id="26" name="Flèche : bas 25">
            <a:extLst>
              <a:ext uri="{FF2B5EF4-FFF2-40B4-BE49-F238E27FC236}">
                <a16:creationId xmlns:a16="http://schemas.microsoft.com/office/drawing/2014/main" id="{705C0E6A-2BAD-4225-9EB1-C439F1DB45E3}"/>
              </a:ext>
            </a:extLst>
          </p:cNvPr>
          <p:cNvSpPr/>
          <p:nvPr/>
        </p:nvSpPr>
        <p:spPr>
          <a:xfrm>
            <a:off x="9908483" y="1819386"/>
            <a:ext cx="371479" cy="1718907"/>
          </a:xfrm>
          <a:prstGeom prst="downArrow">
            <a:avLst/>
          </a:prstGeom>
          <a:gradFill>
            <a:gsLst>
              <a:gs pos="0">
                <a:schemeClr val="accent4"/>
              </a:gs>
              <a:gs pos="100000">
                <a:schemeClr val="accent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mc:AlternateContent xmlns:mc="http://schemas.openxmlformats.org/markup-compatibility/2006" xmlns:a14="http://schemas.microsoft.com/office/drawing/2010/main">
        <mc:Choice Requires="a14">
          <p:sp>
            <p:nvSpPr>
              <p:cNvPr id="27" name="Ellipse 26">
                <a:extLst>
                  <a:ext uri="{FF2B5EF4-FFF2-40B4-BE49-F238E27FC236}">
                    <a16:creationId xmlns:a16="http://schemas.microsoft.com/office/drawing/2014/main" id="{C849C5B6-BB6E-4A3F-AD09-5BA52E104321}"/>
                  </a:ext>
                </a:extLst>
              </p:cNvPr>
              <p:cNvSpPr/>
              <p:nvPr/>
            </p:nvSpPr>
            <p:spPr>
              <a:xfrm>
                <a:off x="9841469" y="1286585"/>
                <a:ext cx="505506" cy="46505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fr-FR" b="1" i="1" dirty="0" smtClean="0">
                              <a:latin typeface="Cambria Math" panose="02040503050406030204" pitchFamily="18" charset="0"/>
                            </a:rPr>
                          </m:ctrlPr>
                        </m:sSubPr>
                        <m:e>
                          <m:r>
                            <a:rPr lang="fr-FR" b="1" i="1" dirty="0" smtClean="0">
                              <a:latin typeface="Cambria Math" panose="02040503050406030204" pitchFamily="18" charset="0"/>
                            </a:rPr>
                            <m:t>𝑵</m:t>
                          </m:r>
                        </m:e>
                        <m:sub>
                          <m:r>
                            <a:rPr lang="fr-FR" b="1" i="1" dirty="0" smtClean="0">
                              <a:latin typeface="Cambria Math" panose="02040503050406030204" pitchFamily="18" charset="0"/>
                            </a:rPr>
                            <m:t>𝒉</m:t>
                          </m:r>
                        </m:sub>
                      </m:sSub>
                    </m:oMath>
                  </m:oMathPara>
                </a14:m>
                <a:endParaRPr lang="fr-FR" dirty="0"/>
              </a:p>
            </p:txBody>
          </p:sp>
        </mc:Choice>
        <mc:Fallback xmlns="">
          <p:sp>
            <p:nvSpPr>
              <p:cNvPr id="27" name="Ellipse 26">
                <a:extLst>
                  <a:ext uri="{FF2B5EF4-FFF2-40B4-BE49-F238E27FC236}">
                    <a16:creationId xmlns:a16="http://schemas.microsoft.com/office/drawing/2014/main" id="{C849C5B6-BB6E-4A3F-AD09-5BA52E104321}"/>
                  </a:ext>
                </a:extLst>
              </p:cNvPr>
              <p:cNvSpPr>
                <a:spLocks noRot="1" noChangeAspect="1" noMove="1" noResize="1" noEditPoints="1" noAdjustHandles="1" noChangeArrowheads="1" noChangeShapeType="1" noTextEdit="1"/>
              </p:cNvSpPr>
              <p:nvPr/>
            </p:nvSpPr>
            <p:spPr>
              <a:xfrm>
                <a:off x="9841469" y="1286585"/>
                <a:ext cx="505506" cy="465050"/>
              </a:xfrm>
              <a:prstGeom prst="ellipse">
                <a:avLst/>
              </a:prstGeom>
              <a:blipFill>
                <a:blip r:embed="rId7"/>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28" name="Ellipse 27">
                <a:extLst>
                  <a:ext uri="{FF2B5EF4-FFF2-40B4-BE49-F238E27FC236}">
                    <a16:creationId xmlns:a16="http://schemas.microsoft.com/office/drawing/2014/main" id="{C3CF743A-7A23-4606-875A-5101E4FCFD5A}"/>
                  </a:ext>
                </a:extLst>
              </p:cNvPr>
              <p:cNvSpPr/>
              <p:nvPr/>
            </p:nvSpPr>
            <p:spPr>
              <a:xfrm>
                <a:off x="9841469" y="3598152"/>
                <a:ext cx="505506" cy="46505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fr-FR" b="1" i="1" dirty="0" smtClean="0">
                          <a:latin typeface="Cambria Math" panose="02040503050406030204" pitchFamily="18" charset="0"/>
                        </a:rPr>
                        <m:t>𝑳</m:t>
                      </m:r>
                    </m:oMath>
                  </m:oMathPara>
                </a14:m>
                <a:endParaRPr lang="fr-FR" dirty="0"/>
              </a:p>
            </p:txBody>
          </p:sp>
        </mc:Choice>
        <mc:Fallback xmlns="">
          <p:sp>
            <p:nvSpPr>
              <p:cNvPr id="28" name="Ellipse 27">
                <a:extLst>
                  <a:ext uri="{FF2B5EF4-FFF2-40B4-BE49-F238E27FC236}">
                    <a16:creationId xmlns:a16="http://schemas.microsoft.com/office/drawing/2014/main" id="{C3CF743A-7A23-4606-875A-5101E4FCFD5A}"/>
                  </a:ext>
                </a:extLst>
              </p:cNvPr>
              <p:cNvSpPr>
                <a:spLocks noRot="1" noChangeAspect="1" noMove="1" noResize="1" noEditPoints="1" noAdjustHandles="1" noChangeArrowheads="1" noChangeShapeType="1" noTextEdit="1"/>
              </p:cNvSpPr>
              <p:nvPr/>
            </p:nvSpPr>
            <p:spPr>
              <a:xfrm>
                <a:off x="9841469" y="3598152"/>
                <a:ext cx="505506" cy="465050"/>
              </a:xfrm>
              <a:prstGeom prst="ellipse">
                <a:avLst/>
              </a:prstGeom>
              <a:blipFill>
                <a:blip r:embed="rId8"/>
                <a:stretch>
                  <a:fillRect/>
                </a:stretch>
              </a:blipFill>
            </p:spPr>
            <p:txBody>
              <a:bodyPr/>
              <a:lstStyle/>
              <a:p>
                <a:r>
                  <a:rPr lang="fr-FR">
                    <a:noFill/>
                  </a:rPr>
                  <a:t> </a:t>
                </a:r>
              </a:p>
            </p:txBody>
          </p:sp>
        </mc:Fallback>
      </mc:AlternateContent>
      <p:sp>
        <p:nvSpPr>
          <p:cNvPr id="29" name="Flèche : bas 28">
            <a:extLst>
              <a:ext uri="{FF2B5EF4-FFF2-40B4-BE49-F238E27FC236}">
                <a16:creationId xmlns:a16="http://schemas.microsoft.com/office/drawing/2014/main" id="{536A96D4-E529-4013-93CC-4AE65306DCCD}"/>
              </a:ext>
            </a:extLst>
          </p:cNvPr>
          <p:cNvSpPr/>
          <p:nvPr/>
        </p:nvSpPr>
        <p:spPr>
          <a:xfrm>
            <a:off x="9908482" y="4149836"/>
            <a:ext cx="371479" cy="1712615"/>
          </a:xfrm>
          <a:prstGeom prst="downArrow">
            <a:avLst/>
          </a:prstGeom>
          <a:gradFill flip="none" rotWithShape="1">
            <a:gsLst>
              <a:gs pos="0">
                <a:schemeClr val="accent2"/>
              </a:gs>
              <a:gs pos="100000">
                <a:schemeClr val="accent4"/>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mc:AlternateContent xmlns:mc="http://schemas.openxmlformats.org/markup-compatibility/2006" xmlns:a14="http://schemas.microsoft.com/office/drawing/2010/main">
        <mc:Choice Requires="a14">
          <p:sp>
            <p:nvSpPr>
              <p:cNvPr id="30" name="Ellipse 29">
                <a:extLst>
                  <a:ext uri="{FF2B5EF4-FFF2-40B4-BE49-F238E27FC236}">
                    <a16:creationId xmlns:a16="http://schemas.microsoft.com/office/drawing/2014/main" id="{BA6A65E8-E433-4350-917A-FEFD354914AB}"/>
                  </a:ext>
                </a:extLst>
              </p:cNvPr>
              <p:cNvSpPr/>
              <p:nvPr/>
            </p:nvSpPr>
            <p:spPr>
              <a:xfrm>
                <a:off x="9841469" y="5926935"/>
                <a:ext cx="505506" cy="46505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fr-FR" b="1" i="1" dirty="0" smtClean="0">
                              <a:latin typeface="Cambria Math" panose="02040503050406030204" pitchFamily="18" charset="0"/>
                            </a:rPr>
                          </m:ctrlPr>
                        </m:sSubPr>
                        <m:e>
                          <m:r>
                            <a:rPr lang="fr-FR" b="1" i="1" dirty="0" smtClean="0">
                              <a:latin typeface="Cambria Math" panose="02040503050406030204" pitchFamily="18" charset="0"/>
                            </a:rPr>
                            <m:t>𝑵</m:t>
                          </m:r>
                        </m:e>
                        <m:sub>
                          <m:r>
                            <a:rPr lang="fr-FR" b="1" i="1" dirty="0" smtClean="0">
                              <a:latin typeface="Cambria Math" panose="02040503050406030204" pitchFamily="18" charset="0"/>
                            </a:rPr>
                            <m:t>𝒉</m:t>
                          </m:r>
                        </m:sub>
                      </m:sSub>
                    </m:oMath>
                  </m:oMathPara>
                </a14:m>
                <a:endParaRPr lang="fr-FR" dirty="0"/>
              </a:p>
            </p:txBody>
          </p:sp>
        </mc:Choice>
        <mc:Fallback xmlns="">
          <p:sp>
            <p:nvSpPr>
              <p:cNvPr id="30" name="Ellipse 29">
                <a:extLst>
                  <a:ext uri="{FF2B5EF4-FFF2-40B4-BE49-F238E27FC236}">
                    <a16:creationId xmlns:a16="http://schemas.microsoft.com/office/drawing/2014/main" id="{BA6A65E8-E433-4350-917A-FEFD354914AB}"/>
                  </a:ext>
                </a:extLst>
              </p:cNvPr>
              <p:cNvSpPr>
                <a:spLocks noRot="1" noChangeAspect="1" noMove="1" noResize="1" noEditPoints="1" noAdjustHandles="1" noChangeArrowheads="1" noChangeShapeType="1" noTextEdit="1"/>
              </p:cNvSpPr>
              <p:nvPr/>
            </p:nvSpPr>
            <p:spPr>
              <a:xfrm>
                <a:off x="9841469" y="5926935"/>
                <a:ext cx="505506" cy="465050"/>
              </a:xfrm>
              <a:prstGeom prst="ellipse">
                <a:avLst/>
              </a:prstGeom>
              <a:blipFill>
                <a:blip r:embed="rId9"/>
                <a:stretch>
                  <a:fillRect/>
                </a:stretch>
              </a:blipFill>
            </p:spPr>
            <p:txBody>
              <a:bodyPr/>
              <a:lstStyle/>
              <a:p>
                <a:r>
                  <a:rPr lang="fr-FR">
                    <a:noFill/>
                  </a:rPr>
                  <a:t> </a:t>
                </a:r>
              </a:p>
            </p:txBody>
          </p:sp>
        </mc:Fallback>
      </mc:AlternateContent>
      <p:sp>
        <p:nvSpPr>
          <p:cNvPr id="32" name="Title 2">
            <a:extLst>
              <a:ext uri="{FF2B5EF4-FFF2-40B4-BE49-F238E27FC236}">
                <a16:creationId xmlns:a16="http://schemas.microsoft.com/office/drawing/2014/main" id="{22D6F8C2-72F6-4A0B-9838-03C43887A906}"/>
              </a:ext>
            </a:extLst>
          </p:cNvPr>
          <p:cNvSpPr txBox="1">
            <a:spLocks/>
          </p:cNvSpPr>
          <p:nvPr/>
        </p:nvSpPr>
        <p:spPr>
          <a:xfrm>
            <a:off x="0" y="565217"/>
            <a:ext cx="12192000" cy="577665"/>
          </a:xfrm>
          <a:prstGeom prst="rect">
            <a:avLst/>
          </a:prstGeom>
        </p:spPr>
        <p:txBody>
          <a:bodyPr tIns="72000" bIns="72000" anchor="ctr">
            <a:noAutofit/>
          </a:bodyPr>
          <a:lstStyle>
            <a:lvl1pPr algn="ctr" defTabSz="1219170" rtl="0" eaLnBrk="1" latinLnBrk="0" hangingPunct="1">
              <a:spcBef>
                <a:spcPct val="0"/>
              </a:spcBef>
              <a:buNone/>
              <a:defRPr sz="5867" kern="1200">
                <a:solidFill>
                  <a:schemeClr val="tx1"/>
                </a:solidFill>
                <a:latin typeface="+mj-lt"/>
                <a:ea typeface="+mj-ea"/>
                <a:cs typeface="+mj-cs"/>
              </a:defRPr>
            </a:lvl1pPr>
          </a:lstStyle>
          <a:p>
            <a:r>
              <a:rPr lang="en-US" sz="3200" b="1" dirty="0">
                <a:solidFill>
                  <a:schemeClr val="bg1"/>
                </a:solidFill>
                <a:latin typeface="Arial" panose="020B0604020202020204" pitchFamily="34" charset="0"/>
                <a:ea typeface="Calibri" panose="020F0502020204030204" pitchFamily="34" charset="0"/>
                <a:cs typeface="Arial" panose="020B0604020202020204" pitchFamily="34" charset="0"/>
              </a:rPr>
              <a:t>Dimensionality Reduction </a:t>
            </a:r>
          </a:p>
        </p:txBody>
      </p:sp>
      <mc:AlternateContent xmlns:mc="http://schemas.openxmlformats.org/markup-compatibility/2006" xmlns:a14="http://schemas.microsoft.com/office/drawing/2010/main">
        <mc:Choice Requires="a14">
          <p:sp>
            <p:nvSpPr>
              <p:cNvPr id="33" name="ZoneTexte 32">
                <a:extLst>
                  <a:ext uri="{FF2B5EF4-FFF2-40B4-BE49-F238E27FC236}">
                    <a16:creationId xmlns:a16="http://schemas.microsoft.com/office/drawing/2014/main" id="{0CC39EC4-BA1F-4009-876E-B1EC4CB21728}"/>
                  </a:ext>
                </a:extLst>
              </p:cNvPr>
              <p:cNvSpPr txBox="1"/>
              <p:nvPr/>
            </p:nvSpPr>
            <p:spPr>
              <a:xfrm>
                <a:off x="9778645" y="2069402"/>
                <a:ext cx="2720319" cy="41703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fr-FR" sz="2000" b="1" i="1" dirty="0" smtClean="0">
                              <a:latin typeface="Cambria Math" panose="02040503050406030204" pitchFamily="18" charset="0"/>
                            </a:rPr>
                          </m:ctrlPr>
                        </m:sSubPr>
                        <m:e>
                          <m:r>
                            <a:rPr lang="fr-FR" sz="2000" b="1" i="1" dirty="0">
                              <a:latin typeface="Cambria Math" panose="02040503050406030204" pitchFamily="18" charset="0"/>
                            </a:rPr>
                            <m:t>𝒘</m:t>
                          </m:r>
                        </m:e>
                        <m:sub>
                          <m:r>
                            <a:rPr lang="fr-FR" sz="2000" b="1" i="1" dirty="0">
                              <a:latin typeface="Cambria Math" panose="02040503050406030204" pitchFamily="18" charset="0"/>
                            </a:rPr>
                            <m:t>𝑳</m:t>
                          </m:r>
                        </m:sub>
                      </m:sSub>
                      <m:r>
                        <a:rPr lang="fr-FR" sz="2000" b="1" i="1" dirty="0" smtClean="0">
                          <a:latin typeface="Cambria Math" panose="02040503050406030204" pitchFamily="18" charset="0"/>
                        </a:rPr>
                        <m:t>=</m:t>
                      </m:r>
                      <m:sSubSup>
                        <m:sSubSupPr>
                          <m:ctrlPr>
                            <a:rPr lang="fr-FR" sz="2000" b="1" i="1" dirty="0" smtClean="0">
                              <a:latin typeface="Cambria Math" panose="02040503050406030204" pitchFamily="18" charset="0"/>
                            </a:rPr>
                          </m:ctrlPr>
                        </m:sSubSupPr>
                        <m:e>
                          <m:r>
                            <a:rPr lang="fr-FR" sz="2000" b="1" i="1" dirty="0">
                              <a:latin typeface="Cambria Math" panose="02040503050406030204" pitchFamily="18" charset="0"/>
                            </a:rPr>
                            <m:t>𝑽</m:t>
                          </m:r>
                        </m:e>
                        <m:sub>
                          <m:r>
                            <a:rPr lang="fr-FR" sz="2000" b="1" i="1" dirty="0">
                              <a:latin typeface="Cambria Math" panose="02040503050406030204" pitchFamily="18" charset="0"/>
                            </a:rPr>
                            <m:t>𝑳</m:t>
                          </m:r>
                        </m:sub>
                        <m:sup>
                          <m:r>
                            <a:rPr lang="fr-FR" sz="2000" b="1" i="1" dirty="0" smtClean="0">
                              <a:latin typeface="Cambria Math" panose="02040503050406030204" pitchFamily="18" charset="0"/>
                            </a:rPr>
                            <m:t>𝑻</m:t>
                          </m:r>
                        </m:sup>
                      </m:sSubSup>
                      <m:r>
                        <a:rPr lang="fr-FR" sz="2000" b="1" i="1" dirty="0" smtClean="0">
                          <a:latin typeface="Cambria Math" panose="02040503050406030204" pitchFamily="18" charset="0"/>
                        </a:rPr>
                        <m:t> </m:t>
                      </m:r>
                      <m:r>
                        <a:rPr lang="fr-FR" sz="2000" b="1" i="1" dirty="0" smtClean="0">
                          <a:latin typeface="Cambria Math" panose="02040503050406030204" pitchFamily="18" charset="0"/>
                        </a:rPr>
                        <m:t>𝒔</m:t>
                      </m:r>
                    </m:oMath>
                  </m:oMathPara>
                </a14:m>
                <a:endParaRPr lang="fr-FR" sz="2000" dirty="0"/>
              </a:p>
            </p:txBody>
          </p:sp>
        </mc:Choice>
        <mc:Fallback xmlns="">
          <p:sp>
            <p:nvSpPr>
              <p:cNvPr id="33" name="ZoneTexte 32">
                <a:extLst>
                  <a:ext uri="{FF2B5EF4-FFF2-40B4-BE49-F238E27FC236}">
                    <a16:creationId xmlns:a16="http://schemas.microsoft.com/office/drawing/2014/main" id="{0CC39EC4-BA1F-4009-876E-B1EC4CB21728}"/>
                  </a:ext>
                </a:extLst>
              </p:cNvPr>
              <p:cNvSpPr txBox="1">
                <a:spLocks noRot="1" noChangeAspect="1" noMove="1" noResize="1" noEditPoints="1" noAdjustHandles="1" noChangeArrowheads="1" noChangeShapeType="1" noTextEdit="1"/>
              </p:cNvSpPr>
              <p:nvPr/>
            </p:nvSpPr>
            <p:spPr>
              <a:xfrm>
                <a:off x="9778645" y="2069402"/>
                <a:ext cx="2720319" cy="417037"/>
              </a:xfrm>
              <a:prstGeom prst="rect">
                <a:avLst/>
              </a:prstGeom>
              <a:blipFill>
                <a:blip r:embed="rId10"/>
                <a:stretch>
                  <a:fillRect b="-2899"/>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34" name="ZoneTexte 33">
                <a:extLst>
                  <a:ext uri="{FF2B5EF4-FFF2-40B4-BE49-F238E27FC236}">
                    <a16:creationId xmlns:a16="http://schemas.microsoft.com/office/drawing/2014/main" id="{6C7CC038-90B3-4CB5-979A-565DD66A8B14}"/>
                  </a:ext>
                </a:extLst>
              </p:cNvPr>
              <p:cNvSpPr txBox="1"/>
              <p:nvPr/>
            </p:nvSpPr>
            <p:spPr>
              <a:xfrm>
                <a:off x="9823355" y="4527406"/>
                <a:ext cx="2630898"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fr-FR" sz="2000" b="1" i="1" dirty="0" smtClean="0">
                              <a:latin typeface="Cambria Math" panose="02040503050406030204" pitchFamily="18" charset="0"/>
                            </a:rPr>
                          </m:ctrlPr>
                        </m:sSubPr>
                        <m:e>
                          <m:r>
                            <a:rPr lang="fr-FR" sz="2000" b="1" i="1" dirty="0">
                              <a:latin typeface="Cambria Math" panose="02040503050406030204" pitchFamily="18" charset="0"/>
                            </a:rPr>
                            <m:t>𝒔</m:t>
                          </m:r>
                          <m:r>
                            <a:rPr lang="fr-FR" sz="2000" b="1" i="1" dirty="0" smtClean="0">
                              <a:latin typeface="Cambria Math" panose="02040503050406030204" pitchFamily="18" charset="0"/>
                            </a:rPr>
                            <m:t>=</m:t>
                          </m:r>
                          <m:sSub>
                            <m:sSubPr>
                              <m:ctrlPr>
                                <a:rPr lang="fr-FR" sz="2000" b="1" i="1" dirty="0" smtClean="0">
                                  <a:latin typeface="Cambria Math" panose="02040503050406030204" pitchFamily="18" charset="0"/>
                                </a:rPr>
                              </m:ctrlPr>
                            </m:sSubPr>
                            <m:e>
                              <m:r>
                                <a:rPr lang="fr-FR" sz="2000" b="1" i="1" dirty="0" smtClean="0">
                                  <a:latin typeface="Cambria Math" panose="02040503050406030204" pitchFamily="18" charset="0"/>
                                </a:rPr>
                                <m:t>𝑽</m:t>
                              </m:r>
                            </m:e>
                            <m:sub>
                              <m:r>
                                <a:rPr lang="fr-FR" sz="2000" b="1" i="1" dirty="0" smtClean="0">
                                  <a:latin typeface="Cambria Math" panose="02040503050406030204" pitchFamily="18" charset="0"/>
                                </a:rPr>
                                <m:t>𝑳</m:t>
                              </m:r>
                            </m:sub>
                          </m:sSub>
                          <m:r>
                            <a:rPr lang="fr-FR" sz="2000" b="1" i="1" dirty="0" smtClean="0">
                              <a:latin typeface="Cambria Math" panose="02040503050406030204" pitchFamily="18" charset="0"/>
                            </a:rPr>
                            <m:t> </m:t>
                          </m:r>
                          <m:r>
                            <a:rPr lang="fr-FR" sz="2000" b="1" i="1" dirty="0">
                              <a:latin typeface="Cambria Math" panose="02040503050406030204" pitchFamily="18" charset="0"/>
                            </a:rPr>
                            <m:t>𝒘</m:t>
                          </m:r>
                        </m:e>
                        <m:sub>
                          <m:r>
                            <a:rPr lang="fr-FR" sz="2000" b="1" i="1" dirty="0">
                              <a:latin typeface="Cambria Math" panose="02040503050406030204" pitchFamily="18" charset="0"/>
                            </a:rPr>
                            <m:t>𝑳</m:t>
                          </m:r>
                        </m:sub>
                      </m:sSub>
                    </m:oMath>
                  </m:oMathPara>
                </a14:m>
                <a:endParaRPr lang="fr-FR" sz="2000" dirty="0"/>
              </a:p>
            </p:txBody>
          </p:sp>
        </mc:Choice>
        <mc:Fallback xmlns="">
          <p:sp>
            <p:nvSpPr>
              <p:cNvPr id="34" name="ZoneTexte 33">
                <a:extLst>
                  <a:ext uri="{FF2B5EF4-FFF2-40B4-BE49-F238E27FC236}">
                    <a16:creationId xmlns:a16="http://schemas.microsoft.com/office/drawing/2014/main" id="{6C7CC038-90B3-4CB5-979A-565DD66A8B14}"/>
                  </a:ext>
                </a:extLst>
              </p:cNvPr>
              <p:cNvSpPr txBox="1">
                <a:spLocks noRot="1" noChangeAspect="1" noMove="1" noResize="1" noEditPoints="1" noAdjustHandles="1" noChangeArrowheads="1" noChangeShapeType="1" noTextEdit="1"/>
              </p:cNvSpPr>
              <p:nvPr/>
            </p:nvSpPr>
            <p:spPr>
              <a:xfrm>
                <a:off x="9823355" y="4527406"/>
                <a:ext cx="2630898" cy="400110"/>
              </a:xfrm>
              <a:prstGeom prst="rect">
                <a:avLst/>
              </a:prstGeom>
              <a:blipFill>
                <a:blip r:embed="rId11"/>
                <a:stretch>
                  <a:fillRect b="-1538"/>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35" name="ZoneTexte 34">
                <a:extLst>
                  <a:ext uri="{FF2B5EF4-FFF2-40B4-BE49-F238E27FC236}">
                    <a16:creationId xmlns:a16="http://schemas.microsoft.com/office/drawing/2014/main" id="{4FC1CE72-8E6D-4E05-A0BD-F8082DF22A08}"/>
                  </a:ext>
                </a:extLst>
              </p:cNvPr>
              <p:cNvSpPr txBox="1"/>
              <p:nvPr/>
            </p:nvSpPr>
            <p:spPr>
              <a:xfrm>
                <a:off x="10187088" y="2494931"/>
                <a:ext cx="1903432" cy="661143"/>
              </a:xfrm>
              <a:prstGeom prst="rect">
                <a:avLst/>
              </a:prstGeom>
              <a:noFill/>
            </p:spPr>
            <p:txBody>
              <a:bodyPr wrap="square">
                <a:spAutoFit/>
              </a:bodyPr>
              <a:lstStyle/>
              <a:p>
                <a:pPr algn="ctr"/>
                <a:r>
                  <a:rPr lang="fr-FR" sz="1200" b="0" dirty="0"/>
                  <a:t>For the training,</a:t>
                </a:r>
                <a14:m>
                  <m:oMath xmlns:m="http://schemas.openxmlformats.org/officeDocument/2006/math">
                    <m:r>
                      <a:rPr lang="fr-FR" sz="1200" b="0" i="0" dirty="0" smtClean="0">
                        <a:latin typeface="Cambria Math" panose="02040503050406030204" pitchFamily="18" charset="0"/>
                      </a:rPr>
                      <m:t>   </m:t>
                    </m:r>
                    <m:r>
                      <a:rPr lang="fr-FR" sz="1200" b="1" i="1" dirty="0">
                        <a:latin typeface="Cambria Math" panose="02040503050406030204" pitchFamily="18" charset="0"/>
                      </a:rPr>
                      <m:t>𝒔</m:t>
                    </m:r>
                  </m:oMath>
                </a14:m>
                <a:r>
                  <a:rPr lang="fr-FR" sz="1200" dirty="0"/>
                  <a:t> corresponds to the high-</a:t>
                </a:r>
                <a:r>
                  <a:rPr lang="fr-FR" sz="1200" dirty="0" err="1"/>
                  <a:t>fidelity</a:t>
                </a:r>
                <a:r>
                  <a:rPr lang="fr-FR" sz="1200" dirty="0"/>
                  <a:t> solution </a:t>
                </a:r>
                <a14:m>
                  <m:oMath xmlns:m="http://schemas.openxmlformats.org/officeDocument/2006/math">
                    <m:sSub>
                      <m:sSubPr>
                        <m:ctrlPr>
                          <a:rPr lang="fr-FR" sz="1200" i="1">
                            <a:latin typeface="Cambria Math" panose="02040503050406030204" pitchFamily="18" charset="0"/>
                          </a:rPr>
                        </m:ctrlPr>
                      </m:sSubPr>
                      <m:e>
                        <m:r>
                          <a:rPr lang="fr-FR" sz="1200" b="1" i="1">
                            <a:latin typeface="Cambria Math" panose="02040503050406030204" pitchFamily="18" charset="0"/>
                          </a:rPr>
                          <m:t>𝒔</m:t>
                        </m:r>
                      </m:e>
                      <m:sub>
                        <m:r>
                          <a:rPr lang="fr-FR" sz="1200" i="1">
                            <a:latin typeface="Cambria Math" panose="02040503050406030204" pitchFamily="18" charset="0"/>
                          </a:rPr>
                          <m:t>h𝑓</m:t>
                        </m:r>
                      </m:sub>
                    </m:sSub>
                  </m:oMath>
                </a14:m>
                <a:endParaRPr lang="fr-FR" sz="1200" dirty="0"/>
              </a:p>
            </p:txBody>
          </p:sp>
        </mc:Choice>
        <mc:Fallback xmlns="">
          <p:sp>
            <p:nvSpPr>
              <p:cNvPr id="35" name="ZoneTexte 34">
                <a:extLst>
                  <a:ext uri="{FF2B5EF4-FFF2-40B4-BE49-F238E27FC236}">
                    <a16:creationId xmlns:a16="http://schemas.microsoft.com/office/drawing/2014/main" id="{4FC1CE72-8E6D-4E05-A0BD-F8082DF22A08}"/>
                  </a:ext>
                </a:extLst>
              </p:cNvPr>
              <p:cNvSpPr txBox="1">
                <a:spLocks noRot="1" noChangeAspect="1" noMove="1" noResize="1" noEditPoints="1" noAdjustHandles="1" noChangeArrowheads="1" noChangeShapeType="1" noTextEdit="1"/>
              </p:cNvSpPr>
              <p:nvPr/>
            </p:nvSpPr>
            <p:spPr>
              <a:xfrm>
                <a:off x="10187088" y="2494931"/>
                <a:ext cx="1903432" cy="661143"/>
              </a:xfrm>
              <a:prstGeom prst="rect">
                <a:avLst/>
              </a:prstGeom>
              <a:blipFill>
                <a:blip r:embed="rId12"/>
                <a:stretch>
                  <a:fillRect b="-4587"/>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36" name="ZoneTexte 35">
                <a:extLst>
                  <a:ext uri="{FF2B5EF4-FFF2-40B4-BE49-F238E27FC236}">
                    <a16:creationId xmlns:a16="http://schemas.microsoft.com/office/drawing/2014/main" id="{BE8A4B09-61B1-46F3-99F2-3A35B3A6CE0F}"/>
                  </a:ext>
                </a:extLst>
              </p:cNvPr>
              <p:cNvSpPr txBox="1"/>
              <p:nvPr/>
            </p:nvSpPr>
            <p:spPr>
              <a:xfrm>
                <a:off x="10166989" y="4927516"/>
                <a:ext cx="1903432" cy="661143"/>
              </a:xfrm>
              <a:prstGeom prst="rect">
                <a:avLst/>
              </a:prstGeom>
              <a:noFill/>
            </p:spPr>
            <p:txBody>
              <a:bodyPr wrap="square">
                <a:spAutoFit/>
              </a:bodyPr>
              <a:lstStyle/>
              <a:p>
                <a:pPr algn="ctr"/>
                <a:r>
                  <a:rPr lang="fr-FR" sz="1200" b="0" dirty="0"/>
                  <a:t>For the testing,</a:t>
                </a:r>
                <a14:m>
                  <m:oMath xmlns:m="http://schemas.openxmlformats.org/officeDocument/2006/math">
                    <m:r>
                      <a:rPr lang="fr-FR" sz="1200" b="0" i="0" dirty="0" smtClean="0">
                        <a:latin typeface="Cambria Math" panose="02040503050406030204" pitchFamily="18" charset="0"/>
                      </a:rPr>
                      <m:t>   </m:t>
                    </m:r>
                    <m:r>
                      <a:rPr lang="fr-FR" sz="1200" b="1" i="1" dirty="0">
                        <a:latin typeface="Cambria Math" panose="02040503050406030204" pitchFamily="18" charset="0"/>
                      </a:rPr>
                      <m:t>𝒔</m:t>
                    </m:r>
                  </m:oMath>
                </a14:m>
                <a:r>
                  <a:rPr lang="fr-FR" sz="1200" dirty="0"/>
                  <a:t> corresponds to the </a:t>
                </a:r>
                <a:r>
                  <a:rPr lang="fr-FR" sz="1200" dirty="0" err="1"/>
                  <a:t>predicted</a:t>
                </a:r>
                <a:r>
                  <a:rPr lang="fr-FR" sz="1200" dirty="0"/>
                  <a:t> solution</a:t>
                </a:r>
                <a14:m>
                  <m:oMath xmlns:m="http://schemas.openxmlformats.org/officeDocument/2006/math">
                    <m:r>
                      <a:rPr lang="fr-FR" sz="1200" b="0" i="0" dirty="0" smtClean="0">
                        <a:latin typeface="Cambria Math" panose="02040503050406030204" pitchFamily="18" charset="0"/>
                      </a:rPr>
                      <m:t> </m:t>
                    </m:r>
                    <m:sSub>
                      <m:sSubPr>
                        <m:ctrlPr>
                          <a:rPr lang="fr-FR" sz="1200" b="1" i="1" dirty="0" smtClean="0">
                            <a:latin typeface="Cambria Math" panose="02040503050406030204" pitchFamily="18" charset="0"/>
                          </a:rPr>
                        </m:ctrlPr>
                      </m:sSubPr>
                      <m:e>
                        <m:r>
                          <a:rPr lang="fr-FR" sz="1200" b="1" i="1" dirty="0">
                            <a:latin typeface="Cambria Math" panose="02040503050406030204" pitchFamily="18" charset="0"/>
                          </a:rPr>
                          <m:t>𝒔</m:t>
                        </m:r>
                      </m:e>
                      <m:sub>
                        <m:r>
                          <a:rPr lang="fr-FR" sz="1200" b="0" i="1" dirty="0" smtClean="0">
                            <a:latin typeface="Cambria Math" panose="02040503050406030204" pitchFamily="18" charset="0"/>
                          </a:rPr>
                          <m:t>𝑝</m:t>
                        </m:r>
                      </m:sub>
                    </m:sSub>
                  </m:oMath>
                </a14:m>
                <a:endParaRPr lang="fr-FR" sz="1200" dirty="0"/>
              </a:p>
            </p:txBody>
          </p:sp>
        </mc:Choice>
        <mc:Fallback xmlns="">
          <p:sp>
            <p:nvSpPr>
              <p:cNvPr id="36" name="ZoneTexte 35">
                <a:extLst>
                  <a:ext uri="{FF2B5EF4-FFF2-40B4-BE49-F238E27FC236}">
                    <a16:creationId xmlns:a16="http://schemas.microsoft.com/office/drawing/2014/main" id="{BE8A4B09-61B1-46F3-99F2-3A35B3A6CE0F}"/>
                  </a:ext>
                </a:extLst>
              </p:cNvPr>
              <p:cNvSpPr txBox="1">
                <a:spLocks noRot="1" noChangeAspect="1" noMove="1" noResize="1" noEditPoints="1" noAdjustHandles="1" noChangeArrowheads="1" noChangeShapeType="1" noTextEdit="1"/>
              </p:cNvSpPr>
              <p:nvPr/>
            </p:nvSpPr>
            <p:spPr>
              <a:xfrm>
                <a:off x="10166989" y="4927516"/>
                <a:ext cx="1903432" cy="661143"/>
              </a:xfrm>
              <a:prstGeom prst="rect">
                <a:avLst/>
              </a:prstGeom>
              <a:blipFill>
                <a:blip r:embed="rId13"/>
                <a:stretch>
                  <a:fillRect b="-4587"/>
                </a:stretch>
              </a:blipFill>
            </p:spPr>
            <p:txBody>
              <a:bodyPr/>
              <a:lstStyle/>
              <a:p>
                <a:r>
                  <a:rPr lang="fr-FR">
                    <a:noFill/>
                  </a:rPr>
                  <a:t> </a:t>
                </a:r>
              </a:p>
            </p:txBody>
          </p:sp>
        </mc:Fallback>
      </mc:AlternateContent>
      <p:sp>
        <p:nvSpPr>
          <p:cNvPr id="6" name="ZoneTexte 5">
            <a:extLst>
              <a:ext uri="{FF2B5EF4-FFF2-40B4-BE49-F238E27FC236}">
                <a16:creationId xmlns:a16="http://schemas.microsoft.com/office/drawing/2014/main" id="{B2B3371B-8C18-4CFA-8B5C-D9ADE1361FE2}"/>
              </a:ext>
            </a:extLst>
          </p:cNvPr>
          <p:cNvSpPr txBox="1"/>
          <p:nvPr/>
        </p:nvSpPr>
        <p:spPr>
          <a:xfrm>
            <a:off x="1209593" y="1642720"/>
            <a:ext cx="4554793" cy="707886"/>
          </a:xfrm>
          <a:prstGeom prst="rect">
            <a:avLst/>
          </a:prstGeom>
          <a:noFill/>
          <a:ln w="38100">
            <a:solidFill>
              <a:schemeClr val="tx1"/>
            </a:solidFill>
          </a:ln>
        </p:spPr>
        <p:txBody>
          <a:bodyPr wrap="square" rtlCol="0">
            <a:spAutoFit/>
          </a:bodyPr>
          <a:lstStyle/>
          <a:p>
            <a:pPr algn="ctr"/>
            <a:r>
              <a:rPr lang="fr-FR" sz="2000" dirty="0"/>
              <a:t>Replace the high-</a:t>
            </a:r>
            <a:r>
              <a:rPr lang="fr-FR" sz="2000" dirty="0" err="1"/>
              <a:t>dimensional</a:t>
            </a:r>
            <a:r>
              <a:rPr lang="fr-FR" sz="2000" dirty="0"/>
              <a:t> snapshots </a:t>
            </a:r>
            <a:r>
              <a:rPr lang="fr-FR" sz="2000" dirty="0" err="1"/>
              <a:t>with</a:t>
            </a:r>
            <a:r>
              <a:rPr lang="fr-FR" sz="2000" dirty="0"/>
              <a:t> the projection coefficients. </a:t>
            </a:r>
          </a:p>
        </p:txBody>
      </p:sp>
    </p:spTree>
    <p:extLst>
      <p:ext uri="{BB962C8B-B14F-4D97-AF65-F5344CB8AC3E}">
        <p14:creationId xmlns:p14="http://schemas.microsoft.com/office/powerpoint/2010/main" val="2740469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9" grpId="0" animBg="1"/>
      <p:bldP spid="30" grpId="0" animBg="1"/>
      <p:bldP spid="34" grpId="0"/>
      <p:bldP spid="36"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45670B4-D87A-4200-9477-6AE2F1E1747F}"/>
              </a:ext>
            </a:extLst>
          </p:cNvPr>
          <p:cNvSpPr/>
          <p:nvPr/>
        </p:nvSpPr>
        <p:spPr>
          <a:xfrm>
            <a:off x="148347" y="1533727"/>
            <a:ext cx="1771650" cy="77152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fr-FR" b="1" dirty="0"/>
              <a:t>DATABASE OF GEOMETRIES</a:t>
            </a:r>
          </a:p>
        </p:txBody>
      </p:sp>
      <p:sp>
        <p:nvSpPr>
          <p:cNvPr id="3" name="Rectangle 2">
            <a:extLst>
              <a:ext uri="{FF2B5EF4-FFF2-40B4-BE49-F238E27FC236}">
                <a16:creationId xmlns:a16="http://schemas.microsoft.com/office/drawing/2014/main" id="{9806798C-5D7D-466E-AB1D-89B5906B3642}"/>
              </a:ext>
            </a:extLst>
          </p:cNvPr>
          <p:cNvSpPr/>
          <p:nvPr/>
        </p:nvSpPr>
        <p:spPr>
          <a:xfrm>
            <a:off x="2643895" y="1757564"/>
            <a:ext cx="1047750" cy="323850"/>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solidFill>
                  <a:schemeClr val="bg1"/>
                </a:solidFill>
              </a:rPr>
              <a:t>PCA</a:t>
            </a:r>
          </a:p>
        </p:txBody>
      </p:sp>
      <p:sp>
        <p:nvSpPr>
          <p:cNvPr id="4" name="Rectangle 3">
            <a:extLst>
              <a:ext uri="{FF2B5EF4-FFF2-40B4-BE49-F238E27FC236}">
                <a16:creationId xmlns:a16="http://schemas.microsoft.com/office/drawing/2014/main" id="{5C5EF76A-C13A-4E01-A371-1153D403C81D}"/>
              </a:ext>
            </a:extLst>
          </p:cNvPr>
          <p:cNvSpPr/>
          <p:nvPr/>
        </p:nvSpPr>
        <p:spPr>
          <a:xfrm>
            <a:off x="2281945" y="2833773"/>
            <a:ext cx="1771649" cy="50482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fr-FR" b="1" dirty="0"/>
              <a:t>STATISTICAL PARAMETERS</a:t>
            </a:r>
          </a:p>
        </p:txBody>
      </p:sp>
      <p:sp>
        <p:nvSpPr>
          <p:cNvPr id="5" name="Rectangle 4">
            <a:extLst>
              <a:ext uri="{FF2B5EF4-FFF2-40B4-BE49-F238E27FC236}">
                <a16:creationId xmlns:a16="http://schemas.microsoft.com/office/drawing/2014/main" id="{7FBFAB1D-D6F1-419B-9A88-51DEB1126CCB}"/>
              </a:ext>
            </a:extLst>
          </p:cNvPr>
          <p:cNvSpPr/>
          <p:nvPr/>
        </p:nvSpPr>
        <p:spPr>
          <a:xfrm>
            <a:off x="2281944" y="3838544"/>
            <a:ext cx="1771649" cy="50482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fr-FR" b="1" dirty="0"/>
              <a:t>OTHER PARAMETERS</a:t>
            </a:r>
          </a:p>
        </p:txBody>
      </p:sp>
      <p:sp>
        <p:nvSpPr>
          <p:cNvPr id="8" name="Title 2">
            <a:extLst>
              <a:ext uri="{FF2B5EF4-FFF2-40B4-BE49-F238E27FC236}">
                <a16:creationId xmlns:a16="http://schemas.microsoft.com/office/drawing/2014/main" id="{2F2380ED-5C90-437B-A233-F7DE773F9E67}"/>
              </a:ext>
            </a:extLst>
          </p:cNvPr>
          <p:cNvSpPr txBox="1">
            <a:spLocks/>
          </p:cNvSpPr>
          <p:nvPr/>
        </p:nvSpPr>
        <p:spPr>
          <a:xfrm>
            <a:off x="0" y="565217"/>
            <a:ext cx="12192000" cy="577665"/>
          </a:xfrm>
          <a:prstGeom prst="rect">
            <a:avLst/>
          </a:prstGeom>
        </p:spPr>
        <p:txBody>
          <a:bodyPr tIns="72000" bIns="72000" anchor="ctr">
            <a:noAutofit/>
          </a:bodyPr>
          <a:lstStyle>
            <a:lvl1pPr algn="ctr" defTabSz="1219170" rtl="0" eaLnBrk="1" latinLnBrk="0" hangingPunct="1">
              <a:spcBef>
                <a:spcPct val="0"/>
              </a:spcBef>
              <a:buNone/>
              <a:defRPr sz="5867" kern="1200">
                <a:solidFill>
                  <a:schemeClr val="tx1"/>
                </a:solidFill>
                <a:latin typeface="+mj-lt"/>
                <a:ea typeface="+mj-ea"/>
                <a:cs typeface="+mj-cs"/>
              </a:defRPr>
            </a:lvl1pPr>
          </a:lstStyle>
          <a:p>
            <a:r>
              <a:rPr lang="en-US" sz="3200" b="1" dirty="0">
                <a:solidFill>
                  <a:schemeClr val="bg1"/>
                </a:solidFill>
                <a:latin typeface="Arial" panose="020B0604020202020204" pitchFamily="34" charset="0"/>
                <a:ea typeface="Calibri" panose="020F0502020204030204" pitchFamily="34" charset="0"/>
                <a:cs typeface="Arial" panose="020B0604020202020204" pitchFamily="34" charset="0"/>
              </a:rPr>
              <a:t>Offline Stage</a:t>
            </a:r>
          </a:p>
        </p:txBody>
      </p:sp>
      <p:sp>
        <p:nvSpPr>
          <p:cNvPr id="9" name="Rectangle 8">
            <a:extLst>
              <a:ext uri="{FF2B5EF4-FFF2-40B4-BE49-F238E27FC236}">
                <a16:creationId xmlns:a16="http://schemas.microsoft.com/office/drawing/2014/main" id="{5A59B50B-77DC-4016-8375-BAED35174D07}"/>
              </a:ext>
            </a:extLst>
          </p:cNvPr>
          <p:cNvSpPr/>
          <p:nvPr/>
        </p:nvSpPr>
        <p:spPr>
          <a:xfrm>
            <a:off x="8042557" y="4506229"/>
            <a:ext cx="1047750" cy="32385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fr-FR" b="1" dirty="0">
                <a:solidFill>
                  <a:schemeClr val="bg1"/>
                </a:solidFill>
              </a:rPr>
              <a:t>POD</a:t>
            </a:r>
          </a:p>
        </p:txBody>
      </p:sp>
      <p:sp>
        <p:nvSpPr>
          <p:cNvPr id="10" name="Rectangle 9">
            <a:extLst>
              <a:ext uri="{FF2B5EF4-FFF2-40B4-BE49-F238E27FC236}">
                <a16:creationId xmlns:a16="http://schemas.microsoft.com/office/drawing/2014/main" id="{34D7A0FF-2B60-42EF-A27E-6FF398CA5A24}"/>
              </a:ext>
            </a:extLst>
          </p:cNvPr>
          <p:cNvSpPr/>
          <p:nvPr/>
        </p:nvSpPr>
        <p:spPr>
          <a:xfrm>
            <a:off x="7818719" y="3280394"/>
            <a:ext cx="1495425" cy="57626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fr-FR" b="1" dirty="0"/>
              <a:t>REDUCED SOLUTIONS </a:t>
            </a:r>
          </a:p>
        </p:txBody>
      </p:sp>
      <p:sp>
        <p:nvSpPr>
          <p:cNvPr id="11" name="Rectangle 10">
            <a:extLst>
              <a:ext uri="{FF2B5EF4-FFF2-40B4-BE49-F238E27FC236}">
                <a16:creationId xmlns:a16="http://schemas.microsoft.com/office/drawing/2014/main" id="{C982FA4F-10CE-4666-8781-0629648C676F}"/>
              </a:ext>
            </a:extLst>
          </p:cNvPr>
          <p:cNvSpPr/>
          <p:nvPr/>
        </p:nvSpPr>
        <p:spPr>
          <a:xfrm>
            <a:off x="5296304" y="3284319"/>
            <a:ext cx="1495425" cy="576263"/>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fr-FR" b="1" dirty="0">
                <a:solidFill>
                  <a:schemeClr val="bg1"/>
                </a:solidFill>
              </a:rPr>
              <a:t>MACHINE LEARNING</a:t>
            </a:r>
          </a:p>
        </p:txBody>
      </p:sp>
      <p:cxnSp>
        <p:nvCxnSpPr>
          <p:cNvPr id="13" name="Connecteur droit avec flèche 12">
            <a:extLst>
              <a:ext uri="{FF2B5EF4-FFF2-40B4-BE49-F238E27FC236}">
                <a16:creationId xmlns:a16="http://schemas.microsoft.com/office/drawing/2014/main" id="{796E7B07-3D27-4AE6-8E62-D30C3254CB24}"/>
              </a:ext>
            </a:extLst>
          </p:cNvPr>
          <p:cNvCxnSpPr>
            <a:stCxn id="2" idx="3"/>
            <a:endCxn id="3" idx="1"/>
          </p:cNvCxnSpPr>
          <p:nvPr/>
        </p:nvCxnSpPr>
        <p:spPr>
          <a:xfrm flipV="1">
            <a:off x="1919997" y="1919489"/>
            <a:ext cx="723898" cy="1"/>
          </a:xfrm>
          <a:prstGeom prst="straightConnector1">
            <a:avLst/>
          </a:prstGeom>
          <a:ln w="38100">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 name="Connecteur droit avec flèche 13">
            <a:extLst>
              <a:ext uri="{FF2B5EF4-FFF2-40B4-BE49-F238E27FC236}">
                <a16:creationId xmlns:a16="http://schemas.microsoft.com/office/drawing/2014/main" id="{9111FA20-AF96-410C-BEAC-7D1DAA26066E}"/>
              </a:ext>
            </a:extLst>
          </p:cNvPr>
          <p:cNvCxnSpPr>
            <a:cxnSpLocks/>
            <a:stCxn id="3" idx="2"/>
            <a:endCxn id="4" idx="0"/>
          </p:cNvCxnSpPr>
          <p:nvPr/>
        </p:nvCxnSpPr>
        <p:spPr>
          <a:xfrm>
            <a:off x="3167770" y="2081414"/>
            <a:ext cx="0" cy="752359"/>
          </a:xfrm>
          <a:prstGeom prst="straightConnector1">
            <a:avLst/>
          </a:prstGeom>
          <a:ln w="38100">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7" name="Accolades 16">
            <a:extLst>
              <a:ext uri="{FF2B5EF4-FFF2-40B4-BE49-F238E27FC236}">
                <a16:creationId xmlns:a16="http://schemas.microsoft.com/office/drawing/2014/main" id="{6CC56D98-6DFE-4409-A889-31269CE0C855}"/>
              </a:ext>
            </a:extLst>
          </p:cNvPr>
          <p:cNvSpPr/>
          <p:nvPr/>
        </p:nvSpPr>
        <p:spPr>
          <a:xfrm>
            <a:off x="1995486" y="2688570"/>
            <a:ext cx="2344564" cy="1767762"/>
          </a:xfrm>
          <a:prstGeom prst="bracePair">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b="1"/>
          </a:p>
        </p:txBody>
      </p:sp>
      <p:cxnSp>
        <p:nvCxnSpPr>
          <p:cNvPr id="28" name="Connecteur droit avec flèche 27">
            <a:extLst>
              <a:ext uri="{FF2B5EF4-FFF2-40B4-BE49-F238E27FC236}">
                <a16:creationId xmlns:a16="http://schemas.microsoft.com/office/drawing/2014/main" id="{6DE053C8-29BB-4723-869B-153BFC0471B1}"/>
              </a:ext>
            </a:extLst>
          </p:cNvPr>
          <p:cNvCxnSpPr>
            <a:cxnSpLocks/>
            <a:endCxn id="9" idx="2"/>
          </p:cNvCxnSpPr>
          <p:nvPr/>
        </p:nvCxnSpPr>
        <p:spPr>
          <a:xfrm flipH="1" flipV="1">
            <a:off x="8566432" y="4830079"/>
            <a:ext cx="1" cy="595293"/>
          </a:xfrm>
          <a:prstGeom prst="straightConnector1">
            <a:avLst/>
          </a:prstGeom>
          <a:ln w="38100">
            <a:solidFill>
              <a:schemeClr val="accent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3" name="Connecteur droit avec flèche 32">
            <a:extLst>
              <a:ext uri="{FF2B5EF4-FFF2-40B4-BE49-F238E27FC236}">
                <a16:creationId xmlns:a16="http://schemas.microsoft.com/office/drawing/2014/main" id="{2AE79DD1-CB19-441A-8F1E-98A825B54CC3}"/>
              </a:ext>
            </a:extLst>
          </p:cNvPr>
          <p:cNvCxnSpPr>
            <a:cxnSpLocks/>
            <a:stCxn id="9" idx="0"/>
            <a:endCxn id="10" idx="2"/>
          </p:cNvCxnSpPr>
          <p:nvPr/>
        </p:nvCxnSpPr>
        <p:spPr>
          <a:xfrm flipV="1">
            <a:off x="8566432" y="3856657"/>
            <a:ext cx="0" cy="649572"/>
          </a:xfrm>
          <a:prstGeom prst="straightConnector1">
            <a:avLst/>
          </a:prstGeom>
          <a:ln w="38100">
            <a:solidFill>
              <a:schemeClr val="accent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7" name="Connecteur droit avec flèche 36">
            <a:extLst>
              <a:ext uri="{FF2B5EF4-FFF2-40B4-BE49-F238E27FC236}">
                <a16:creationId xmlns:a16="http://schemas.microsoft.com/office/drawing/2014/main" id="{7B248DAC-51EF-41E4-80D2-BA87146A8F0C}"/>
              </a:ext>
            </a:extLst>
          </p:cNvPr>
          <p:cNvCxnSpPr>
            <a:cxnSpLocks/>
            <a:stCxn id="17" idx="3"/>
            <a:endCxn id="11" idx="1"/>
          </p:cNvCxnSpPr>
          <p:nvPr/>
        </p:nvCxnSpPr>
        <p:spPr>
          <a:xfrm>
            <a:off x="4340050" y="3572451"/>
            <a:ext cx="956254" cy="0"/>
          </a:xfrm>
          <a:prstGeom prst="straightConnector1">
            <a:avLst/>
          </a:prstGeom>
          <a:ln w="38100">
            <a:solidFill>
              <a:schemeClr val="accent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1" name="Connecteur droit avec flèche 40">
            <a:extLst>
              <a:ext uri="{FF2B5EF4-FFF2-40B4-BE49-F238E27FC236}">
                <a16:creationId xmlns:a16="http://schemas.microsoft.com/office/drawing/2014/main" id="{99A93A9F-406C-4F77-9D45-3DCDAEE65AA4}"/>
              </a:ext>
            </a:extLst>
          </p:cNvPr>
          <p:cNvCxnSpPr>
            <a:cxnSpLocks/>
            <a:stCxn id="11" idx="3"/>
            <a:endCxn id="10" idx="1"/>
          </p:cNvCxnSpPr>
          <p:nvPr/>
        </p:nvCxnSpPr>
        <p:spPr>
          <a:xfrm flipV="1">
            <a:off x="6791729" y="3568526"/>
            <a:ext cx="1026990" cy="3925"/>
          </a:xfrm>
          <a:prstGeom prst="straightConnector1">
            <a:avLst/>
          </a:prstGeom>
          <a:ln w="38100">
            <a:solidFill>
              <a:schemeClr val="accent2"/>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55" name="Rectangle 54">
            <a:extLst>
              <a:ext uri="{FF2B5EF4-FFF2-40B4-BE49-F238E27FC236}">
                <a16:creationId xmlns:a16="http://schemas.microsoft.com/office/drawing/2014/main" id="{8F6B4AA8-2E04-4F69-AAAD-4547551FA229}"/>
              </a:ext>
            </a:extLst>
          </p:cNvPr>
          <p:cNvSpPr/>
          <p:nvPr/>
        </p:nvSpPr>
        <p:spPr>
          <a:xfrm>
            <a:off x="5009849" y="3073134"/>
            <a:ext cx="5670835" cy="3025300"/>
          </a:xfrm>
          <a:prstGeom prst="rect">
            <a:avLst/>
          </a:prstGeom>
          <a:noFill/>
          <a:ln w="38100">
            <a:solidFill>
              <a:schemeClr val="accent6"/>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b="1"/>
          </a:p>
        </p:txBody>
      </p:sp>
      <p:sp>
        <p:nvSpPr>
          <p:cNvPr id="56" name="Rectangle 55">
            <a:extLst>
              <a:ext uri="{FF2B5EF4-FFF2-40B4-BE49-F238E27FC236}">
                <a16:creationId xmlns:a16="http://schemas.microsoft.com/office/drawing/2014/main" id="{DB066270-27D3-46CA-A924-634D15140DDA}"/>
              </a:ext>
            </a:extLst>
          </p:cNvPr>
          <p:cNvSpPr/>
          <p:nvPr/>
        </p:nvSpPr>
        <p:spPr>
          <a:xfrm>
            <a:off x="8529447" y="2699744"/>
            <a:ext cx="2151239" cy="291690"/>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r"/>
            <a:r>
              <a:rPr lang="fr-FR" b="1" dirty="0">
                <a:solidFill>
                  <a:schemeClr val="bg1"/>
                </a:solidFill>
              </a:rPr>
              <a:t>SURROGATE MODEL</a:t>
            </a:r>
          </a:p>
        </p:txBody>
      </p:sp>
      <p:sp>
        <p:nvSpPr>
          <p:cNvPr id="24" name="Rectangle 23">
            <a:extLst>
              <a:ext uri="{FF2B5EF4-FFF2-40B4-BE49-F238E27FC236}">
                <a16:creationId xmlns:a16="http://schemas.microsoft.com/office/drawing/2014/main" id="{769BE8DF-FF66-4AC5-B49E-A32BB32B29B7}"/>
              </a:ext>
            </a:extLst>
          </p:cNvPr>
          <p:cNvSpPr/>
          <p:nvPr/>
        </p:nvSpPr>
        <p:spPr>
          <a:xfrm>
            <a:off x="3145065" y="2238514"/>
            <a:ext cx="2151239" cy="323850"/>
          </a:xfrm>
          <a:prstGeom prst="rect">
            <a:avLst/>
          </a:prstGeom>
          <a:no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fr-FR" sz="1400" b="1" dirty="0">
                <a:solidFill>
                  <a:schemeClr val="bg1">
                    <a:lumMod val="50000"/>
                  </a:schemeClr>
                </a:solidFill>
              </a:rPr>
              <a:t>PRINCIPAL COEFFICIENTS</a:t>
            </a:r>
          </a:p>
        </p:txBody>
      </p:sp>
      <p:sp>
        <p:nvSpPr>
          <p:cNvPr id="25" name="Rectangle 24">
            <a:extLst>
              <a:ext uri="{FF2B5EF4-FFF2-40B4-BE49-F238E27FC236}">
                <a16:creationId xmlns:a16="http://schemas.microsoft.com/office/drawing/2014/main" id="{C05D2857-BBBA-4BC7-A73D-5DB3D4148E44}"/>
              </a:ext>
            </a:extLst>
          </p:cNvPr>
          <p:cNvSpPr/>
          <p:nvPr/>
        </p:nvSpPr>
        <p:spPr>
          <a:xfrm>
            <a:off x="8529447" y="4019518"/>
            <a:ext cx="2151239" cy="323850"/>
          </a:xfrm>
          <a:prstGeom prst="rect">
            <a:avLst/>
          </a:prstGeom>
          <a:no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fr-FR" sz="1400" b="1" dirty="0">
                <a:solidFill>
                  <a:schemeClr val="bg1">
                    <a:lumMod val="50000"/>
                  </a:schemeClr>
                </a:solidFill>
              </a:rPr>
              <a:t>PRINCIPAL COEFFICIENTS</a:t>
            </a:r>
          </a:p>
        </p:txBody>
      </p:sp>
      <p:sp>
        <p:nvSpPr>
          <p:cNvPr id="26" name="Rectangle 25">
            <a:extLst>
              <a:ext uri="{FF2B5EF4-FFF2-40B4-BE49-F238E27FC236}">
                <a16:creationId xmlns:a16="http://schemas.microsoft.com/office/drawing/2014/main" id="{FA501115-BEFA-4FB8-ABBE-81A7BE307D1E}"/>
              </a:ext>
            </a:extLst>
          </p:cNvPr>
          <p:cNvSpPr/>
          <p:nvPr/>
        </p:nvSpPr>
        <p:spPr>
          <a:xfrm>
            <a:off x="7818720" y="5425372"/>
            <a:ext cx="1495425" cy="57626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fr-FR" b="1" dirty="0"/>
              <a:t>DATABASE OF SOLUTIONS</a:t>
            </a:r>
          </a:p>
        </p:txBody>
      </p:sp>
      <p:sp>
        <p:nvSpPr>
          <p:cNvPr id="34" name="Rectangle 33">
            <a:extLst>
              <a:ext uri="{FF2B5EF4-FFF2-40B4-BE49-F238E27FC236}">
                <a16:creationId xmlns:a16="http://schemas.microsoft.com/office/drawing/2014/main" id="{AFEED907-3932-420D-9012-81CDF0CE5C7E}"/>
              </a:ext>
            </a:extLst>
          </p:cNvPr>
          <p:cNvSpPr/>
          <p:nvPr/>
        </p:nvSpPr>
        <p:spPr>
          <a:xfrm>
            <a:off x="875505" y="5440077"/>
            <a:ext cx="2239961" cy="546851"/>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fr-FR" b="1" dirty="0">
                <a:solidFill>
                  <a:schemeClr val="bg1"/>
                </a:solidFill>
              </a:rPr>
              <a:t>HIGH-FIDELITY SOLVER</a:t>
            </a:r>
          </a:p>
        </p:txBody>
      </p:sp>
      <p:cxnSp>
        <p:nvCxnSpPr>
          <p:cNvPr id="35" name="Connecteur droit avec flèche 34">
            <a:extLst>
              <a:ext uri="{FF2B5EF4-FFF2-40B4-BE49-F238E27FC236}">
                <a16:creationId xmlns:a16="http://schemas.microsoft.com/office/drawing/2014/main" id="{D4C9EECD-5602-4BF7-A843-DECAF81D8A67}"/>
              </a:ext>
            </a:extLst>
          </p:cNvPr>
          <p:cNvCxnSpPr>
            <a:cxnSpLocks/>
            <a:stCxn id="17" idx="1"/>
            <a:endCxn id="34" idx="0"/>
          </p:cNvCxnSpPr>
          <p:nvPr/>
        </p:nvCxnSpPr>
        <p:spPr>
          <a:xfrm>
            <a:off x="1995486" y="3572451"/>
            <a:ext cx="0" cy="1867626"/>
          </a:xfrm>
          <a:prstGeom prst="straightConnector1">
            <a:avLst/>
          </a:prstGeom>
          <a:ln w="38100">
            <a:solidFill>
              <a:schemeClr val="accent4"/>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6" name="Connecteur droit avec flèche 35">
            <a:extLst>
              <a:ext uri="{FF2B5EF4-FFF2-40B4-BE49-F238E27FC236}">
                <a16:creationId xmlns:a16="http://schemas.microsoft.com/office/drawing/2014/main" id="{351CDC34-FF53-430C-86A8-68B5112595A6}"/>
              </a:ext>
            </a:extLst>
          </p:cNvPr>
          <p:cNvCxnSpPr>
            <a:cxnSpLocks/>
            <a:stCxn id="34" idx="3"/>
            <a:endCxn id="26" idx="1"/>
          </p:cNvCxnSpPr>
          <p:nvPr/>
        </p:nvCxnSpPr>
        <p:spPr>
          <a:xfrm>
            <a:off x="3115466" y="5713503"/>
            <a:ext cx="4703254" cy="1"/>
          </a:xfrm>
          <a:prstGeom prst="straightConnector1">
            <a:avLst/>
          </a:prstGeom>
          <a:ln w="38100">
            <a:solidFill>
              <a:schemeClr val="accent4"/>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2" name="Connecteur : en angle 51">
            <a:extLst>
              <a:ext uri="{FF2B5EF4-FFF2-40B4-BE49-F238E27FC236}">
                <a16:creationId xmlns:a16="http://schemas.microsoft.com/office/drawing/2014/main" id="{9F7A4C39-AD4F-409C-9776-3A75DD7559E6}"/>
              </a:ext>
            </a:extLst>
          </p:cNvPr>
          <p:cNvCxnSpPr>
            <a:stCxn id="2" idx="2"/>
            <a:endCxn id="34" idx="1"/>
          </p:cNvCxnSpPr>
          <p:nvPr/>
        </p:nvCxnSpPr>
        <p:spPr>
          <a:xfrm rot="5400000">
            <a:off x="-749286" y="3930044"/>
            <a:ext cx="3408251" cy="158667"/>
          </a:xfrm>
          <a:prstGeom prst="bentConnector4">
            <a:avLst>
              <a:gd name="adj1" fmla="val 45989"/>
              <a:gd name="adj2" fmla="val 244075"/>
            </a:avLst>
          </a:prstGeom>
          <a:ln w="38100">
            <a:solidFill>
              <a:schemeClr val="accent4"/>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36977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45670B4-D87A-4200-9477-6AE2F1E1747F}"/>
              </a:ext>
            </a:extLst>
          </p:cNvPr>
          <p:cNvSpPr/>
          <p:nvPr/>
        </p:nvSpPr>
        <p:spPr>
          <a:xfrm>
            <a:off x="148347" y="1533727"/>
            <a:ext cx="1771650" cy="77152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fr-FR" b="1" dirty="0"/>
              <a:t>NEW GEOMETRY</a:t>
            </a:r>
          </a:p>
        </p:txBody>
      </p:sp>
      <p:sp>
        <p:nvSpPr>
          <p:cNvPr id="3" name="Rectangle 2">
            <a:extLst>
              <a:ext uri="{FF2B5EF4-FFF2-40B4-BE49-F238E27FC236}">
                <a16:creationId xmlns:a16="http://schemas.microsoft.com/office/drawing/2014/main" id="{9806798C-5D7D-466E-AB1D-89B5906B3642}"/>
              </a:ext>
            </a:extLst>
          </p:cNvPr>
          <p:cNvSpPr/>
          <p:nvPr/>
        </p:nvSpPr>
        <p:spPr>
          <a:xfrm>
            <a:off x="2643895" y="1757564"/>
            <a:ext cx="1047750" cy="323850"/>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solidFill>
                  <a:schemeClr val="bg1"/>
                </a:solidFill>
              </a:rPr>
              <a:t>PCA</a:t>
            </a:r>
          </a:p>
        </p:txBody>
      </p:sp>
      <p:sp>
        <p:nvSpPr>
          <p:cNvPr id="4" name="Rectangle 3">
            <a:extLst>
              <a:ext uri="{FF2B5EF4-FFF2-40B4-BE49-F238E27FC236}">
                <a16:creationId xmlns:a16="http://schemas.microsoft.com/office/drawing/2014/main" id="{5C5EF76A-C13A-4E01-A371-1153D403C81D}"/>
              </a:ext>
            </a:extLst>
          </p:cNvPr>
          <p:cNvSpPr/>
          <p:nvPr/>
        </p:nvSpPr>
        <p:spPr>
          <a:xfrm>
            <a:off x="2281945" y="2833773"/>
            <a:ext cx="1771649" cy="50482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fr-FR" b="1" dirty="0"/>
              <a:t>STATISTICAL PARAMETERS</a:t>
            </a:r>
          </a:p>
        </p:txBody>
      </p:sp>
      <p:sp>
        <p:nvSpPr>
          <p:cNvPr id="5" name="Rectangle 4">
            <a:extLst>
              <a:ext uri="{FF2B5EF4-FFF2-40B4-BE49-F238E27FC236}">
                <a16:creationId xmlns:a16="http://schemas.microsoft.com/office/drawing/2014/main" id="{7FBFAB1D-D6F1-419B-9A88-51DEB1126CCB}"/>
              </a:ext>
            </a:extLst>
          </p:cNvPr>
          <p:cNvSpPr/>
          <p:nvPr/>
        </p:nvSpPr>
        <p:spPr>
          <a:xfrm>
            <a:off x="2281944" y="3838544"/>
            <a:ext cx="1771649" cy="50482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fr-FR" b="1" dirty="0"/>
              <a:t>OTHER PARAMETERS</a:t>
            </a:r>
          </a:p>
        </p:txBody>
      </p:sp>
      <p:sp>
        <p:nvSpPr>
          <p:cNvPr id="8" name="Title 2">
            <a:extLst>
              <a:ext uri="{FF2B5EF4-FFF2-40B4-BE49-F238E27FC236}">
                <a16:creationId xmlns:a16="http://schemas.microsoft.com/office/drawing/2014/main" id="{2F2380ED-5C90-437B-A233-F7DE773F9E67}"/>
              </a:ext>
            </a:extLst>
          </p:cNvPr>
          <p:cNvSpPr txBox="1">
            <a:spLocks/>
          </p:cNvSpPr>
          <p:nvPr/>
        </p:nvSpPr>
        <p:spPr>
          <a:xfrm>
            <a:off x="0" y="565217"/>
            <a:ext cx="12192000" cy="577665"/>
          </a:xfrm>
          <a:prstGeom prst="rect">
            <a:avLst/>
          </a:prstGeom>
        </p:spPr>
        <p:txBody>
          <a:bodyPr tIns="72000" bIns="72000" anchor="ctr">
            <a:noAutofit/>
          </a:bodyPr>
          <a:lstStyle>
            <a:lvl1pPr algn="ctr" defTabSz="1219170" rtl="0" eaLnBrk="1" latinLnBrk="0" hangingPunct="1">
              <a:spcBef>
                <a:spcPct val="0"/>
              </a:spcBef>
              <a:buNone/>
              <a:defRPr sz="5867" kern="1200">
                <a:solidFill>
                  <a:schemeClr val="tx1"/>
                </a:solidFill>
                <a:latin typeface="+mj-lt"/>
                <a:ea typeface="+mj-ea"/>
                <a:cs typeface="+mj-cs"/>
              </a:defRPr>
            </a:lvl1pPr>
          </a:lstStyle>
          <a:p>
            <a:r>
              <a:rPr lang="en-US" sz="3200" b="1" dirty="0">
                <a:solidFill>
                  <a:schemeClr val="bg1"/>
                </a:solidFill>
                <a:latin typeface="Arial" panose="020B0604020202020204" pitchFamily="34" charset="0"/>
                <a:ea typeface="Calibri" panose="020F0502020204030204" pitchFamily="34" charset="0"/>
                <a:cs typeface="Arial" panose="020B0604020202020204" pitchFamily="34" charset="0"/>
              </a:rPr>
              <a:t>Online Stage</a:t>
            </a:r>
          </a:p>
        </p:txBody>
      </p:sp>
      <p:sp>
        <p:nvSpPr>
          <p:cNvPr id="9" name="Rectangle 8">
            <a:extLst>
              <a:ext uri="{FF2B5EF4-FFF2-40B4-BE49-F238E27FC236}">
                <a16:creationId xmlns:a16="http://schemas.microsoft.com/office/drawing/2014/main" id="{5A59B50B-77DC-4016-8375-BAED35174D07}"/>
              </a:ext>
            </a:extLst>
          </p:cNvPr>
          <p:cNvSpPr/>
          <p:nvPr/>
        </p:nvSpPr>
        <p:spPr>
          <a:xfrm>
            <a:off x="8042557" y="4506229"/>
            <a:ext cx="1047750" cy="32385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fr-FR" b="1">
                <a:solidFill>
                  <a:schemeClr val="bg1"/>
                </a:solidFill>
              </a:rPr>
              <a:t>POD</a:t>
            </a:r>
            <a:endParaRPr lang="fr-FR" b="1" dirty="0">
              <a:solidFill>
                <a:schemeClr val="bg1"/>
              </a:solidFill>
            </a:endParaRPr>
          </a:p>
        </p:txBody>
      </p:sp>
      <p:sp>
        <p:nvSpPr>
          <p:cNvPr id="10" name="Rectangle 9">
            <a:extLst>
              <a:ext uri="{FF2B5EF4-FFF2-40B4-BE49-F238E27FC236}">
                <a16:creationId xmlns:a16="http://schemas.microsoft.com/office/drawing/2014/main" id="{34D7A0FF-2B60-42EF-A27E-6FF398CA5A24}"/>
              </a:ext>
            </a:extLst>
          </p:cNvPr>
          <p:cNvSpPr/>
          <p:nvPr/>
        </p:nvSpPr>
        <p:spPr>
          <a:xfrm>
            <a:off x="7818719" y="3280394"/>
            <a:ext cx="1495425" cy="57626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fr-FR" b="1" dirty="0"/>
              <a:t>REDUCED SOLUTION </a:t>
            </a:r>
          </a:p>
        </p:txBody>
      </p:sp>
      <p:sp>
        <p:nvSpPr>
          <p:cNvPr id="11" name="Rectangle 10">
            <a:extLst>
              <a:ext uri="{FF2B5EF4-FFF2-40B4-BE49-F238E27FC236}">
                <a16:creationId xmlns:a16="http://schemas.microsoft.com/office/drawing/2014/main" id="{C982FA4F-10CE-4666-8781-0629648C676F}"/>
              </a:ext>
            </a:extLst>
          </p:cNvPr>
          <p:cNvSpPr/>
          <p:nvPr/>
        </p:nvSpPr>
        <p:spPr>
          <a:xfrm>
            <a:off x="5296304" y="3284319"/>
            <a:ext cx="1495425" cy="576263"/>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fr-FR" b="1" dirty="0">
                <a:solidFill>
                  <a:schemeClr val="bg1"/>
                </a:solidFill>
              </a:rPr>
              <a:t>MACHINE LEARNING</a:t>
            </a:r>
          </a:p>
        </p:txBody>
      </p:sp>
      <p:cxnSp>
        <p:nvCxnSpPr>
          <p:cNvPr id="13" name="Connecteur droit avec flèche 12">
            <a:extLst>
              <a:ext uri="{FF2B5EF4-FFF2-40B4-BE49-F238E27FC236}">
                <a16:creationId xmlns:a16="http://schemas.microsoft.com/office/drawing/2014/main" id="{796E7B07-3D27-4AE6-8E62-D30C3254CB24}"/>
              </a:ext>
            </a:extLst>
          </p:cNvPr>
          <p:cNvCxnSpPr>
            <a:stCxn id="2" idx="3"/>
            <a:endCxn id="3" idx="1"/>
          </p:cNvCxnSpPr>
          <p:nvPr/>
        </p:nvCxnSpPr>
        <p:spPr>
          <a:xfrm flipV="1">
            <a:off x="1919997" y="1919489"/>
            <a:ext cx="723898" cy="1"/>
          </a:xfrm>
          <a:prstGeom prst="straightConnector1">
            <a:avLst/>
          </a:prstGeom>
          <a:ln w="38100">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 name="Connecteur droit avec flèche 13">
            <a:extLst>
              <a:ext uri="{FF2B5EF4-FFF2-40B4-BE49-F238E27FC236}">
                <a16:creationId xmlns:a16="http://schemas.microsoft.com/office/drawing/2014/main" id="{9111FA20-AF96-410C-BEAC-7D1DAA26066E}"/>
              </a:ext>
            </a:extLst>
          </p:cNvPr>
          <p:cNvCxnSpPr>
            <a:cxnSpLocks/>
            <a:stCxn id="3" idx="2"/>
            <a:endCxn id="4" idx="0"/>
          </p:cNvCxnSpPr>
          <p:nvPr/>
        </p:nvCxnSpPr>
        <p:spPr>
          <a:xfrm>
            <a:off x="3167770" y="2081414"/>
            <a:ext cx="0" cy="752359"/>
          </a:xfrm>
          <a:prstGeom prst="straightConnector1">
            <a:avLst/>
          </a:prstGeom>
          <a:ln w="38100">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7" name="Accolades 16">
            <a:extLst>
              <a:ext uri="{FF2B5EF4-FFF2-40B4-BE49-F238E27FC236}">
                <a16:creationId xmlns:a16="http://schemas.microsoft.com/office/drawing/2014/main" id="{6CC56D98-6DFE-4409-A889-31269CE0C855}"/>
              </a:ext>
            </a:extLst>
          </p:cNvPr>
          <p:cNvSpPr/>
          <p:nvPr/>
        </p:nvSpPr>
        <p:spPr>
          <a:xfrm>
            <a:off x="1995486" y="2688570"/>
            <a:ext cx="2344564" cy="1767762"/>
          </a:xfrm>
          <a:prstGeom prst="bracePair">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b="1"/>
          </a:p>
        </p:txBody>
      </p:sp>
      <p:cxnSp>
        <p:nvCxnSpPr>
          <p:cNvPr id="28" name="Connecteur droit avec flèche 27">
            <a:extLst>
              <a:ext uri="{FF2B5EF4-FFF2-40B4-BE49-F238E27FC236}">
                <a16:creationId xmlns:a16="http://schemas.microsoft.com/office/drawing/2014/main" id="{6DE053C8-29BB-4723-869B-153BFC0471B1}"/>
              </a:ext>
            </a:extLst>
          </p:cNvPr>
          <p:cNvCxnSpPr>
            <a:cxnSpLocks/>
            <a:endCxn id="9" idx="2"/>
          </p:cNvCxnSpPr>
          <p:nvPr/>
        </p:nvCxnSpPr>
        <p:spPr>
          <a:xfrm flipH="1" flipV="1">
            <a:off x="8566432" y="4830079"/>
            <a:ext cx="1" cy="595293"/>
          </a:xfrm>
          <a:prstGeom prst="straightConnector1">
            <a:avLst/>
          </a:prstGeom>
          <a:ln w="38100">
            <a:solidFill>
              <a:schemeClr val="accent2"/>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Connecteur droit avec flèche 32">
            <a:extLst>
              <a:ext uri="{FF2B5EF4-FFF2-40B4-BE49-F238E27FC236}">
                <a16:creationId xmlns:a16="http://schemas.microsoft.com/office/drawing/2014/main" id="{2AE79DD1-CB19-441A-8F1E-98A825B54CC3}"/>
              </a:ext>
            </a:extLst>
          </p:cNvPr>
          <p:cNvCxnSpPr>
            <a:cxnSpLocks/>
            <a:stCxn id="9" idx="0"/>
            <a:endCxn id="10" idx="2"/>
          </p:cNvCxnSpPr>
          <p:nvPr/>
        </p:nvCxnSpPr>
        <p:spPr>
          <a:xfrm flipV="1">
            <a:off x="8566432" y="3856657"/>
            <a:ext cx="0" cy="649572"/>
          </a:xfrm>
          <a:prstGeom prst="straightConnector1">
            <a:avLst/>
          </a:prstGeom>
          <a:ln w="38100">
            <a:solidFill>
              <a:schemeClr val="accent2"/>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7" name="Connecteur droit avec flèche 36">
            <a:extLst>
              <a:ext uri="{FF2B5EF4-FFF2-40B4-BE49-F238E27FC236}">
                <a16:creationId xmlns:a16="http://schemas.microsoft.com/office/drawing/2014/main" id="{7B248DAC-51EF-41E4-80D2-BA87146A8F0C}"/>
              </a:ext>
            </a:extLst>
          </p:cNvPr>
          <p:cNvCxnSpPr>
            <a:cxnSpLocks/>
            <a:stCxn id="17" idx="3"/>
            <a:endCxn id="11" idx="1"/>
          </p:cNvCxnSpPr>
          <p:nvPr/>
        </p:nvCxnSpPr>
        <p:spPr>
          <a:xfrm>
            <a:off x="4340050" y="3572451"/>
            <a:ext cx="956254" cy="0"/>
          </a:xfrm>
          <a:prstGeom prst="straightConnector1">
            <a:avLst/>
          </a:prstGeom>
          <a:ln w="38100">
            <a:solidFill>
              <a:schemeClr val="accent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1" name="Connecteur droit avec flèche 40">
            <a:extLst>
              <a:ext uri="{FF2B5EF4-FFF2-40B4-BE49-F238E27FC236}">
                <a16:creationId xmlns:a16="http://schemas.microsoft.com/office/drawing/2014/main" id="{99A93A9F-406C-4F77-9D45-3DCDAEE65AA4}"/>
              </a:ext>
            </a:extLst>
          </p:cNvPr>
          <p:cNvCxnSpPr>
            <a:cxnSpLocks/>
            <a:stCxn id="11" idx="3"/>
            <a:endCxn id="10" idx="1"/>
          </p:cNvCxnSpPr>
          <p:nvPr/>
        </p:nvCxnSpPr>
        <p:spPr>
          <a:xfrm flipV="1">
            <a:off x="6791729" y="3568526"/>
            <a:ext cx="1026990" cy="3925"/>
          </a:xfrm>
          <a:prstGeom prst="straightConnector1">
            <a:avLst/>
          </a:prstGeom>
          <a:ln w="38100">
            <a:solidFill>
              <a:schemeClr val="accent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55" name="Rectangle 54">
            <a:extLst>
              <a:ext uri="{FF2B5EF4-FFF2-40B4-BE49-F238E27FC236}">
                <a16:creationId xmlns:a16="http://schemas.microsoft.com/office/drawing/2014/main" id="{8F6B4AA8-2E04-4F69-AAAD-4547551FA229}"/>
              </a:ext>
            </a:extLst>
          </p:cNvPr>
          <p:cNvSpPr/>
          <p:nvPr/>
        </p:nvSpPr>
        <p:spPr>
          <a:xfrm>
            <a:off x="5009849" y="3073134"/>
            <a:ext cx="5670835" cy="3025300"/>
          </a:xfrm>
          <a:prstGeom prst="rect">
            <a:avLst/>
          </a:prstGeom>
          <a:noFill/>
          <a:ln w="38100">
            <a:solidFill>
              <a:schemeClr val="accent6"/>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b="1"/>
          </a:p>
        </p:txBody>
      </p:sp>
      <p:sp>
        <p:nvSpPr>
          <p:cNvPr id="56" name="Rectangle 55">
            <a:extLst>
              <a:ext uri="{FF2B5EF4-FFF2-40B4-BE49-F238E27FC236}">
                <a16:creationId xmlns:a16="http://schemas.microsoft.com/office/drawing/2014/main" id="{DB066270-27D3-46CA-A924-634D15140DDA}"/>
              </a:ext>
            </a:extLst>
          </p:cNvPr>
          <p:cNvSpPr/>
          <p:nvPr/>
        </p:nvSpPr>
        <p:spPr>
          <a:xfrm>
            <a:off x="8529447" y="2699744"/>
            <a:ext cx="2151239" cy="291690"/>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r"/>
            <a:r>
              <a:rPr lang="fr-FR" b="1" dirty="0">
                <a:solidFill>
                  <a:schemeClr val="bg1"/>
                </a:solidFill>
              </a:rPr>
              <a:t>SURROGATE MODEL</a:t>
            </a:r>
          </a:p>
        </p:txBody>
      </p:sp>
      <p:sp>
        <p:nvSpPr>
          <p:cNvPr id="24" name="Rectangle 23">
            <a:extLst>
              <a:ext uri="{FF2B5EF4-FFF2-40B4-BE49-F238E27FC236}">
                <a16:creationId xmlns:a16="http://schemas.microsoft.com/office/drawing/2014/main" id="{769BE8DF-FF66-4AC5-B49E-A32BB32B29B7}"/>
              </a:ext>
            </a:extLst>
          </p:cNvPr>
          <p:cNvSpPr/>
          <p:nvPr/>
        </p:nvSpPr>
        <p:spPr>
          <a:xfrm>
            <a:off x="3145065" y="2238514"/>
            <a:ext cx="2151239" cy="323850"/>
          </a:xfrm>
          <a:prstGeom prst="rect">
            <a:avLst/>
          </a:prstGeom>
          <a:no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fr-FR" sz="1400" b="1" dirty="0">
                <a:solidFill>
                  <a:schemeClr val="bg1">
                    <a:lumMod val="50000"/>
                  </a:schemeClr>
                </a:solidFill>
              </a:rPr>
              <a:t>PRINCIPAL COMPONENTS</a:t>
            </a:r>
          </a:p>
        </p:txBody>
      </p:sp>
      <p:sp>
        <p:nvSpPr>
          <p:cNvPr id="25" name="Rectangle 24">
            <a:extLst>
              <a:ext uri="{FF2B5EF4-FFF2-40B4-BE49-F238E27FC236}">
                <a16:creationId xmlns:a16="http://schemas.microsoft.com/office/drawing/2014/main" id="{C05D2857-BBBA-4BC7-A73D-5DB3D4148E44}"/>
              </a:ext>
            </a:extLst>
          </p:cNvPr>
          <p:cNvSpPr/>
          <p:nvPr/>
        </p:nvSpPr>
        <p:spPr>
          <a:xfrm>
            <a:off x="8529447" y="4019518"/>
            <a:ext cx="2151239" cy="323850"/>
          </a:xfrm>
          <a:prstGeom prst="rect">
            <a:avLst/>
          </a:prstGeom>
          <a:no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fr-FR" sz="1400" b="1" dirty="0">
                <a:solidFill>
                  <a:schemeClr val="bg1">
                    <a:lumMod val="50000"/>
                  </a:schemeClr>
                </a:solidFill>
              </a:rPr>
              <a:t>PRINCIPAL COMPONENTS</a:t>
            </a:r>
          </a:p>
        </p:txBody>
      </p:sp>
      <p:sp>
        <p:nvSpPr>
          <p:cNvPr id="26" name="Rectangle 25">
            <a:extLst>
              <a:ext uri="{FF2B5EF4-FFF2-40B4-BE49-F238E27FC236}">
                <a16:creationId xmlns:a16="http://schemas.microsoft.com/office/drawing/2014/main" id="{FA501115-BEFA-4FB8-ABBE-81A7BE307D1E}"/>
              </a:ext>
            </a:extLst>
          </p:cNvPr>
          <p:cNvSpPr/>
          <p:nvPr/>
        </p:nvSpPr>
        <p:spPr>
          <a:xfrm>
            <a:off x="7818720" y="5425372"/>
            <a:ext cx="1495425" cy="57626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fr-FR" b="1" dirty="0"/>
              <a:t>PREDICTED SOLUTION</a:t>
            </a:r>
          </a:p>
        </p:txBody>
      </p:sp>
      <p:sp>
        <p:nvSpPr>
          <p:cNvPr id="34" name="Rectangle 33">
            <a:extLst>
              <a:ext uri="{FF2B5EF4-FFF2-40B4-BE49-F238E27FC236}">
                <a16:creationId xmlns:a16="http://schemas.microsoft.com/office/drawing/2014/main" id="{AFEED907-3932-420D-9012-81CDF0CE5C7E}"/>
              </a:ext>
            </a:extLst>
          </p:cNvPr>
          <p:cNvSpPr/>
          <p:nvPr/>
        </p:nvSpPr>
        <p:spPr>
          <a:xfrm>
            <a:off x="875505" y="5440077"/>
            <a:ext cx="2239961" cy="546851"/>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fr-FR" b="1" dirty="0">
                <a:solidFill>
                  <a:schemeClr val="bg1"/>
                </a:solidFill>
              </a:rPr>
              <a:t>HIGH-FIDELITY SOLVER</a:t>
            </a:r>
          </a:p>
        </p:txBody>
      </p:sp>
      <p:cxnSp>
        <p:nvCxnSpPr>
          <p:cNvPr id="35" name="Connecteur droit avec flèche 34">
            <a:extLst>
              <a:ext uri="{FF2B5EF4-FFF2-40B4-BE49-F238E27FC236}">
                <a16:creationId xmlns:a16="http://schemas.microsoft.com/office/drawing/2014/main" id="{D4C9EECD-5602-4BF7-A843-DECAF81D8A67}"/>
              </a:ext>
            </a:extLst>
          </p:cNvPr>
          <p:cNvCxnSpPr>
            <a:cxnSpLocks/>
            <a:stCxn id="17" idx="1"/>
            <a:endCxn id="34" idx="0"/>
          </p:cNvCxnSpPr>
          <p:nvPr/>
        </p:nvCxnSpPr>
        <p:spPr>
          <a:xfrm>
            <a:off x="1995486" y="3572451"/>
            <a:ext cx="0" cy="1867626"/>
          </a:xfrm>
          <a:prstGeom prst="straightConnector1">
            <a:avLst/>
          </a:prstGeom>
          <a:ln w="38100">
            <a:solidFill>
              <a:schemeClr val="accent4"/>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6" name="Connecteur droit avec flèche 35">
            <a:extLst>
              <a:ext uri="{FF2B5EF4-FFF2-40B4-BE49-F238E27FC236}">
                <a16:creationId xmlns:a16="http://schemas.microsoft.com/office/drawing/2014/main" id="{351CDC34-FF53-430C-86A8-68B5112595A6}"/>
              </a:ext>
            </a:extLst>
          </p:cNvPr>
          <p:cNvCxnSpPr>
            <a:cxnSpLocks/>
            <a:stCxn id="34" idx="3"/>
            <a:endCxn id="27" idx="1"/>
          </p:cNvCxnSpPr>
          <p:nvPr/>
        </p:nvCxnSpPr>
        <p:spPr>
          <a:xfrm>
            <a:off x="3115466" y="5713503"/>
            <a:ext cx="1119983" cy="1"/>
          </a:xfrm>
          <a:prstGeom prst="straightConnector1">
            <a:avLst/>
          </a:prstGeom>
          <a:ln w="38100">
            <a:solidFill>
              <a:schemeClr val="accent4"/>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2" name="Connecteur : en angle 51">
            <a:extLst>
              <a:ext uri="{FF2B5EF4-FFF2-40B4-BE49-F238E27FC236}">
                <a16:creationId xmlns:a16="http://schemas.microsoft.com/office/drawing/2014/main" id="{9F7A4C39-AD4F-409C-9776-3A75DD7559E6}"/>
              </a:ext>
            </a:extLst>
          </p:cNvPr>
          <p:cNvCxnSpPr>
            <a:stCxn id="2" idx="2"/>
            <a:endCxn id="34" idx="1"/>
          </p:cNvCxnSpPr>
          <p:nvPr/>
        </p:nvCxnSpPr>
        <p:spPr>
          <a:xfrm rot="5400000">
            <a:off x="-749286" y="3930044"/>
            <a:ext cx="3408251" cy="158667"/>
          </a:xfrm>
          <a:prstGeom prst="bentConnector4">
            <a:avLst>
              <a:gd name="adj1" fmla="val 45989"/>
              <a:gd name="adj2" fmla="val 244075"/>
            </a:avLst>
          </a:prstGeom>
          <a:ln w="38100">
            <a:solidFill>
              <a:schemeClr val="accent4"/>
            </a:solidFill>
            <a:tailEnd type="arrow"/>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F626B4F9-629E-46CD-80D0-CEA90100E394}"/>
              </a:ext>
            </a:extLst>
          </p:cNvPr>
          <p:cNvSpPr/>
          <p:nvPr/>
        </p:nvSpPr>
        <p:spPr>
          <a:xfrm>
            <a:off x="4235449" y="5425372"/>
            <a:ext cx="1635196" cy="57626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fr-FR" b="1" dirty="0">
                <a:solidFill>
                  <a:schemeClr val="bg1"/>
                </a:solidFill>
              </a:rPr>
              <a:t>HIGH-FIDELITY</a:t>
            </a:r>
            <a:r>
              <a:rPr lang="fr-FR" b="1" dirty="0"/>
              <a:t> SOLUTION</a:t>
            </a:r>
          </a:p>
        </p:txBody>
      </p:sp>
      <p:sp>
        <p:nvSpPr>
          <p:cNvPr id="29" name="Rectangle 28">
            <a:extLst>
              <a:ext uri="{FF2B5EF4-FFF2-40B4-BE49-F238E27FC236}">
                <a16:creationId xmlns:a16="http://schemas.microsoft.com/office/drawing/2014/main" id="{4532E29C-94E9-4425-B7BF-6F115EB13541}"/>
              </a:ext>
            </a:extLst>
          </p:cNvPr>
          <p:cNvSpPr/>
          <p:nvPr/>
        </p:nvSpPr>
        <p:spPr>
          <a:xfrm>
            <a:off x="6442681" y="5551577"/>
            <a:ext cx="862543" cy="323850"/>
          </a:xfrm>
          <a:prstGeom prst="rect">
            <a:avLst/>
          </a:prstGeom>
          <a:solidFill>
            <a:srgbClr val="92D050"/>
          </a:solidFill>
          <a:ln>
            <a:solidFill>
              <a:srgbClr val="00B05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fr-FR" b="1" dirty="0">
                <a:solidFill>
                  <a:schemeClr val="bg1"/>
                </a:solidFill>
              </a:rPr>
              <a:t>ERROR</a:t>
            </a:r>
          </a:p>
        </p:txBody>
      </p:sp>
      <p:cxnSp>
        <p:nvCxnSpPr>
          <p:cNvPr id="30" name="Connecteur droit avec flèche 29">
            <a:extLst>
              <a:ext uri="{FF2B5EF4-FFF2-40B4-BE49-F238E27FC236}">
                <a16:creationId xmlns:a16="http://schemas.microsoft.com/office/drawing/2014/main" id="{117A875B-EE28-457D-AC29-9C0D40393AC3}"/>
              </a:ext>
            </a:extLst>
          </p:cNvPr>
          <p:cNvCxnSpPr>
            <a:cxnSpLocks/>
            <a:stCxn id="27" idx="3"/>
            <a:endCxn id="29" idx="1"/>
          </p:cNvCxnSpPr>
          <p:nvPr/>
        </p:nvCxnSpPr>
        <p:spPr>
          <a:xfrm flipV="1">
            <a:off x="5870645" y="5713502"/>
            <a:ext cx="572036" cy="2"/>
          </a:xfrm>
          <a:prstGeom prst="straightConnector1">
            <a:avLst/>
          </a:prstGeom>
          <a:ln w="38100">
            <a:solidFill>
              <a:srgbClr val="00B05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8" name="Connecteur droit avec flèche 37">
            <a:extLst>
              <a:ext uri="{FF2B5EF4-FFF2-40B4-BE49-F238E27FC236}">
                <a16:creationId xmlns:a16="http://schemas.microsoft.com/office/drawing/2014/main" id="{C4D56874-BA48-45D1-8F60-4A6D57B2E337}"/>
              </a:ext>
            </a:extLst>
          </p:cNvPr>
          <p:cNvCxnSpPr>
            <a:cxnSpLocks/>
            <a:stCxn id="29" idx="3"/>
            <a:endCxn id="26" idx="1"/>
          </p:cNvCxnSpPr>
          <p:nvPr/>
        </p:nvCxnSpPr>
        <p:spPr>
          <a:xfrm>
            <a:off x="7305224" y="5713502"/>
            <a:ext cx="513496" cy="2"/>
          </a:xfrm>
          <a:prstGeom prst="straightConnector1">
            <a:avLst/>
          </a:prstGeom>
          <a:ln w="38100">
            <a:solidFill>
              <a:srgbClr val="00B05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1" name="Étoile : 5 branches 20">
            <a:extLst>
              <a:ext uri="{FF2B5EF4-FFF2-40B4-BE49-F238E27FC236}">
                <a16:creationId xmlns:a16="http://schemas.microsoft.com/office/drawing/2014/main" id="{41049DBB-A3A3-462C-A808-0FC66A8DE6A6}"/>
              </a:ext>
            </a:extLst>
          </p:cNvPr>
          <p:cNvSpPr/>
          <p:nvPr/>
        </p:nvSpPr>
        <p:spPr>
          <a:xfrm>
            <a:off x="1633946" y="1338014"/>
            <a:ext cx="432000" cy="432000"/>
          </a:xfrm>
          <a:prstGeom prst="star5">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9" name="Étoile : 5 branches 38">
            <a:extLst>
              <a:ext uri="{FF2B5EF4-FFF2-40B4-BE49-F238E27FC236}">
                <a16:creationId xmlns:a16="http://schemas.microsoft.com/office/drawing/2014/main" id="{E719C4CD-14E6-433E-92C4-F74E9A6E3371}"/>
              </a:ext>
            </a:extLst>
          </p:cNvPr>
          <p:cNvSpPr/>
          <p:nvPr/>
        </p:nvSpPr>
        <p:spPr>
          <a:xfrm>
            <a:off x="9079904" y="3180062"/>
            <a:ext cx="432000" cy="432000"/>
          </a:xfrm>
          <a:prstGeom prst="star5">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0" name="Étoile : 5 branches 39">
            <a:extLst>
              <a:ext uri="{FF2B5EF4-FFF2-40B4-BE49-F238E27FC236}">
                <a16:creationId xmlns:a16="http://schemas.microsoft.com/office/drawing/2014/main" id="{31FB1ED9-C7D3-46AB-9F55-9CAA026B08CE}"/>
              </a:ext>
            </a:extLst>
          </p:cNvPr>
          <p:cNvSpPr/>
          <p:nvPr/>
        </p:nvSpPr>
        <p:spPr>
          <a:xfrm>
            <a:off x="9156722" y="5326314"/>
            <a:ext cx="432000" cy="432000"/>
          </a:xfrm>
          <a:prstGeom prst="star5">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58791752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itle 2">
            <a:extLst>
              <a:ext uri="{FF2B5EF4-FFF2-40B4-BE49-F238E27FC236}">
                <a16:creationId xmlns:a16="http://schemas.microsoft.com/office/drawing/2014/main" id="{22D6F8C2-72F6-4A0B-9838-03C43887A906}"/>
              </a:ext>
            </a:extLst>
          </p:cNvPr>
          <p:cNvSpPr txBox="1">
            <a:spLocks/>
          </p:cNvSpPr>
          <p:nvPr/>
        </p:nvSpPr>
        <p:spPr>
          <a:xfrm>
            <a:off x="0" y="565217"/>
            <a:ext cx="12192000" cy="577665"/>
          </a:xfrm>
          <a:prstGeom prst="rect">
            <a:avLst/>
          </a:prstGeom>
        </p:spPr>
        <p:txBody>
          <a:bodyPr tIns="72000" bIns="72000" anchor="ctr">
            <a:noAutofit/>
          </a:bodyPr>
          <a:lstStyle>
            <a:lvl1pPr algn="ctr" defTabSz="1219170" rtl="0" eaLnBrk="1" latinLnBrk="0" hangingPunct="1">
              <a:spcBef>
                <a:spcPct val="0"/>
              </a:spcBef>
              <a:buNone/>
              <a:defRPr sz="5867" kern="1200">
                <a:solidFill>
                  <a:schemeClr val="tx1"/>
                </a:solidFill>
                <a:latin typeface="+mj-lt"/>
                <a:ea typeface="+mj-ea"/>
                <a:cs typeface="+mj-cs"/>
              </a:defRPr>
            </a:lvl1pPr>
          </a:lstStyle>
          <a:p>
            <a:r>
              <a:rPr lang="en-US" sz="3200" b="1" dirty="0">
                <a:solidFill>
                  <a:schemeClr val="bg1"/>
                </a:solidFill>
                <a:latin typeface="Arial" panose="020B0604020202020204" pitchFamily="34" charset="0"/>
                <a:ea typeface="Calibri" panose="020F0502020204030204" pitchFamily="34" charset="0"/>
                <a:cs typeface="Arial" panose="020B0604020202020204" pitchFamily="34" charset="0"/>
              </a:rPr>
              <a:t>Take-home Messages </a:t>
            </a:r>
          </a:p>
        </p:txBody>
      </p:sp>
      <p:sp>
        <p:nvSpPr>
          <p:cNvPr id="37" name="ZoneTexte 36">
            <a:extLst>
              <a:ext uri="{FF2B5EF4-FFF2-40B4-BE49-F238E27FC236}">
                <a16:creationId xmlns:a16="http://schemas.microsoft.com/office/drawing/2014/main" id="{3E969733-053C-4D68-911F-DF8E4A7F822E}"/>
              </a:ext>
            </a:extLst>
          </p:cNvPr>
          <p:cNvSpPr txBox="1"/>
          <p:nvPr/>
        </p:nvSpPr>
        <p:spPr>
          <a:xfrm>
            <a:off x="781050" y="1533225"/>
            <a:ext cx="4914900" cy="646331"/>
          </a:xfrm>
          <a:prstGeom prst="rect">
            <a:avLst/>
          </a:prstGeom>
          <a:solidFill>
            <a:schemeClr val="accent6">
              <a:lumMod val="20000"/>
              <a:lumOff val="80000"/>
            </a:schemeClr>
          </a:solidFill>
        </p:spPr>
        <p:txBody>
          <a:bodyPr wrap="square" rtlCol="0">
            <a:spAutoFit/>
          </a:bodyPr>
          <a:lstStyle/>
          <a:p>
            <a:pPr algn="ctr"/>
            <a:r>
              <a:rPr lang="fr-FR" dirty="0" err="1"/>
              <a:t>Anatomical</a:t>
            </a:r>
            <a:r>
              <a:rPr lang="fr-FR" dirty="0"/>
              <a:t> structures are </a:t>
            </a:r>
            <a:r>
              <a:rPr lang="fr-FR" dirty="0" err="1"/>
              <a:t>very</a:t>
            </a:r>
            <a:r>
              <a:rPr lang="fr-FR" dirty="0"/>
              <a:t> </a:t>
            </a:r>
            <a:r>
              <a:rPr lang="fr-FR" dirty="0" err="1"/>
              <a:t>complex</a:t>
            </a:r>
            <a:r>
              <a:rPr lang="fr-FR" dirty="0"/>
              <a:t>, </a:t>
            </a:r>
            <a:r>
              <a:rPr lang="fr-FR" dirty="0" err="1"/>
              <a:t>needing</a:t>
            </a:r>
            <a:r>
              <a:rPr lang="fr-FR" dirty="0"/>
              <a:t> a </a:t>
            </a:r>
            <a:r>
              <a:rPr lang="fr-FR" b="1" dirty="0" err="1"/>
              <a:t>very</a:t>
            </a:r>
            <a:r>
              <a:rPr lang="fr-FR" b="1" dirty="0"/>
              <a:t> fine </a:t>
            </a:r>
            <a:r>
              <a:rPr lang="fr-FR" b="1" dirty="0" err="1"/>
              <a:t>discretization</a:t>
            </a:r>
            <a:r>
              <a:rPr lang="fr-FR" dirty="0"/>
              <a:t>.</a:t>
            </a:r>
          </a:p>
        </p:txBody>
      </p:sp>
      <p:sp>
        <p:nvSpPr>
          <p:cNvPr id="38" name="ZoneTexte 37">
            <a:extLst>
              <a:ext uri="{FF2B5EF4-FFF2-40B4-BE49-F238E27FC236}">
                <a16:creationId xmlns:a16="http://schemas.microsoft.com/office/drawing/2014/main" id="{39AD9FF3-B1D6-4A9E-98DD-BBA03EE5377B}"/>
              </a:ext>
            </a:extLst>
          </p:cNvPr>
          <p:cNvSpPr txBox="1"/>
          <p:nvPr/>
        </p:nvSpPr>
        <p:spPr>
          <a:xfrm>
            <a:off x="781050" y="2318055"/>
            <a:ext cx="4914900" cy="646331"/>
          </a:xfrm>
          <a:prstGeom prst="rect">
            <a:avLst/>
          </a:prstGeom>
          <a:solidFill>
            <a:schemeClr val="accent6">
              <a:lumMod val="20000"/>
              <a:lumOff val="80000"/>
            </a:schemeClr>
          </a:solidFill>
        </p:spPr>
        <p:txBody>
          <a:bodyPr wrap="square" rtlCol="0">
            <a:spAutoFit/>
          </a:bodyPr>
          <a:lstStyle/>
          <a:p>
            <a:pPr algn="ctr"/>
            <a:r>
              <a:rPr lang="fr-FR" dirty="0" err="1"/>
              <a:t>Clinical</a:t>
            </a:r>
            <a:r>
              <a:rPr lang="fr-FR" dirty="0"/>
              <a:t> </a:t>
            </a:r>
            <a:r>
              <a:rPr lang="fr-FR" b="1" dirty="0" err="1"/>
              <a:t>datasets</a:t>
            </a:r>
            <a:r>
              <a:rPr lang="fr-FR" dirty="0"/>
              <a:t> </a:t>
            </a:r>
            <a:r>
              <a:rPr lang="fr-FR" dirty="0" err="1"/>
              <a:t>typically</a:t>
            </a:r>
            <a:r>
              <a:rPr lang="fr-FR" dirty="0"/>
              <a:t> comprise a </a:t>
            </a:r>
            <a:r>
              <a:rPr lang="fr-FR" b="1" dirty="0" err="1"/>
              <a:t>small</a:t>
            </a:r>
            <a:r>
              <a:rPr lang="fr-FR" b="1" dirty="0"/>
              <a:t> </a:t>
            </a:r>
            <a:r>
              <a:rPr lang="fr-FR" dirty="0" err="1"/>
              <a:t>number</a:t>
            </a:r>
            <a:r>
              <a:rPr lang="fr-FR" dirty="0"/>
              <a:t> of cases.</a:t>
            </a:r>
          </a:p>
        </p:txBody>
      </p:sp>
      <p:grpSp>
        <p:nvGrpSpPr>
          <p:cNvPr id="18" name="Groupe 17">
            <a:extLst>
              <a:ext uri="{FF2B5EF4-FFF2-40B4-BE49-F238E27FC236}">
                <a16:creationId xmlns:a16="http://schemas.microsoft.com/office/drawing/2014/main" id="{5A06F49F-B4FA-45AB-93AE-B84BC1DABE38}"/>
              </a:ext>
            </a:extLst>
          </p:cNvPr>
          <p:cNvGrpSpPr/>
          <p:nvPr/>
        </p:nvGrpSpPr>
        <p:grpSpPr>
          <a:xfrm>
            <a:off x="6114898" y="1685017"/>
            <a:ext cx="5333848" cy="989078"/>
            <a:chOff x="6096000" y="1836808"/>
            <a:chExt cx="5333848" cy="989078"/>
          </a:xfrm>
        </p:grpSpPr>
        <p:sp>
          <p:nvSpPr>
            <p:cNvPr id="12" name="ZoneTexte 11">
              <a:extLst>
                <a:ext uri="{FF2B5EF4-FFF2-40B4-BE49-F238E27FC236}">
                  <a16:creationId xmlns:a16="http://schemas.microsoft.com/office/drawing/2014/main" id="{F335308F-3944-4B54-9196-269DF9FF5744}"/>
                </a:ext>
              </a:extLst>
            </p:cNvPr>
            <p:cNvSpPr txBox="1"/>
            <p:nvPr/>
          </p:nvSpPr>
          <p:spPr>
            <a:xfrm>
              <a:off x="6581623" y="2179555"/>
              <a:ext cx="4848225" cy="646331"/>
            </a:xfrm>
            <a:prstGeom prst="rect">
              <a:avLst/>
            </a:prstGeom>
            <a:solidFill>
              <a:schemeClr val="accent6">
                <a:lumMod val="20000"/>
                <a:lumOff val="80000"/>
              </a:schemeClr>
            </a:solidFill>
          </p:spPr>
          <p:txBody>
            <a:bodyPr wrap="square" rtlCol="0">
              <a:spAutoFit/>
            </a:bodyPr>
            <a:lstStyle/>
            <a:p>
              <a:pPr algn="ctr"/>
              <a:r>
                <a:rPr lang="fr-FR" dirty="0" err="1"/>
                <a:t>Biomechanical</a:t>
              </a:r>
              <a:r>
                <a:rPr lang="fr-FR" dirty="0"/>
                <a:t> </a:t>
              </a:r>
              <a:r>
                <a:rPr lang="fr-FR" dirty="0" err="1"/>
                <a:t>problems</a:t>
              </a:r>
              <a:r>
                <a:rPr lang="fr-FR" dirty="0"/>
                <a:t> are </a:t>
              </a:r>
              <a:r>
                <a:rPr lang="fr-FR" dirty="0" err="1"/>
                <a:t>very</a:t>
              </a:r>
              <a:r>
                <a:rPr lang="fr-FR" dirty="0"/>
                <a:t> </a:t>
              </a:r>
              <a:r>
                <a:rPr lang="fr-FR" dirty="0" err="1"/>
                <a:t>complex</a:t>
              </a:r>
              <a:r>
                <a:rPr lang="fr-FR" dirty="0"/>
                <a:t> and </a:t>
              </a:r>
              <a:r>
                <a:rPr lang="fr-FR" dirty="0" err="1"/>
                <a:t>they</a:t>
              </a:r>
              <a:r>
                <a:rPr lang="fr-FR" dirty="0"/>
                <a:t> come </a:t>
              </a:r>
              <a:r>
                <a:rPr lang="fr-FR" dirty="0" err="1"/>
                <a:t>with</a:t>
              </a:r>
              <a:r>
                <a:rPr lang="fr-FR" dirty="0"/>
                <a:t> a </a:t>
              </a:r>
              <a:r>
                <a:rPr lang="fr-FR" dirty="0" err="1"/>
                <a:t>very</a:t>
              </a:r>
              <a:r>
                <a:rPr lang="fr-FR" dirty="0"/>
                <a:t> </a:t>
              </a:r>
              <a:r>
                <a:rPr lang="fr-FR" b="1" dirty="0"/>
                <a:t>high </a:t>
              </a:r>
              <a:r>
                <a:rPr lang="fr-FR" b="1" dirty="0" err="1"/>
                <a:t>computational</a:t>
              </a:r>
              <a:r>
                <a:rPr lang="fr-FR" b="1" dirty="0"/>
                <a:t> </a:t>
              </a:r>
              <a:r>
                <a:rPr lang="fr-FR" b="1" dirty="0" err="1"/>
                <a:t>cost</a:t>
              </a:r>
              <a:r>
                <a:rPr lang="fr-FR" dirty="0"/>
                <a:t>.</a:t>
              </a:r>
            </a:p>
          </p:txBody>
        </p:sp>
        <p:pic>
          <p:nvPicPr>
            <p:cNvPr id="14" name="Image 13">
              <a:extLst>
                <a:ext uri="{FF2B5EF4-FFF2-40B4-BE49-F238E27FC236}">
                  <a16:creationId xmlns:a16="http://schemas.microsoft.com/office/drawing/2014/main" id="{6AD4B16D-CEED-42A1-AA4B-D43F7510F918}"/>
                </a:ext>
              </a:extLst>
            </p:cNvPr>
            <p:cNvPicPr>
              <a:picLocks noChangeAspect="1"/>
            </p:cNvPicPr>
            <p:nvPr/>
          </p:nvPicPr>
          <p:blipFill>
            <a:blip r:embed="rId2"/>
            <a:stretch>
              <a:fillRect/>
            </a:stretch>
          </p:blipFill>
          <p:spPr>
            <a:xfrm>
              <a:off x="6096000" y="1836808"/>
              <a:ext cx="758344" cy="685495"/>
            </a:xfrm>
            <a:prstGeom prst="rect">
              <a:avLst/>
            </a:prstGeom>
          </p:spPr>
        </p:pic>
      </p:grpSp>
      <p:pic>
        <p:nvPicPr>
          <p:cNvPr id="39" name="Image 38">
            <a:extLst>
              <a:ext uri="{FF2B5EF4-FFF2-40B4-BE49-F238E27FC236}">
                <a16:creationId xmlns:a16="http://schemas.microsoft.com/office/drawing/2014/main" id="{94DCC1CF-80B4-45DA-9911-0C9A65B70C93}"/>
              </a:ext>
            </a:extLst>
          </p:cNvPr>
          <p:cNvPicPr>
            <a:picLocks noChangeAspect="1"/>
          </p:cNvPicPr>
          <p:nvPr/>
        </p:nvPicPr>
        <p:blipFill>
          <a:blip r:embed="rId2"/>
          <a:stretch>
            <a:fillRect/>
          </a:stretch>
        </p:blipFill>
        <p:spPr>
          <a:xfrm>
            <a:off x="362102" y="1836808"/>
            <a:ext cx="685495" cy="685495"/>
          </a:xfrm>
          <a:prstGeom prst="rect">
            <a:avLst/>
          </a:prstGeom>
        </p:spPr>
      </p:pic>
      <p:sp>
        <p:nvSpPr>
          <p:cNvPr id="40" name="Flèche : bas 39">
            <a:extLst>
              <a:ext uri="{FF2B5EF4-FFF2-40B4-BE49-F238E27FC236}">
                <a16:creationId xmlns:a16="http://schemas.microsoft.com/office/drawing/2014/main" id="{1E07519B-84A6-4B1D-8D31-539A10B5D66F}"/>
              </a:ext>
            </a:extLst>
          </p:cNvPr>
          <p:cNvSpPr/>
          <p:nvPr/>
        </p:nvSpPr>
        <p:spPr>
          <a:xfrm>
            <a:off x="8720138" y="3160190"/>
            <a:ext cx="466725" cy="735535"/>
          </a:xfrm>
          <a:prstGeom prst="down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fr-FR"/>
          </a:p>
        </p:txBody>
      </p:sp>
      <p:grpSp>
        <p:nvGrpSpPr>
          <p:cNvPr id="49" name="Groupe 48">
            <a:extLst>
              <a:ext uri="{FF2B5EF4-FFF2-40B4-BE49-F238E27FC236}">
                <a16:creationId xmlns:a16="http://schemas.microsoft.com/office/drawing/2014/main" id="{549E7E30-EFC2-4A40-9BCE-7FE7E5AB6176}"/>
              </a:ext>
            </a:extLst>
          </p:cNvPr>
          <p:cNvGrpSpPr/>
          <p:nvPr/>
        </p:nvGrpSpPr>
        <p:grpSpPr>
          <a:xfrm>
            <a:off x="781049" y="3160190"/>
            <a:ext cx="4914900" cy="2872083"/>
            <a:chOff x="781049" y="3160190"/>
            <a:chExt cx="4914900" cy="2872083"/>
          </a:xfrm>
        </p:grpSpPr>
        <p:sp>
          <p:nvSpPr>
            <p:cNvPr id="25" name="Flèche : bas 24">
              <a:extLst>
                <a:ext uri="{FF2B5EF4-FFF2-40B4-BE49-F238E27FC236}">
                  <a16:creationId xmlns:a16="http://schemas.microsoft.com/office/drawing/2014/main" id="{9AF7F1FF-05A3-48A7-B53F-336F64B9CD8D}"/>
                </a:ext>
              </a:extLst>
            </p:cNvPr>
            <p:cNvSpPr/>
            <p:nvPr/>
          </p:nvSpPr>
          <p:spPr>
            <a:xfrm>
              <a:off x="3005137" y="3160190"/>
              <a:ext cx="466725" cy="646331"/>
            </a:xfrm>
            <a:prstGeom prst="down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fr-FR"/>
            </a:p>
          </p:txBody>
        </p:sp>
        <p:sp>
          <p:nvSpPr>
            <p:cNvPr id="41" name="ZoneTexte 40">
              <a:extLst>
                <a:ext uri="{FF2B5EF4-FFF2-40B4-BE49-F238E27FC236}">
                  <a16:creationId xmlns:a16="http://schemas.microsoft.com/office/drawing/2014/main" id="{0FAD65CE-D696-4FB1-BF03-B3A24C3F96F1}"/>
                </a:ext>
              </a:extLst>
            </p:cNvPr>
            <p:cNvSpPr txBox="1"/>
            <p:nvPr/>
          </p:nvSpPr>
          <p:spPr>
            <a:xfrm>
              <a:off x="781049" y="4002325"/>
              <a:ext cx="4914900" cy="923330"/>
            </a:xfrm>
            <a:prstGeom prst="rect">
              <a:avLst/>
            </a:prstGeom>
            <a:solidFill>
              <a:srgbClr val="DDF0C8"/>
            </a:solidFill>
          </p:spPr>
          <p:txBody>
            <a:bodyPr wrap="square" rtlCol="0">
              <a:spAutoFit/>
            </a:bodyPr>
            <a:lstStyle/>
            <a:p>
              <a:pPr algn="ctr"/>
              <a:r>
                <a:rPr lang="fr-FR" dirty="0" err="1"/>
                <a:t>Statistical</a:t>
              </a:r>
              <a:r>
                <a:rPr lang="fr-FR" dirty="0"/>
                <a:t> </a:t>
              </a:r>
              <a:r>
                <a:rPr lang="fr-FR" dirty="0" err="1"/>
                <a:t>shape</a:t>
              </a:r>
              <a:r>
                <a:rPr lang="fr-FR" dirty="0"/>
                <a:t> </a:t>
              </a:r>
              <a:r>
                <a:rPr lang="fr-FR" dirty="0" err="1"/>
                <a:t>modelling</a:t>
              </a:r>
              <a:r>
                <a:rPr lang="fr-FR" dirty="0"/>
                <a:t> enable to </a:t>
              </a:r>
              <a:r>
                <a:rPr lang="fr-FR" dirty="0" err="1"/>
                <a:t>compute</a:t>
              </a:r>
              <a:r>
                <a:rPr lang="fr-FR" dirty="0"/>
                <a:t> an </a:t>
              </a:r>
              <a:r>
                <a:rPr lang="fr-FR" b="1" dirty="0" err="1"/>
                <a:t>accurate</a:t>
              </a:r>
              <a:r>
                <a:rPr lang="fr-FR" b="1" dirty="0"/>
                <a:t> but </a:t>
              </a:r>
              <a:r>
                <a:rPr lang="fr-FR" b="1" dirty="0" err="1"/>
                <a:t>simplified</a:t>
              </a:r>
              <a:r>
                <a:rPr lang="fr-FR" b="1" dirty="0"/>
                <a:t> </a:t>
              </a:r>
              <a:r>
                <a:rPr lang="fr-FR" b="1" dirty="0" err="1"/>
                <a:t>representation</a:t>
              </a:r>
              <a:r>
                <a:rPr lang="fr-FR" b="1" dirty="0"/>
                <a:t> </a:t>
              </a:r>
              <a:r>
                <a:rPr lang="fr-FR" dirty="0"/>
                <a:t>of </a:t>
              </a:r>
              <a:r>
                <a:rPr lang="fr-FR" dirty="0" err="1"/>
                <a:t>anatomical</a:t>
              </a:r>
              <a:r>
                <a:rPr lang="fr-FR" dirty="0"/>
                <a:t> structures.</a:t>
              </a:r>
            </a:p>
          </p:txBody>
        </p:sp>
        <p:sp>
          <p:nvSpPr>
            <p:cNvPr id="42" name="ZoneTexte 41">
              <a:extLst>
                <a:ext uri="{FF2B5EF4-FFF2-40B4-BE49-F238E27FC236}">
                  <a16:creationId xmlns:a16="http://schemas.microsoft.com/office/drawing/2014/main" id="{84F7D735-332D-44B3-87E5-373E25E0BABA}"/>
                </a:ext>
              </a:extLst>
            </p:cNvPr>
            <p:cNvSpPr txBox="1"/>
            <p:nvPr/>
          </p:nvSpPr>
          <p:spPr>
            <a:xfrm>
              <a:off x="781049" y="5108943"/>
              <a:ext cx="4914900" cy="923330"/>
            </a:xfrm>
            <a:prstGeom prst="rect">
              <a:avLst/>
            </a:prstGeom>
            <a:solidFill>
              <a:srgbClr val="DDF0C8"/>
            </a:solidFill>
          </p:spPr>
          <p:txBody>
            <a:bodyPr wrap="square" rtlCol="0">
              <a:spAutoFit/>
            </a:bodyPr>
            <a:lstStyle/>
            <a:p>
              <a:pPr algn="ctr"/>
              <a:r>
                <a:rPr lang="fr-FR" dirty="0" err="1"/>
                <a:t>Statistical</a:t>
              </a:r>
              <a:r>
                <a:rPr lang="fr-FR" dirty="0"/>
                <a:t> </a:t>
              </a:r>
              <a:r>
                <a:rPr lang="fr-FR" dirty="0" err="1"/>
                <a:t>shape</a:t>
              </a:r>
              <a:r>
                <a:rPr lang="fr-FR" dirty="0"/>
                <a:t> </a:t>
              </a:r>
              <a:r>
                <a:rPr lang="fr-FR" dirty="0" err="1"/>
                <a:t>modelling</a:t>
              </a:r>
              <a:r>
                <a:rPr lang="fr-FR" dirty="0"/>
                <a:t> enable to </a:t>
              </a:r>
              <a:r>
                <a:rPr lang="fr-FR" b="1" dirty="0"/>
                <a:t>augment </a:t>
              </a:r>
              <a:r>
                <a:rPr lang="fr-FR" b="1" dirty="0" err="1"/>
                <a:t>clinical</a:t>
              </a:r>
              <a:r>
                <a:rPr lang="fr-FR" b="1" dirty="0"/>
                <a:t> </a:t>
              </a:r>
              <a:r>
                <a:rPr lang="fr-FR" b="1" dirty="0" err="1"/>
                <a:t>datasets</a:t>
              </a:r>
              <a:r>
                <a:rPr lang="fr-FR" dirty="0"/>
                <a:t> by </a:t>
              </a:r>
              <a:r>
                <a:rPr lang="fr-FR" dirty="0" err="1"/>
                <a:t>computing</a:t>
              </a:r>
              <a:r>
                <a:rPr lang="fr-FR" dirty="0"/>
                <a:t> new cases </a:t>
              </a:r>
              <a:r>
                <a:rPr lang="fr-FR" dirty="0" err="1"/>
                <a:t>that</a:t>
              </a:r>
              <a:r>
                <a:rPr lang="fr-FR" dirty="0"/>
                <a:t> </a:t>
              </a:r>
              <a:r>
                <a:rPr lang="fr-FR" dirty="0" err="1"/>
                <a:t>resemble</a:t>
              </a:r>
              <a:r>
                <a:rPr lang="fr-FR" dirty="0"/>
                <a:t> the original </a:t>
              </a:r>
              <a:r>
                <a:rPr lang="fr-FR" dirty="0" err="1"/>
                <a:t>geometrical</a:t>
              </a:r>
              <a:r>
                <a:rPr lang="fr-FR" dirty="0"/>
                <a:t> </a:t>
              </a:r>
              <a:r>
                <a:rPr lang="fr-FR" dirty="0" err="1"/>
                <a:t>variability</a:t>
              </a:r>
              <a:r>
                <a:rPr lang="fr-FR" dirty="0"/>
                <a:t>. </a:t>
              </a:r>
            </a:p>
          </p:txBody>
        </p:sp>
      </p:grpSp>
      <p:sp>
        <p:nvSpPr>
          <p:cNvPr id="43" name="ZoneTexte 42">
            <a:extLst>
              <a:ext uri="{FF2B5EF4-FFF2-40B4-BE49-F238E27FC236}">
                <a16:creationId xmlns:a16="http://schemas.microsoft.com/office/drawing/2014/main" id="{42073396-F15F-4223-807E-43D0ECDD2BD3}"/>
              </a:ext>
            </a:extLst>
          </p:cNvPr>
          <p:cNvSpPr txBox="1"/>
          <p:nvPr/>
        </p:nvSpPr>
        <p:spPr>
          <a:xfrm>
            <a:off x="6600521" y="4005868"/>
            <a:ext cx="4914900" cy="923330"/>
          </a:xfrm>
          <a:prstGeom prst="rect">
            <a:avLst/>
          </a:prstGeom>
          <a:solidFill>
            <a:srgbClr val="DDF0C8"/>
          </a:solidFill>
        </p:spPr>
        <p:txBody>
          <a:bodyPr wrap="square" rtlCol="0">
            <a:spAutoFit/>
          </a:bodyPr>
          <a:lstStyle/>
          <a:p>
            <a:pPr algn="ctr"/>
            <a:r>
              <a:rPr lang="fr-FR" dirty="0" err="1"/>
              <a:t>Reduced</a:t>
            </a:r>
            <a:r>
              <a:rPr lang="fr-FR" dirty="0"/>
              <a:t> </a:t>
            </a:r>
            <a:r>
              <a:rPr lang="fr-FR" dirty="0" err="1"/>
              <a:t>order</a:t>
            </a:r>
            <a:r>
              <a:rPr lang="fr-FR" dirty="0"/>
              <a:t> </a:t>
            </a:r>
            <a:r>
              <a:rPr lang="fr-FR" dirty="0" err="1"/>
              <a:t>modelling</a:t>
            </a:r>
            <a:r>
              <a:rPr lang="fr-FR" dirty="0"/>
              <a:t> enable to </a:t>
            </a:r>
            <a:r>
              <a:rPr lang="en-US" sz="1800" b="1" dirty="0"/>
              <a:t>reduce the </a:t>
            </a:r>
            <a:r>
              <a:rPr lang="en-US" sz="1800" b="1" dirty="0" err="1"/>
              <a:t>computional</a:t>
            </a:r>
            <a:r>
              <a:rPr lang="en-US" sz="1800" b="1" dirty="0"/>
              <a:t> cost</a:t>
            </a:r>
            <a:r>
              <a:rPr lang="en-US" sz="1800" dirty="0"/>
              <a:t> of high-fidelity simulations while </a:t>
            </a:r>
            <a:r>
              <a:rPr lang="en-US" sz="1800" b="1" dirty="0"/>
              <a:t>preserving</a:t>
            </a:r>
            <a:r>
              <a:rPr lang="en-US" sz="1800" dirty="0"/>
              <a:t> their essential dynamics and </a:t>
            </a:r>
            <a:r>
              <a:rPr lang="en-US" sz="1800" b="1" dirty="0"/>
              <a:t>accuracy</a:t>
            </a:r>
            <a:r>
              <a:rPr lang="fr-FR" dirty="0"/>
              <a:t>. </a:t>
            </a:r>
          </a:p>
        </p:txBody>
      </p:sp>
      <p:cxnSp>
        <p:nvCxnSpPr>
          <p:cNvPr id="45" name="Connecteur : en angle 44">
            <a:extLst>
              <a:ext uri="{FF2B5EF4-FFF2-40B4-BE49-F238E27FC236}">
                <a16:creationId xmlns:a16="http://schemas.microsoft.com/office/drawing/2014/main" id="{AABBD897-BFC5-402C-8F04-7EA0B1F0448D}"/>
              </a:ext>
            </a:extLst>
          </p:cNvPr>
          <p:cNvCxnSpPr>
            <a:stCxn id="41" idx="3"/>
            <a:endCxn id="43" idx="2"/>
          </p:cNvCxnSpPr>
          <p:nvPr/>
        </p:nvCxnSpPr>
        <p:spPr>
          <a:xfrm>
            <a:off x="5695949" y="4463990"/>
            <a:ext cx="3362022" cy="465208"/>
          </a:xfrm>
          <a:prstGeom prst="bentConnector4">
            <a:avLst>
              <a:gd name="adj1" fmla="val 13453"/>
              <a:gd name="adj2" fmla="val 236362"/>
            </a:avLst>
          </a:prstGeom>
          <a:ln w="38100">
            <a:solidFill>
              <a:schemeClr val="accent4"/>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48" name="ZoneTexte 47">
            <a:extLst>
              <a:ext uri="{FF2B5EF4-FFF2-40B4-BE49-F238E27FC236}">
                <a16:creationId xmlns:a16="http://schemas.microsoft.com/office/drawing/2014/main" id="{B62C6FC2-F1B5-430F-8DC9-CCE800ABCFE9}"/>
              </a:ext>
            </a:extLst>
          </p:cNvPr>
          <p:cNvSpPr txBox="1"/>
          <p:nvPr/>
        </p:nvSpPr>
        <p:spPr>
          <a:xfrm>
            <a:off x="6600521" y="5616774"/>
            <a:ext cx="2943073" cy="369332"/>
          </a:xfrm>
          <a:prstGeom prst="rect">
            <a:avLst/>
          </a:prstGeom>
          <a:noFill/>
        </p:spPr>
        <p:txBody>
          <a:bodyPr wrap="square" rtlCol="0">
            <a:spAutoFit/>
          </a:bodyPr>
          <a:lstStyle/>
          <a:p>
            <a:pPr algn="ctr"/>
            <a:r>
              <a:rPr lang="fr-FR" dirty="0"/>
              <a:t>Can </a:t>
            </a:r>
            <a:r>
              <a:rPr lang="fr-FR" dirty="0" err="1"/>
              <a:t>be</a:t>
            </a:r>
            <a:r>
              <a:rPr lang="fr-FR" dirty="0"/>
              <a:t> </a:t>
            </a:r>
            <a:r>
              <a:rPr lang="fr-FR" dirty="0" err="1"/>
              <a:t>used</a:t>
            </a:r>
            <a:r>
              <a:rPr lang="fr-FR" dirty="0"/>
              <a:t> as input.</a:t>
            </a:r>
          </a:p>
        </p:txBody>
      </p:sp>
      <p:cxnSp>
        <p:nvCxnSpPr>
          <p:cNvPr id="50" name="Connecteur : en angle 49">
            <a:extLst>
              <a:ext uri="{FF2B5EF4-FFF2-40B4-BE49-F238E27FC236}">
                <a16:creationId xmlns:a16="http://schemas.microsoft.com/office/drawing/2014/main" id="{025B39AB-AC77-4642-9E64-4B0C17667EE3}"/>
              </a:ext>
            </a:extLst>
          </p:cNvPr>
          <p:cNvCxnSpPr>
            <a:cxnSpLocks/>
            <a:stCxn id="42" idx="3"/>
            <a:endCxn id="43" idx="2"/>
          </p:cNvCxnSpPr>
          <p:nvPr/>
        </p:nvCxnSpPr>
        <p:spPr>
          <a:xfrm flipV="1">
            <a:off x="5695949" y="4929198"/>
            <a:ext cx="3362022" cy="641410"/>
          </a:xfrm>
          <a:prstGeom prst="bentConnector2">
            <a:avLst/>
          </a:prstGeom>
          <a:ln w="38100">
            <a:solidFill>
              <a:schemeClr val="accent4"/>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10110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3" grpId="0" animBg="1"/>
      <p:bldP spid="4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6FF5CC9A-808C-4551-9583-9E7DAF749C93}"/>
              </a:ext>
            </a:extLst>
          </p:cNvPr>
          <p:cNvSpPr txBox="1">
            <a:spLocks/>
          </p:cNvSpPr>
          <p:nvPr/>
        </p:nvSpPr>
        <p:spPr>
          <a:xfrm>
            <a:off x="0" y="565217"/>
            <a:ext cx="12192000" cy="577665"/>
          </a:xfrm>
          <a:prstGeom prst="rect">
            <a:avLst/>
          </a:prstGeom>
        </p:spPr>
        <p:txBody>
          <a:bodyPr tIns="72000" bIns="72000" anchor="ctr">
            <a:noAutofit/>
          </a:bodyPr>
          <a:lstStyle>
            <a:lvl1pPr algn="ctr" defTabSz="1219170" rtl="0" eaLnBrk="1" latinLnBrk="0" hangingPunct="1">
              <a:spcBef>
                <a:spcPct val="0"/>
              </a:spcBef>
              <a:buNone/>
              <a:defRPr sz="5867" kern="1200">
                <a:solidFill>
                  <a:schemeClr val="tx1"/>
                </a:solidFill>
                <a:latin typeface="+mj-lt"/>
                <a:ea typeface="+mj-ea"/>
                <a:cs typeface="+mj-cs"/>
              </a:defRPr>
            </a:lvl1pPr>
          </a:lstStyle>
          <a:p>
            <a:r>
              <a:rPr lang="en-US" sz="3200" b="1" dirty="0">
                <a:solidFill>
                  <a:schemeClr val="bg1"/>
                </a:solidFill>
                <a:latin typeface="Arial" panose="020B0604020202020204" pitchFamily="34" charset="0"/>
                <a:ea typeface="Calibri" panose="020F0502020204030204" pitchFamily="34" charset="0"/>
                <a:cs typeface="Arial" panose="020B0604020202020204" pitchFamily="34" charset="0"/>
              </a:rPr>
              <a:t>Challenges in Biomechanics</a:t>
            </a:r>
            <a:endParaRPr lang="it-IT" sz="3200" b="1" dirty="0">
              <a:solidFill>
                <a:schemeClr val="bg1"/>
              </a:solidFill>
              <a:latin typeface="Arial" panose="020B0604020202020204" pitchFamily="34" charset="0"/>
              <a:ea typeface="Calibri" panose="020F0502020204030204" pitchFamily="34" charset="0"/>
              <a:cs typeface="Arial" panose="020B0604020202020204" pitchFamily="34" charset="0"/>
            </a:endParaRPr>
          </a:p>
        </p:txBody>
      </p:sp>
      <p:sp>
        <p:nvSpPr>
          <p:cNvPr id="9" name="ZoneTexte 8">
            <a:extLst>
              <a:ext uri="{FF2B5EF4-FFF2-40B4-BE49-F238E27FC236}">
                <a16:creationId xmlns:a16="http://schemas.microsoft.com/office/drawing/2014/main" id="{253083C7-2B92-4F04-83C0-F931E5ABFF84}"/>
              </a:ext>
            </a:extLst>
          </p:cNvPr>
          <p:cNvSpPr txBox="1"/>
          <p:nvPr/>
        </p:nvSpPr>
        <p:spPr>
          <a:xfrm>
            <a:off x="5410950" y="2769517"/>
            <a:ext cx="6567871" cy="1138773"/>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gn="just"/>
            <a:r>
              <a:rPr lang="en-US" sz="2000" b="1" dirty="0"/>
              <a:t>4. Coupled Physics: </a:t>
            </a:r>
          </a:p>
          <a:p>
            <a:pPr lvl="1" algn="just"/>
            <a:r>
              <a:rPr lang="en-US" sz="1600" dirty="0"/>
              <a:t>Many simulations need to account for </a:t>
            </a:r>
            <a:r>
              <a:rPr lang="en-US" sz="1600" b="1" dirty="0">
                <a:solidFill>
                  <a:schemeClr val="accent3"/>
                </a:solidFill>
              </a:rPr>
              <a:t>multiple interacting physical phenomena</a:t>
            </a:r>
            <a:r>
              <a:rPr lang="en-US" sz="1600" dirty="0"/>
              <a:t>.</a:t>
            </a:r>
          </a:p>
          <a:p>
            <a:pPr lvl="2" algn="just"/>
            <a:r>
              <a:rPr lang="en-US" sz="1600" b="1" dirty="0"/>
              <a:t>Fluid-structure interaction:</a:t>
            </a:r>
            <a:r>
              <a:rPr lang="en-US" sz="1600" dirty="0"/>
              <a:t> </a:t>
            </a:r>
            <a:r>
              <a:rPr lang="en-US" sz="1600" b="1" dirty="0"/>
              <a:t>Electromechanical coupling</a:t>
            </a:r>
            <a:r>
              <a:rPr lang="en-US" sz="1600" dirty="0"/>
              <a:t>.</a:t>
            </a:r>
          </a:p>
        </p:txBody>
      </p:sp>
      <p:sp>
        <p:nvSpPr>
          <p:cNvPr id="13" name="ZoneTexte 12">
            <a:extLst>
              <a:ext uri="{FF2B5EF4-FFF2-40B4-BE49-F238E27FC236}">
                <a16:creationId xmlns:a16="http://schemas.microsoft.com/office/drawing/2014/main" id="{735EB973-FCC2-465F-BD96-799AC84735CA}"/>
              </a:ext>
            </a:extLst>
          </p:cNvPr>
          <p:cNvSpPr txBox="1"/>
          <p:nvPr/>
        </p:nvSpPr>
        <p:spPr>
          <a:xfrm>
            <a:off x="187781" y="1280547"/>
            <a:ext cx="11791044" cy="646331"/>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gn="just"/>
            <a:r>
              <a:rPr lang="en-US" sz="2000" b="1" dirty="0"/>
              <a:t>1. Complex Geometry: </a:t>
            </a:r>
          </a:p>
          <a:p>
            <a:pPr lvl="1" algn="just"/>
            <a:r>
              <a:rPr lang="en-US" sz="1600" dirty="0"/>
              <a:t>Biological structures have irregular and highly detailed shapes. Meshing these geometries requires </a:t>
            </a:r>
            <a:r>
              <a:rPr lang="en-US" sz="1600" b="1" dirty="0">
                <a:solidFill>
                  <a:schemeClr val="accent3"/>
                </a:solidFill>
              </a:rPr>
              <a:t>fine discretization.</a:t>
            </a:r>
            <a:endParaRPr lang="en-US" sz="1600" dirty="0"/>
          </a:p>
        </p:txBody>
      </p:sp>
      <p:sp>
        <p:nvSpPr>
          <p:cNvPr id="16" name="ZoneTexte 15">
            <a:extLst>
              <a:ext uri="{FF2B5EF4-FFF2-40B4-BE49-F238E27FC236}">
                <a16:creationId xmlns:a16="http://schemas.microsoft.com/office/drawing/2014/main" id="{74054306-B64D-4783-9BEF-704CE2C9B241}"/>
              </a:ext>
            </a:extLst>
          </p:cNvPr>
          <p:cNvSpPr txBox="1"/>
          <p:nvPr/>
        </p:nvSpPr>
        <p:spPr>
          <a:xfrm>
            <a:off x="187779" y="2025032"/>
            <a:ext cx="11791042" cy="646331"/>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gn="just"/>
            <a:r>
              <a:rPr lang="fr-FR" sz="2000" b="1" dirty="0"/>
              <a:t>2. </a:t>
            </a:r>
            <a:r>
              <a:rPr lang="fr-FR" sz="2000" b="1" dirty="0" err="1"/>
              <a:t>Material</a:t>
            </a:r>
            <a:r>
              <a:rPr lang="fr-FR" sz="2000" b="1" dirty="0"/>
              <a:t> </a:t>
            </a:r>
            <a:r>
              <a:rPr lang="fr-FR" sz="2000" b="1" dirty="0" err="1"/>
              <a:t>Properties</a:t>
            </a:r>
            <a:r>
              <a:rPr lang="fr-FR" sz="2000" b="1" dirty="0"/>
              <a:t>:</a:t>
            </a:r>
          </a:p>
          <a:p>
            <a:pPr lvl="1" algn="just"/>
            <a:r>
              <a:rPr lang="fr-FR" sz="1600" dirty="0" err="1"/>
              <a:t>Biological</a:t>
            </a:r>
            <a:r>
              <a:rPr lang="fr-FR" sz="1600" dirty="0"/>
              <a:t> </a:t>
            </a:r>
            <a:r>
              <a:rPr lang="fr-FR" sz="1600" dirty="0" err="1"/>
              <a:t>materials</a:t>
            </a:r>
            <a:r>
              <a:rPr lang="fr-FR" sz="1600" dirty="0"/>
              <a:t> are </a:t>
            </a:r>
            <a:r>
              <a:rPr lang="fr-FR" sz="1600" dirty="0" err="1"/>
              <a:t>often</a:t>
            </a:r>
            <a:r>
              <a:rPr lang="fr-FR" sz="1600" dirty="0"/>
              <a:t> </a:t>
            </a:r>
            <a:r>
              <a:rPr lang="fr-FR" sz="1600" b="1" dirty="0" err="1">
                <a:solidFill>
                  <a:schemeClr val="accent3"/>
                </a:solidFill>
              </a:rPr>
              <a:t>nonlinear</a:t>
            </a:r>
            <a:r>
              <a:rPr lang="fr-FR" sz="1600" dirty="0"/>
              <a:t>,</a:t>
            </a:r>
            <a:r>
              <a:rPr lang="fr-FR" sz="1600" b="1" dirty="0"/>
              <a:t> </a:t>
            </a:r>
            <a:r>
              <a:rPr lang="fr-FR" sz="1600" b="1" dirty="0" err="1">
                <a:solidFill>
                  <a:schemeClr val="accent3"/>
                </a:solidFill>
              </a:rPr>
              <a:t>anisotropic</a:t>
            </a:r>
            <a:r>
              <a:rPr lang="fr-FR" sz="1600" dirty="0"/>
              <a:t>, and </a:t>
            </a:r>
            <a:r>
              <a:rPr lang="fr-FR" sz="1600" b="1" dirty="0" err="1">
                <a:solidFill>
                  <a:schemeClr val="accent3"/>
                </a:solidFill>
              </a:rPr>
              <a:t>heterogeneous</a:t>
            </a:r>
            <a:r>
              <a:rPr lang="fr-FR" sz="1600" dirty="0"/>
              <a:t>.</a:t>
            </a:r>
          </a:p>
        </p:txBody>
      </p:sp>
      <p:sp>
        <p:nvSpPr>
          <p:cNvPr id="18" name="ZoneTexte 17">
            <a:extLst>
              <a:ext uri="{FF2B5EF4-FFF2-40B4-BE49-F238E27FC236}">
                <a16:creationId xmlns:a16="http://schemas.microsoft.com/office/drawing/2014/main" id="{A2D5B752-B5C7-4E1A-A796-9C418D4088B6}"/>
              </a:ext>
            </a:extLst>
          </p:cNvPr>
          <p:cNvSpPr txBox="1"/>
          <p:nvPr/>
        </p:nvSpPr>
        <p:spPr>
          <a:xfrm>
            <a:off x="187779" y="2769517"/>
            <a:ext cx="5116207" cy="1138773"/>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gn="just"/>
            <a:r>
              <a:rPr lang="fr-FR" sz="2000" b="1" dirty="0"/>
              <a:t>3. </a:t>
            </a:r>
            <a:r>
              <a:rPr lang="fr-FR" sz="2000" b="1" dirty="0" err="1"/>
              <a:t>Multiscale</a:t>
            </a:r>
            <a:r>
              <a:rPr lang="fr-FR" sz="2000" b="1" dirty="0"/>
              <a:t> Nature: </a:t>
            </a:r>
          </a:p>
          <a:p>
            <a:pPr lvl="1" algn="just"/>
            <a:r>
              <a:rPr lang="fr-FR" sz="1600" dirty="0" err="1"/>
              <a:t>Biomechanics</a:t>
            </a:r>
            <a:r>
              <a:rPr lang="fr-FR" sz="1600" dirty="0"/>
              <a:t> </a:t>
            </a:r>
            <a:r>
              <a:rPr lang="fr-FR" sz="1600" dirty="0" err="1"/>
              <a:t>involves</a:t>
            </a:r>
            <a:r>
              <a:rPr lang="fr-FR" sz="1600" dirty="0"/>
              <a:t> </a:t>
            </a:r>
            <a:r>
              <a:rPr lang="fr-FR" sz="1600" dirty="0" err="1"/>
              <a:t>processes</a:t>
            </a:r>
            <a:r>
              <a:rPr lang="fr-FR" sz="1600" dirty="0"/>
              <a:t> at </a:t>
            </a:r>
            <a:r>
              <a:rPr lang="fr-FR" sz="1600" b="1" dirty="0">
                <a:solidFill>
                  <a:schemeClr val="accent3"/>
                </a:solidFill>
              </a:rPr>
              <a:t>multiple </a:t>
            </a:r>
            <a:r>
              <a:rPr lang="fr-FR" sz="1600" b="1" dirty="0" err="1">
                <a:solidFill>
                  <a:schemeClr val="accent3"/>
                </a:solidFill>
              </a:rPr>
              <a:t>scales</a:t>
            </a:r>
            <a:r>
              <a:rPr lang="fr-FR" sz="1600" dirty="0"/>
              <a:t>.</a:t>
            </a:r>
          </a:p>
          <a:p>
            <a:pPr lvl="2" algn="just"/>
            <a:r>
              <a:rPr lang="fr-FR" sz="1600" b="1" dirty="0" err="1"/>
              <a:t>Macroscopic</a:t>
            </a:r>
            <a:r>
              <a:rPr lang="fr-FR" sz="1600" b="1" dirty="0"/>
              <a:t>:</a:t>
            </a:r>
            <a:r>
              <a:rPr lang="fr-FR" sz="1600" dirty="0"/>
              <a:t> </a:t>
            </a:r>
            <a:r>
              <a:rPr lang="fr-FR" sz="1600" dirty="0" err="1"/>
              <a:t>Whole</a:t>
            </a:r>
            <a:r>
              <a:rPr lang="fr-FR" sz="1600" dirty="0"/>
              <a:t>-body </a:t>
            </a:r>
            <a:r>
              <a:rPr lang="fr-FR" sz="1600" dirty="0" err="1"/>
              <a:t>dynamics</a:t>
            </a:r>
            <a:r>
              <a:rPr lang="fr-FR" sz="1600" dirty="0"/>
              <a:t>.</a:t>
            </a:r>
            <a:r>
              <a:rPr lang="en-US" sz="1600" dirty="0"/>
              <a:t> </a:t>
            </a:r>
          </a:p>
          <a:p>
            <a:pPr lvl="2" algn="just"/>
            <a:r>
              <a:rPr lang="fr-FR" sz="1600" b="1" dirty="0" err="1"/>
              <a:t>Microscopic</a:t>
            </a:r>
            <a:r>
              <a:rPr lang="fr-FR" sz="1600" b="1" dirty="0"/>
              <a:t>:</a:t>
            </a:r>
            <a:r>
              <a:rPr lang="fr-FR" sz="1600" dirty="0"/>
              <a:t> Cellular or </a:t>
            </a:r>
            <a:r>
              <a:rPr lang="fr-FR" sz="1600" dirty="0" err="1"/>
              <a:t>molecular</a:t>
            </a:r>
            <a:r>
              <a:rPr lang="fr-FR" sz="1600" dirty="0"/>
              <a:t> interactions.</a:t>
            </a:r>
          </a:p>
        </p:txBody>
      </p:sp>
      <p:sp>
        <p:nvSpPr>
          <p:cNvPr id="12" name="ZoneTexte 11">
            <a:extLst>
              <a:ext uri="{FF2B5EF4-FFF2-40B4-BE49-F238E27FC236}">
                <a16:creationId xmlns:a16="http://schemas.microsoft.com/office/drawing/2014/main" id="{14290977-95EA-4628-8336-BF5E11321129}"/>
              </a:ext>
            </a:extLst>
          </p:cNvPr>
          <p:cNvSpPr txBox="1"/>
          <p:nvPr/>
        </p:nvSpPr>
        <p:spPr>
          <a:xfrm>
            <a:off x="187779" y="4006444"/>
            <a:ext cx="11791044" cy="646331"/>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sz="2000" b="1" dirty="0"/>
              <a:t>5. Patient-Specific Modeling</a:t>
            </a:r>
          </a:p>
          <a:p>
            <a:pPr lvl="1"/>
            <a:r>
              <a:rPr lang="en-US" sz="1600" dirty="0"/>
              <a:t>Personalized simulations based on medical imaging require </a:t>
            </a:r>
            <a:r>
              <a:rPr lang="en-US" sz="1600" b="1" dirty="0">
                <a:solidFill>
                  <a:schemeClr val="accent3"/>
                </a:solidFill>
              </a:rPr>
              <a:t>customization of the model </a:t>
            </a:r>
            <a:r>
              <a:rPr lang="en-US" sz="1600" dirty="0"/>
              <a:t>for each patient.</a:t>
            </a:r>
          </a:p>
        </p:txBody>
      </p:sp>
      <p:sp>
        <p:nvSpPr>
          <p:cNvPr id="14" name="ZoneTexte 13">
            <a:extLst>
              <a:ext uri="{FF2B5EF4-FFF2-40B4-BE49-F238E27FC236}">
                <a16:creationId xmlns:a16="http://schemas.microsoft.com/office/drawing/2014/main" id="{3564E359-DC9A-49EB-8986-E7D8D3B828B9}"/>
              </a:ext>
            </a:extLst>
          </p:cNvPr>
          <p:cNvSpPr txBox="1"/>
          <p:nvPr/>
        </p:nvSpPr>
        <p:spPr>
          <a:xfrm>
            <a:off x="187779" y="4750929"/>
            <a:ext cx="11791042" cy="646331"/>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sz="2000" b="1" dirty="0"/>
              <a:t>6. Time-Dependent Simulations</a:t>
            </a:r>
          </a:p>
          <a:p>
            <a:pPr lvl="1"/>
            <a:r>
              <a:rPr lang="en-US" sz="1600" dirty="0"/>
              <a:t>Many biomechanics problems are </a:t>
            </a:r>
            <a:r>
              <a:rPr lang="en-US" sz="1600" b="1" dirty="0">
                <a:solidFill>
                  <a:schemeClr val="accent3"/>
                </a:solidFill>
              </a:rPr>
              <a:t>dynamic</a:t>
            </a:r>
            <a:r>
              <a:rPr lang="en-US" sz="1600" b="1" dirty="0"/>
              <a:t> </a:t>
            </a:r>
            <a:r>
              <a:rPr lang="en-US" sz="1600" dirty="0"/>
              <a:t>and require </a:t>
            </a:r>
            <a:r>
              <a:rPr lang="en-US" sz="1600" b="1" dirty="0">
                <a:solidFill>
                  <a:schemeClr val="accent3"/>
                </a:solidFill>
              </a:rPr>
              <a:t>transient analysis </a:t>
            </a:r>
            <a:r>
              <a:rPr lang="en-US" sz="1600" dirty="0"/>
              <a:t>(e.g., simulating gait cycles, cardiac cycles).</a:t>
            </a:r>
          </a:p>
        </p:txBody>
      </p:sp>
      <p:sp>
        <p:nvSpPr>
          <p:cNvPr id="24" name="ZoneTexte 23">
            <a:extLst>
              <a:ext uri="{FF2B5EF4-FFF2-40B4-BE49-F238E27FC236}">
                <a16:creationId xmlns:a16="http://schemas.microsoft.com/office/drawing/2014/main" id="{96A24369-277B-4B03-ACCA-665E7B43E9EE}"/>
              </a:ext>
            </a:extLst>
          </p:cNvPr>
          <p:cNvSpPr txBox="1"/>
          <p:nvPr/>
        </p:nvSpPr>
        <p:spPr>
          <a:xfrm>
            <a:off x="187778" y="5495414"/>
            <a:ext cx="11791043" cy="892552"/>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sz="2000" b="1" dirty="0"/>
              <a:t>7. Solver Complexity</a:t>
            </a:r>
          </a:p>
          <a:p>
            <a:pPr lvl="1"/>
            <a:r>
              <a:rPr lang="en-US" sz="1600" dirty="0"/>
              <a:t>For nonlinear problems (e.g., large deformations in soft tissues/contact interactions), solvers must </a:t>
            </a:r>
            <a:r>
              <a:rPr lang="en-US" sz="1600" b="1" dirty="0">
                <a:solidFill>
                  <a:schemeClr val="accent3"/>
                </a:solidFill>
              </a:rPr>
              <a:t>iterate until convergence</a:t>
            </a:r>
            <a:r>
              <a:rPr lang="en-US" sz="1600" dirty="0"/>
              <a:t>, which can take many iterations. Large matrices with millions of degrees of freedom require significant memory and computation.</a:t>
            </a:r>
          </a:p>
        </p:txBody>
      </p:sp>
    </p:spTree>
    <p:extLst>
      <p:ext uri="{BB962C8B-B14F-4D97-AF65-F5344CB8AC3E}">
        <p14:creationId xmlns:p14="http://schemas.microsoft.com/office/powerpoint/2010/main" val="2209170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6" grpId="0" animBg="1"/>
      <p:bldP spid="18" grpId="0" animBg="1"/>
      <p:bldP spid="12" grpId="0" animBg="1"/>
      <p:bldP spid="14" grpId="0" animBg="1"/>
      <p:bldP spid="24"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FC4E36D4-7C48-49AB-B759-706B8D72F15B}"/>
              </a:ext>
            </a:extLst>
          </p:cNvPr>
          <p:cNvSpPr txBox="1"/>
          <p:nvPr/>
        </p:nvSpPr>
        <p:spPr>
          <a:xfrm>
            <a:off x="941160" y="2209800"/>
            <a:ext cx="10309679" cy="2862322"/>
          </a:xfrm>
          <a:prstGeom prst="rect">
            <a:avLst/>
          </a:prstGeom>
          <a:noFill/>
        </p:spPr>
        <p:txBody>
          <a:bodyPr wrap="square" rtlCol="0">
            <a:spAutoFit/>
          </a:bodyPr>
          <a:lstStyle/>
          <a:p>
            <a:pPr algn="ctr"/>
            <a:r>
              <a:rPr lang="fr-FR" sz="7200" dirty="0">
                <a:hlinkClick r:id="rId2"/>
              </a:rPr>
              <a:t>https://shorturl.at/PqBZW</a:t>
            </a:r>
            <a:endParaRPr lang="fr-FR" sz="7200" dirty="0"/>
          </a:p>
          <a:p>
            <a:pPr algn="ctr"/>
            <a:endParaRPr lang="fr-FR" sz="7200" dirty="0"/>
          </a:p>
          <a:p>
            <a:pPr algn="ctr"/>
            <a:r>
              <a:rPr lang="fr-FR" sz="3600" dirty="0"/>
              <a:t>https://github.com/bisighinibeatrice/NotebookROM</a:t>
            </a:r>
          </a:p>
        </p:txBody>
      </p:sp>
    </p:spTree>
    <p:extLst>
      <p:ext uri="{BB962C8B-B14F-4D97-AF65-F5344CB8AC3E}">
        <p14:creationId xmlns:p14="http://schemas.microsoft.com/office/powerpoint/2010/main" val="15929017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60B1447-FBF2-4A84-AF09-05DDC79FCD02}"/>
              </a:ext>
            </a:extLst>
          </p:cNvPr>
          <p:cNvSpPr txBox="1">
            <a:spLocks/>
          </p:cNvSpPr>
          <p:nvPr/>
        </p:nvSpPr>
        <p:spPr>
          <a:xfrm>
            <a:off x="0" y="565217"/>
            <a:ext cx="12192000" cy="577665"/>
          </a:xfrm>
          <a:prstGeom prst="rect">
            <a:avLst/>
          </a:prstGeom>
        </p:spPr>
        <p:txBody>
          <a:bodyPr tIns="72000" bIns="72000" anchor="ctr">
            <a:noAutofit/>
          </a:bodyPr>
          <a:lstStyle>
            <a:lvl1pPr algn="ctr" defTabSz="1219170" rtl="0" eaLnBrk="1" latinLnBrk="0" hangingPunct="1">
              <a:spcBef>
                <a:spcPct val="0"/>
              </a:spcBef>
              <a:buNone/>
              <a:defRPr sz="5867" kern="1200">
                <a:solidFill>
                  <a:schemeClr val="tx1"/>
                </a:solidFill>
                <a:latin typeface="+mj-lt"/>
                <a:ea typeface="+mj-ea"/>
                <a:cs typeface="+mj-cs"/>
              </a:defRPr>
            </a:lvl1pPr>
          </a:lstStyle>
          <a:p>
            <a:r>
              <a:rPr lang="en-US" sz="3200" b="1" dirty="0">
                <a:solidFill>
                  <a:schemeClr val="bg1"/>
                </a:solidFill>
                <a:latin typeface="Arial" panose="020B0604020202020204" pitchFamily="34" charset="0"/>
                <a:ea typeface="Calibri" panose="020F0502020204030204" pitchFamily="34" charset="0"/>
                <a:cs typeface="Arial" panose="020B0604020202020204" pitchFamily="34" charset="0"/>
              </a:rPr>
              <a:t>Challenges in Biomechanics</a:t>
            </a:r>
            <a:endParaRPr lang="it-IT" sz="3200" b="1" dirty="0">
              <a:solidFill>
                <a:schemeClr val="bg1"/>
              </a:solidFill>
              <a:latin typeface="Arial" panose="020B0604020202020204" pitchFamily="34" charset="0"/>
              <a:ea typeface="Calibri" panose="020F0502020204030204" pitchFamily="34" charset="0"/>
              <a:cs typeface="Arial" panose="020B0604020202020204" pitchFamily="34" charset="0"/>
            </a:endParaRPr>
          </a:p>
        </p:txBody>
      </p:sp>
      <p:sp>
        <p:nvSpPr>
          <p:cNvPr id="11" name="Rectangle 2">
            <a:extLst>
              <a:ext uri="{FF2B5EF4-FFF2-40B4-BE49-F238E27FC236}">
                <a16:creationId xmlns:a16="http://schemas.microsoft.com/office/drawing/2014/main" id="{75B6A616-6C64-4CB5-B09B-A8D83922F1D4}"/>
              </a:ext>
            </a:extLst>
          </p:cNvPr>
          <p:cNvSpPr>
            <a:spLocks noChangeArrowheads="1"/>
          </p:cNvSpPr>
          <p:nvPr/>
        </p:nvSpPr>
        <p:spPr bwMode="auto">
          <a:xfrm>
            <a:off x="1378660" y="1791336"/>
            <a:ext cx="10261709" cy="1200329"/>
          </a:xfrm>
          <a:prstGeom prst="rect">
            <a:avLst/>
          </a:prstGeom>
          <a:noFill/>
          <a:ln w="38100">
            <a:solidFill>
              <a:schemeClr val="tx1"/>
            </a:solidFill>
          </a:ln>
          <a:effectLst/>
        </p:spPr>
        <p:txBody>
          <a:bodyPr vert="horz" wrap="square" lIns="91440" tIns="45720" rIns="91440" bIns="45720" numCol="1" anchor="ctr" anchorCtr="0" compatLnSpc="1">
            <a:prstTxWarp prst="textNoShape">
              <a:avLst/>
            </a:prstTxWarp>
            <a:spAutoFit/>
          </a:bodyPr>
          <a:lstStyle/>
          <a:p>
            <a:pPr algn="ctr"/>
            <a:r>
              <a:rPr lang="en-US" sz="2400" b="1" dirty="0"/>
              <a:t>MULTI-QUERY</a:t>
            </a:r>
            <a:r>
              <a:rPr lang="en-US" sz="2000" b="1" dirty="0"/>
              <a:t> </a:t>
            </a:r>
            <a:r>
              <a:rPr lang="en-US" sz="2400" b="1" dirty="0"/>
              <a:t>SIMULATION DEMANDS</a:t>
            </a:r>
            <a:endParaRPr lang="en-US" sz="2000" dirty="0"/>
          </a:p>
          <a:p>
            <a:pPr lvl="0" algn="ctr" eaLnBrk="0" fontAlgn="base" hangingPunct="0">
              <a:spcBef>
                <a:spcPct val="0"/>
              </a:spcBef>
              <a:spcAft>
                <a:spcPct val="0"/>
              </a:spcAft>
            </a:pPr>
            <a:r>
              <a:rPr kumimoji="0" lang="fr-FR" altLang="fr-FR" sz="2400" b="0" i="0" u="none" strike="noStrike" cap="none" normalizeH="0" baseline="0" dirty="0" err="1">
                <a:ln>
                  <a:noFill/>
                </a:ln>
                <a:solidFill>
                  <a:schemeClr val="tx1"/>
                </a:solidFill>
                <a:effectLst/>
                <a:latin typeface="+mj-lt"/>
              </a:rPr>
              <a:t>Solving</a:t>
            </a:r>
            <a:r>
              <a:rPr kumimoji="0" lang="fr-FR" altLang="fr-FR" sz="2400" b="0" i="0" u="none" strike="noStrike" cap="none" normalizeH="0" baseline="0" dirty="0">
                <a:ln>
                  <a:noFill/>
                </a:ln>
                <a:solidFill>
                  <a:schemeClr val="tx1"/>
                </a:solidFill>
                <a:effectLst/>
                <a:latin typeface="+mj-lt"/>
              </a:rPr>
              <a:t> the </a:t>
            </a:r>
            <a:r>
              <a:rPr kumimoji="0" lang="fr-FR" altLang="fr-FR" sz="2400" b="0" i="0" u="none" strike="noStrike" cap="none" normalizeH="0" baseline="0" dirty="0" err="1">
                <a:ln>
                  <a:noFill/>
                </a:ln>
                <a:solidFill>
                  <a:schemeClr val="tx1"/>
                </a:solidFill>
                <a:effectLst/>
                <a:latin typeface="+mj-lt"/>
              </a:rPr>
              <a:t>same</a:t>
            </a:r>
            <a:r>
              <a:rPr kumimoji="0" lang="fr-FR" altLang="fr-FR" sz="2400" b="0" i="0" u="none" strike="noStrike" cap="none" normalizeH="0" baseline="0" dirty="0">
                <a:ln>
                  <a:noFill/>
                </a:ln>
                <a:solidFill>
                  <a:schemeClr val="tx1"/>
                </a:solidFill>
                <a:effectLst/>
                <a:latin typeface="+mj-lt"/>
              </a:rPr>
              <a:t> </a:t>
            </a:r>
            <a:r>
              <a:rPr kumimoji="0" lang="fr-FR" altLang="fr-FR" sz="2400" b="0" i="0" u="none" strike="noStrike" cap="none" normalizeH="0" baseline="0" dirty="0" err="1">
                <a:ln>
                  <a:noFill/>
                </a:ln>
                <a:solidFill>
                  <a:schemeClr val="tx1"/>
                </a:solidFill>
                <a:effectLst/>
                <a:latin typeface="+mj-lt"/>
              </a:rPr>
              <a:t>complex</a:t>
            </a:r>
            <a:r>
              <a:rPr kumimoji="0" lang="fr-FR" altLang="fr-FR" sz="2400" b="0" i="0" u="none" strike="noStrike" cap="none" normalizeH="0" baseline="0" dirty="0">
                <a:ln>
                  <a:noFill/>
                </a:ln>
                <a:solidFill>
                  <a:schemeClr val="tx1"/>
                </a:solidFill>
                <a:effectLst/>
                <a:latin typeface="+mj-lt"/>
              </a:rPr>
              <a:t> model </a:t>
            </a:r>
            <a:r>
              <a:rPr kumimoji="0" lang="fr-FR" altLang="fr-FR" sz="2400" i="0" u="sng" strike="noStrike" cap="none" normalizeH="0" baseline="0" dirty="0" err="1">
                <a:ln>
                  <a:noFill/>
                </a:ln>
                <a:solidFill>
                  <a:schemeClr val="tx1"/>
                </a:solidFill>
                <a:effectLst/>
                <a:latin typeface="+mj-lt"/>
              </a:rPr>
              <a:t>repeatedly</a:t>
            </a:r>
            <a:r>
              <a:rPr kumimoji="0" lang="fr-FR" altLang="fr-FR" sz="2400" b="0" i="0" u="none" strike="noStrike" cap="none" normalizeH="0" baseline="0" dirty="0">
                <a:ln>
                  <a:noFill/>
                </a:ln>
                <a:solidFill>
                  <a:schemeClr val="tx1"/>
                </a:solidFill>
                <a:effectLst/>
                <a:latin typeface="+mj-lt"/>
              </a:rPr>
              <a:t> for </a:t>
            </a:r>
            <a:r>
              <a:rPr lang="en-US" sz="2400" dirty="0"/>
              <a:t>varying </a:t>
            </a:r>
            <a:r>
              <a:rPr lang="en-US" sz="2400" b="1" dirty="0"/>
              <a:t>geometries</a:t>
            </a:r>
            <a:r>
              <a:rPr lang="en-US" sz="2400" dirty="0"/>
              <a:t> and </a:t>
            </a:r>
            <a:r>
              <a:rPr lang="en-US" sz="2400" b="1" dirty="0"/>
              <a:t>material properties </a:t>
            </a:r>
            <a:r>
              <a:rPr kumimoji="0" lang="fr-FR" altLang="fr-FR" sz="2400" b="0" i="0" u="none" strike="noStrike" cap="none" normalizeH="0" baseline="0" dirty="0">
                <a:ln>
                  <a:noFill/>
                </a:ln>
                <a:solidFill>
                  <a:schemeClr val="tx1"/>
                </a:solidFill>
                <a:effectLst/>
                <a:latin typeface="+mj-lt"/>
              </a:rPr>
              <a:t>or </a:t>
            </a:r>
            <a:r>
              <a:rPr lang="en-US" sz="2400" dirty="0"/>
              <a:t>exploring multiple </a:t>
            </a:r>
            <a:r>
              <a:rPr lang="en-US" sz="2400" b="1" dirty="0"/>
              <a:t>clinical scenarios</a:t>
            </a:r>
            <a:r>
              <a:rPr kumimoji="0" lang="fr-FR" altLang="fr-FR" sz="2400" b="0" i="0" u="none" strike="noStrike" cap="none" normalizeH="0" baseline="0" dirty="0">
                <a:ln>
                  <a:noFill/>
                </a:ln>
                <a:solidFill>
                  <a:schemeClr val="tx1"/>
                </a:solidFill>
                <a:effectLst/>
                <a:latin typeface="+mj-lt"/>
              </a:rPr>
              <a:t> </a:t>
            </a:r>
            <a:r>
              <a:rPr kumimoji="0" lang="fr-FR" altLang="fr-FR" sz="2400" b="0" i="0" u="none" strike="noStrike" cap="none" normalizeH="0" baseline="0" dirty="0" err="1">
                <a:ln>
                  <a:noFill/>
                </a:ln>
                <a:solidFill>
                  <a:schemeClr val="tx1"/>
                </a:solidFill>
                <a:effectLst/>
                <a:latin typeface="+mj-lt"/>
              </a:rPr>
              <a:t>is</a:t>
            </a:r>
            <a:r>
              <a:rPr kumimoji="0" lang="fr-FR" altLang="fr-FR" sz="2400" b="0" i="0" u="none" strike="noStrike" cap="none" normalizeH="0" baseline="0" dirty="0">
                <a:ln>
                  <a:noFill/>
                </a:ln>
                <a:solidFill>
                  <a:schemeClr val="tx1"/>
                </a:solidFill>
                <a:effectLst/>
                <a:latin typeface="+mj-lt"/>
              </a:rPr>
              <a:t> </a:t>
            </a:r>
            <a:r>
              <a:rPr kumimoji="0" lang="fr-FR" altLang="fr-FR" sz="2400" b="0" i="0" u="none" strike="noStrike" cap="none" normalizeH="0" baseline="0" dirty="0" err="1">
                <a:ln>
                  <a:noFill/>
                </a:ln>
                <a:solidFill>
                  <a:schemeClr val="tx1"/>
                </a:solidFill>
                <a:effectLst/>
                <a:latin typeface="+mj-lt"/>
              </a:rPr>
              <a:t>computationally</a:t>
            </a:r>
            <a:r>
              <a:rPr kumimoji="0" lang="fr-FR" altLang="fr-FR" sz="2400" b="0" i="0" u="none" strike="noStrike" cap="none" normalizeH="0" baseline="0" dirty="0">
                <a:ln>
                  <a:noFill/>
                </a:ln>
                <a:solidFill>
                  <a:schemeClr val="tx1"/>
                </a:solidFill>
                <a:effectLst/>
                <a:latin typeface="+mj-lt"/>
              </a:rPr>
              <a:t> </a:t>
            </a:r>
            <a:r>
              <a:rPr kumimoji="0" lang="fr-FR" altLang="fr-FR" sz="2400" b="0" i="0" u="none" strike="noStrike" cap="none" normalizeH="0" baseline="0" dirty="0" err="1">
                <a:ln>
                  <a:noFill/>
                </a:ln>
                <a:solidFill>
                  <a:schemeClr val="tx1"/>
                </a:solidFill>
                <a:effectLst/>
                <a:latin typeface="+mj-lt"/>
              </a:rPr>
              <a:t>expensive</a:t>
            </a:r>
            <a:r>
              <a:rPr kumimoji="0" lang="fr-FR" altLang="fr-FR" sz="2400" b="0" i="0" u="none" strike="noStrike" cap="none" normalizeH="0" baseline="0" dirty="0">
                <a:ln>
                  <a:noFill/>
                </a:ln>
                <a:solidFill>
                  <a:schemeClr val="tx1"/>
                </a:solidFill>
                <a:effectLst/>
                <a:latin typeface="+mj-lt"/>
              </a:rPr>
              <a:t>.</a:t>
            </a:r>
          </a:p>
        </p:txBody>
      </p:sp>
      <p:pic>
        <p:nvPicPr>
          <p:cNvPr id="12" name="Image 11">
            <a:extLst>
              <a:ext uri="{FF2B5EF4-FFF2-40B4-BE49-F238E27FC236}">
                <a16:creationId xmlns:a16="http://schemas.microsoft.com/office/drawing/2014/main" id="{62A1A39F-DD96-4039-AAF3-9E6955E616C8}"/>
              </a:ext>
            </a:extLst>
          </p:cNvPr>
          <p:cNvPicPr>
            <a:picLocks noChangeAspect="1"/>
          </p:cNvPicPr>
          <p:nvPr/>
        </p:nvPicPr>
        <p:blipFill>
          <a:blip r:embed="rId2"/>
          <a:stretch>
            <a:fillRect/>
          </a:stretch>
        </p:blipFill>
        <p:spPr>
          <a:xfrm>
            <a:off x="327315" y="1936152"/>
            <a:ext cx="880429" cy="880429"/>
          </a:xfrm>
          <a:prstGeom prst="rect">
            <a:avLst/>
          </a:prstGeom>
        </p:spPr>
      </p:pic>
      <p:sp>
        <p:nvSpPr>
          <p:cNvPr id="17" name="Rectangle 2">
            <a:extLst>
              <a:ext uri="{FF2B5EF4-FFF2-40B4-BE49-F238E27FC236}">
                <a16:creationId xmlns:a16="http://schemas.microsoft.com/office/drawing/2014/main" id="{869EACC8-D469-41BF-BECE-57D16CBD0F20}"/>
              </a:ext>
            </a:extLst>
          </p:cNvPr>
          <p:cNvSpPr>
            <a:spLocks noChangeArrowheads="1"/>
          </p:cNvSpPr>
          <p:nvPr/>
        </p:nvSpPr>
        <p:spPr bwMode="auto">
          <a:xfrm>
            <a:off x="1378660" y="4253309"/>
            <a:ext cx="10261709" cy="830997"/>
          </a:xfrm>
          <a:prstGeom prst="rect">
            <a:avLst/>
          </a:prstGeom>
          <a:noFill/>
          <a:ln w="38100">
            <a:solidFill>
              <a:schemeClr val="tx1"/>
            </a:solidFill>
          </a:ln>
          <a:effectLst/>
        </p:spPr>
        <p:txBody>
          <a:bodyPr vert="horz" wrap="square" lIns="91440" tIns="45720" rIns="91440" bIns="45720" numCol="1" anchor="ctr" anchorCtr="0" compatLnSpc="1">
            <a:prstTxWarp prst="textNoShape">
              <a:avLst/>
            </a:prstTxWarp>
            <a:spAutoFit/>
          </a:bodyPr>
          <a:lstStyle/>
          <a:p>
            <a:pPr algn="ctr"/>
            <a:r>
              <a:rPr lang="en-US" sz="2400" b="1" dirty="0"/>
              <a:t>REAL-TIME</a:t>
            </a:r>
            <a:r>
              <a:rPr lang="en-US" sz="2000" b="1" dirty="0"/>
              <a:t> </a:t>
            </a:r>
            <a:r>
              <a:rPr lang="en-US" sz="2400" b="1" dirty="0"/>
              <a:t>SIMULATION DEMANDS</a:t>
            </a:r>
          </a:p>
          <a:p>
            <a:pPr algn="ctr"/>
            <a:r>
              <a:rPr lang="en-US" sz="2400" dirty="0"/>
              <a:t>Applications such as surgical planning or diagnostics require immediate results.</a:t>
            </a:r>
            <a:endParaRPr lang="en-US" sz="2400" b="1" dirty="0"/>
          </a:p>
        </p:txBody>
      </p:sp>
      <p:pic>
        <p:nvPicPr>
          <p:cNvPr id="18" name="Image 17">
            <a:extLst>
              <a:ext uri="{FF2B5EF4-FFF2-40B4-BE49-F238E27FC236}">
                <a16:creationId xmlns:a16="http://schemas.microsoft.com/office/drawing/2014/main" id="{1846CC8F-173D-47AE-90E2-7B34ABB731DD}"/>
              </a:ext>
            </a:extLst>
          </p:cNvPr>
          <p:cNvPicPr>
            <a:picLocks noChangeAspect="1"/>
          </p:cNvPicPr>
          <p:nvPr/>
        </p:nvPicPr>
        <p:blipFill>
          <a:blip r:embed="rId2"/>
          <a:stretch>
            <a:fillRect/>
          </a:stretch>
        </p:blipFill>
        <p:spPr>
          <a:xfrm>
            <a:off x="327315" y="4213459"/>
            <a:ext cx="880429" cy="880429"/>
          </a:xfrm>
          <a:prstGeom prst="rect">
            <a:avLst/>
          </a:prstGeom>
        </p:spPr>
      </p:pic>
      <p:sp>
        <p:nvSpPr>
          <p:cNvPr id="20" name="ZoneTexte 19">
            <a:extLst>
              <a:ext uri="{FF2B5EF4-FFF2-40B4-BE49-F238E27FC236}">
                <a16:creationId xmlns:a16="http://schemas.microsoft.com/office/drawing/2014/main" id="{20E155DC-49BD-4096-A985-2503341D8B55}"/>
              </a:ext>
            </a:extLst>
          </p:cNvPr>
          <p:cNvSpPr txBox="1"/>
          <p:nvPr/>
        </p:nvSpPr>
        <p:spPr>
          <a:xfrm>
            <a:off x="1940206" y="3402507"/>
            <a:ext cx="9138611" cy="4001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gn="ctr"/>
            <a:r>
              <a:rPr lang="en-US" sz="2000" b="1" dirty="0"/>
              <a:t>Example: </a:t>
            </a:r>
            <a:r>
              <a:rPr lang="en-US" sz="2000" dirty="0"/>
              <a:t>Optimize prosthesis design to patient-specific properties.</a:t>
            </a:r>
            <a:endParaRPr lang="en-US" sz="2000" b="1" dirty="0"/>
          </a:p>
        </p:txBody>
      </p:sp>
      <p:sp>
        <p:nvSpPr>
          <p:cNvPr id="21" name="ZoneTexte 20">
            <a:extLst>
              <a:ext uri="{FF2B5EF4-FFF2-40B4-BE49-F238E27FC236}">
                <a16:creationId xmlns:a16="http://schemas.microsoft.com/office/drawing/2014/main" id="{E7764114-62AE-4417-A978-72C799EE7368}"/>
              </a:ext>
            </a:extLst>
          </p:cNvPr>
          <p:cNvSpPr txBox="1"/>
          <p:nvPr/>
        </p:nvSpPr>
        <p:spPr>
          <a:xfrm>
            <a:off x="1940206" y="5534998"/>
            <a:ext cx="9138611" cy="40011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pPr algn="ctr"/>
            <a:r>
              <a:rPr lang="en-US" sz="2000" b="1" dirty="0"/>
              <a:t>Example: </a:t>
            </a:r>
            <a:r>
              <a:rPr lang="en-US" sz="2000" dirty="0"/>
              <a:t>Predicting the deformation of tissues during robotic-assisted surgery.</a:t>
            </a:r>
          </a:p>
        </p:txBody>
      </p:sp>
    </p:spTree>
    <p:extLst>
      <p:ext uri="{BB962C8B-B14F-4D97-AF65-F5344CB8AC3E}">
        <p14:creationId xmlns:p14="http://schemas.microsoft.com/office/powerpoint/2010/main" val="1855933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7"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2">
            <a:extLst>
              <a:ext uri="{FF2B5EF4-FFF2-40B4-BE49-F238E27FC236}">
                <a16:creationId xmlns:a16="http://schemas.microsoft.com/office/drawing/2014/main" id="{6ED08027-75A4-4DDB-9EC6-098207DDC1EA}"/>
              </a:ext>
            </a:extLst>
          </p:cNvPr>
          <p:cNvSpPr txBox="1">
            <a:spLocks/>
          </p:cNvSpPr>
          <p:nvPr/>
        </p:nvSpPr>
        <p:spPr>
          <a:xfrm>
            <a:off x="0" y="565217"/>
            <a:ext cx="12192000" cy="577665"/>
          </a:xfrm>
          <a:prstGeom prst="rect">
            <a:avLst/>
          </a:prstGeom>
        </p:spPr>
        <p:txBody>
          <a:bodyPr tIns="72000" bIns="72000" anchor="ctr">
            <a:noAutofit/>
          </a:bodyPr>
          <a:lstStyle>
            <a:lvl1pPr algn="ctr" defTabSz="1219170" rtl="0" eaLnBrk="1" latinLnBrk="0" hangingPunct="1">
              <a:spcBef>
                <a:spcPct val="0"/>
              </a:spcBef>
              <a:buNone/>
              <a:defRPr sz="5867" kern="1200">
                <a:solidFill>
                  <a:schemeClr val="tx1"/>
                </a:solidFill>
                <a:latin typeface="+mj-lt"/>
                <a:ea typeface="+mj-ea"/>
                <a:cs typeface="+mj-cs"/>
              </a:defRPr>
            </a:lvl1pPr>
          </a:lstStyle>
          <a:p>
            <a:r>
              <a:rPr lang="en-US" sz="3200" b="1" dirty="0">
                <a:solidFill>
                  <a:schemeClr val="bg1"/>
                </a:solidFill>
                <a:latin typeface="Arial" panose="020B0604020202020204" pitchFamily="34" charset="0"/>
                <a:ea typeface="Calibri" panose="020F0502020204030204" pitchFamily="34" charset="0"/>
                <a:cs typeface="Arial" panose="020B0604020202020204" pitchFamily="34" charset="0"/>
              </a:rPr>
              <a:t>Why Reduced-Order Modeling?</a:t>
            </a:r>
            <a:endParaRPr lang="it-IT" sz="3200" b="1" dirty="0">
              <a:solidFill>
                <a:schemeClr val="bg1"/>
              </a:solidFill>
              <a:latin typeface="Arial" panose="020B0604020202020204" pitchFamily="34" charset="0"/>
              <a:ea typeface="Calibri" panose="020F0502020204030204" pitchFamily="34" charset="0"/>
              <a:cs typeface="Arial" panose="020B0604020202020204" pitchFamily="34" charset="0"/>
            </a:endParaRPr>
          </a:p>
        </p:txBody>
      </p:sp>
      <p:sp>
        <p:nvSpPr>
          <p:cNvPr id="9" name="ZoneTexte 8">
            <a:extLst>
              <a:ext uri="{FF2B5EF4-FFF2-40B4-BE49-F238E27FC236}">
                <a16:creationId xmlns:a16="http://schemas.microsoft.com/office/drawing/2014/main" id="{4D2E93AE-296D-49A3-846D-47CCE4D2A72C}"/>
              </a:ext>
            </a:extLst>
          </p:cNvPr>
          <p:cNvSpPr txBox="1"/>
          <p:nvPr/>
        </p:nvSpPr>
        <p:spPr>
          <a:xfrm>
            <a:off x="1169788" y="5716415"/>
            <a:ext cx="9852422" cy="461665"/>
          </a:xfrm>
          <a:prstGeom prst="rect">
            <a:avLst/>
          </a:prstGeom>
          <a:solidFill>
            <a:schemeClr val="accent3">
              <a:lumMod val="20000"/>
              <a:lumOff val="80000"/>
            </a:schemeClr>
          </a:solidFill>
        </p:spPr>
        <p:txBody>
          <a:bodyPr wrap="square">
            <a:spAutoFit/>
          </a:bodyPr>
          <a:lstStyle/>
          <a:p>
            <a:pPr algn="ctr"/>
            <a:r>
              <a:rPr lang="en-US" sz="2400" b="1" dirty="0"/>
              <a:t>Purpose:</a:t>
            </a:r>
            <a:r>
              <a:rPr lang="en-US" sz="2400" dirty="0"/>
              <a:t> Balance between computational speed and accuracy of results.</a:t>
            </a:r>
          </a:p>
        </p:txBody>
      </p:sp>
      <p:sp>
        <p:nvSpPr>
          <p:cNvPr id="11" name="ZoneTexte 10">
            <a:extLst>
              <a:ext uri="{FF2B5EF4-FFF2-40B4-BE49-F238E27FC236}">
                <a16:creationId xmlns:a16="http://schemas.microsoft.com/office/drawing/2014/main" id="{573F9CDF-3DCF-440D-88EB-D5A0583E5A63}"/>
              </a:ext>
            </a:extLst>
          </p:cNvPr>
          <p:cNvSpPr txBox="1"/>
          <p:nvPr/>
        </p:nvSpPr>
        <p:spPr>
          <a:xfrm>
            <a:off x="1225153" y="1452109"/>
            <a:ext cx="9741693" cy="3046988"/>
          </a:xfrm>
          <a:prstGeom prst="rect">
            <a:avLst/>
          </a:prstGeom>
          <a:noFill/>
        </p:spPr>
        <p:txBody>
          <a:bodyPr wrap="square">
            <a:spAutoFit/>
          </a:bodyPr>
          <a:lstStyle/>
          <a:p>
            <a:pPr algn="ctr"/>
            <a:r>
              <a:rPr lang="en-US" sz="2400" b="1" dirty="0"/>
              <a:t>Reduced-Order Modeling (ROM)</a:t>
            </a:r>
            <a:r>
              <a:rPr lang="en-US" sz="2400" dirty="0"/>
              <a:t> is a computational approach aimed at simplifying complex, high-fidelity models by </a:t>
            </a:r>
            <a:r>
              <a:rPr lang="en-US" sz="2400" u="sng" dirty="0"/>
              <a:t>constructing a lower-dimensional representation of the original problem</a:t>
            </a:r>
            <a:r>
              <a:rPr lang="en-US" sz="2400" dirty="0"/>
              <a:t>. </a:t>
            </a:r>
          </a:p>
          <a:p>
            <a:pPr algn="ctr"/>
            <a:endParaRPr lang="en-US" sz="2400" dirty="0"/>
          </a:p>
          <a:p>
            <a:pPr algn="ctr"/>
            <a:endParaRPr lang="en-US" sz="2400" dirty="0"/>
          </a:p>
          <a:p>
            <a:pPr algn="ctr"/>
            <a:endParaRPr lang="en-US" sz="2400" dirty="0"/>
          </a:p>
          <a:p>
            <a:pPr algn="ctr"/>
            <a:endParaRPr lang="en-US" sz="2400" dirty="0"/>
          </a:p>
          <a:p>
            <a:pPr algn="ctr"/>
            <a:endParaRPr lang="en-US" sz="2400" dirty="0"/>
          </a:p>
        </p:txBody>
      </p:sp>
      <p:pic>
        <p:nvPicPr>
          <p:cNvPr id="2" name="Image 1">
            <a:extLst>
              <a:ext uri="{FF2B5EF4-FFF2-40B4-BE49-F238E27FC236}">
                <a16:creationId xmlns:a16="http://schemas.microsoft.com/office/drawing/2014/main" id="{BB6C7F4B-2983-44F7-A8EB-2EEB7D164709}"/>
              </a:ext>
            </a:extLst>
          </p:cNvPr>
          <p:cNvPicPr>
            <a:picLocks noChangeAspect="1"/>
          </p:cNvPicPr>
          <p:nvPr/>
        </p:nvPicPr>
        <p:blipFill>
          <a:blip r:embed="rId2"/>
          <a:stretch>
            <a:fillRect/>
          </a:stretch>
        </p:blipFill>
        <p:spPr>
          <a:xfrm>
            <a:off x="2489011" y="2906666"/>
            <a:ext cx="6826693" cy="2499225"/>
          </a:xfrm>
          <a:prstGeom prst="rect">
            <a:avLst/>
          </a:prstGeom>
        </p:spPr>
      </p:pic>
    </p:spTree>
    <p:extLst>
      <p:ext uri="{BB962C8B-B14F-4D97-AF65-F5344CB8AC3E}">
        <p14:creationId xmlns:p14="http://schemas.microsoft.com/office/powerpoint/2010/main" val="10875687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2">
            <a:extLst>
              <a:ext uri="{FF2B5EF4-FFF2-40B4-BE49-F238E27FC236}">
                <a16:creationId xmlns:a16="http://schemas.microsoft.com/office/drawing/2014/main" id="{6ED08027-75A4-4DDB-9EC6-098207DDC1EA}"/>
              </a:ext>
            </a:extLst>
          </p:cNvPr>
          <p:cNvSpPr txBox="1">
            <a:spLocks/>
          </p:cNvSpPr>
          <p:nvPr/>
        </p:nvSpPr>
        <p:spPr>
          <a:xfrm>
            <a:off x="0" y="565217"/>
            <a:ext cx="12192000" cy="577665"/>
          </a:xfrm>
          <a:prstGeom prst="rect">
            <a:avLst/>
          </a:prstGeom>
        </p:spPr>
        <p:txBody>
          <a:bodyPr tIns="72000" bIns="72000" anchor="ctr">
            <a:noAutofit/>
          </a:bodyPr>
          <a:lstStyle>
            <a:lvl1pPr algn="ctr" defTabSz="1219170" rtl="0" eaLnBrk="1" latinLnBrk="0" hangingPunct="1">
              <a:spcBef>
                <a:spcPct val="0"/>
              </a:spcBef>
              <a:buNone/>
              <a:defRPr sz="5867" kern="1200">
                <a:solidFill>
                  <a:schemeClr val="tx1"/>
                </a:solidFill>
                <a:latin typeface="+mj-lt"/>
                <a:ea typeface="+mj-ea"/>
                <a:cs typeface="+mj-cs"/>
              </a:defRPr>
            </a:lvl1pPr>
          </a:lstStyle>
          <a:p>
            <a:r>
              <a:rPr lang="en-US" sz="3200" b="1" dirty="0">
                <a:solidFill>
                  <a:schemeClr val="bg1"/>
                </a:solidFill>
                <a:latin typeface="Arial" panose="020B0604020202020204" pitchFamily="34" charset="0"/>
                <a:ea typeface="Calibri" panose="020F0502020204030204" pitchFamily="34" charset="0"/>
                <a:cs typeface="Arial" panose="020B0604020202020204" pitchFamily="34" charset="0"/>
              </a:rPr>
              <a:t>Two Examples of the Application in Biomechanics</a:t>
            </a:r>
            <a:endParaRPr lang="it-IT" sz="3200" b="1" dirty="0">
              <a:solidFill>
                <a:schemeClr val="bg1"/>
              </a:solidFill>
              <a:latin typeface="Arial" panose="020B0604020202020204" pitchFamily="34" charset="0"/>
              <a:ea typeface="Calibri" panose="020F0502020204030204" pitchFamily="34" charset="0"/>
              <a:cs typeface="Arial" panose="020B0604020202020204" pitchFamily="34" charset="0"/>
            </a:endParaRPr>
          </a:p>
        </p:txBody>
      </p:sp>
      <p:sp>
        <p:nvSpPr>
          <p:cNvPr id="6" name="ZoneTexte 5">
            <a:extLst>
              <a:ext uri="{FF2B5EF4-FFF2-40B4-BE49-F238E27FC236}">
                <a16:creationId xmlns:a16="http://schemas.microsoft.com/office/drawing/2014/main" id="{B98657C4-A8E5-466B-B088-397E618F300D}"/>
              </a:ext>
            </a:extLst>
          </p:cNvPr>
          <p:cNvSpPr txBox="1"/>
          <p:nvPr/>
        </p:nvSpPr>
        <p:spPr>
          <a:xfrm>
            <a:off x="145143" y="1531430"/>
            <a:ext cx="11901713" cy="4616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gn="just"/>
            <a:r>
              <a:rPr lang="en-US" sz="2400" b="1" dirty="0"/>
              <a:t>Example: </a:t>
            </a:r>
            <a:r>
              <a:rPr lang="en-US" sz="2400" dirty="0"/>
              <a:t>Optimize prosthesis design to patient-specific properties.</a:t>
            </a:r>
            <a:endParaRPr lang="en-US" sz="2400" b="1" dirty="0"/>
          </a:p>
        </p:txBody>
      </p:sp>
      <p:sp>
        <p:nvSpPr>
          <p:cNvPr id="8" name="ZoneTexte 7">
            <a:extLst>
              <a:ext uri="{FF2B5EF4-FFF2-40B4-BE49-F238E27FC236}">
                <a16:creationId xmlns:a16="http://schemas.microsoft.com/office/drawing/2014/main" id="{2580967C-FB36-4E3A-8D34-90B4FC55E03D}"/>
              </a:ext>
            </a:extLst>
          </p:cNvPr>
          <p:cNvSpPr txBox="1"/>
          <p:nvPr/>
        </p:nvSpPr>
        <p:spPr>
          <a:xfrm>
            <a:off x="145142" y="3940343"/>
            <a:ext cx="11901713" cy="461665"/>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pPr algn="just"/>
            <a:r>
              <a:rPr lang="en-US" sz="2400" b="1" dirty="0"/>
              <a:t>Example: </a:t>
            </a:r>
            <a:r>
              <a:rPr lang="en-US" sz="2400" dirty="0"/>
              <a:t>Predicting the deformation of tissues during robotic-assisted surgery.</a:t>
            </a:r>
          </a:p>
        </p:txBody>
      </p:sp>
      <p:sp>
        <p:nvSpPr>
          <p:cNvPr id="9" name="ZoneTexte 8">
            <a:extLst>
              <a:ext uri="{FF2B5EF4-FFF2-40B4-BE49-F238E27FC236}">
                <a16:creationId xmlns:a16="http://schemas.microsoft.com/office/drawing/2014/main" id="{D655EDA5-F445-43AD-80EF-ACEFF625D05F}"/>
              </a:ext>
            </a:extLst>
          </p:cNvPr>
          <p:cNvSpPr txBox="1"/>
          <p:nvPr/>
        </p:nvSpPr>
        <p:spPr>
          <a:xfrm>
            <a:off x="670560" y="2145062"/>
            <a:ext cx="11376294" cy="707886"/>
          </a:xfrm>
          <a:prstGeom prst="rect">
            <a:avLst/>
          </a:prstGeom>
          <a:noFill/>
          <a:ln>
            <a:noFill/>
          </a:ln>
        </p:spPr>
        <p:txBody>
          <a:bodyPr wrap="square">
            <a:spAutoFit/>
          </a:bodyPr>
          <a:lstStyle/>
          <a:p>
            <a:pPr algn="just"/>
            <a:r>
              <a:rPr lang="en-US" sz="2000" b="1" dirty="0"/>
              <a:t>Personalized Fit</a:t>
            </a:r>
            <a:r>
              <a:rPr lang="en-US" sz="2000" dirty="0"/>
              <a:t>: ROMs can quickly simulate how variations in prosthesis geometry or material properties affect performance, ensuring an optimal fit for an individual’s unique anatomy.</a:t>
            </a:r>
            <a:endParaRPr lang="fr-FR" sz="2000" dirty="0"/>
          </a:p>
        </p:txBody>
      </p:sp>
      <p:sp>
        <p:nvSpPr>
          <p:cNvPr id="11" name="ZoneTexte 10">
            <a:extLst>
              <a:ext uri="{FF2B5EF4-FFF2-40B4-BE49-F238E27FC236}">
                <a16:creationId xmlns:a16="http://schemas.microsoft.com/office/drawing/2014/main" id="{53CF7362-B75C-421B-83AC-5121CF23D525}"/>
              </a:ext>
            </a:extLst>
          </p:cNvPr>
          <p:cNvSpPr txBox="1"/>
          <p:nvPr/>
        </p:nvSpPr>
        <p:spPr>
          <a:xfrm>
            <a:off x="670560" y="3042702"/>
            <a:ext cx="11376294" cy="707886"/>
          </a:xfrm>
          <a:prstGeom prst="rect">
            <a:avLst/>
          </a:prstGeom>
          <a:noFill/>
          <a:ln>
            <a:noFill/>
          </a:ln>
        </p:spPr>
        <p:txBody>
          <a:bodyPr wrap="square">
            <a:spAutoFit/>
          </a:bodyPr>
          <a:lstStyle/>
          <a:p>
            <a:pPr algn="just"/>
            <a:r>
              <a:rPr lang="en-US" sz="2000" b="1" dirty="0"/>
              <a:t>Accelerated Product Development:</a:t>
            </a:r>
            <a:r>
              <a:rPr lang="en-US" sz="2000" dirty="0"/>
              <a:t> ROMs enable rapid testing and optimization of prosthetic components, reducing the need for time-intensive, full-order simulations.</a:t>
            </a:r>
            <a:endParaRPr lang="fr-FR" sz="2000" dirty="0"/>
          </a:p>
        </p:txBody>
      </p:sp>
      <p:sp>
        <p:nvSpPr>
          <p:cNvPr id="12" name="ZoneTexte 11">
            <a:extLst>
              <a:ext uri="{FF2B5EF4-FFF2-40B4-BE49-F238E27FC236}">
                <a16:creationId xmlns:a16="http://schemas.microsoft.com/office/drawing/2014/main" id="{7EB1EC9D-4EFD-4B7C-AC68-C4F7E9AA1F2C}"/>
              </a:ext>
            </a:extLst>
          </p:cNvPr>
          <p:cNvSpPr txBox="1"/>
          <p:nvPr/>
        </p:nvSpPr>
        <p:spPr>
          <a:xfrm>
            <a:off x="670560" y="4576141"/>
            <a:ext cx="11376294" cy="707886"/>
          </a:xfrm>
          <a:prstGeom prst="rect">
            <a:avLst/>
          </a:prstGeom>
          <a:noFill/>
          <a:ln>
            <a:noFill/>
          </a:ln>
        </p:spPr>
        <p:txBody>
          <a:bodyPr wrap="square">
            <a:spAutoFit/>
          </a:bodyPr>
          <a:lstStyle/>
          <a:p>
            <a:pPr algn="just"/>
            <a:r>
              <a:rPr lang="en-US" sz="2000" b="1" dirty="0"/>
              <a:t>Real-Time Simulation:</a:t>
            </a:r>
            <a:r>
              <a:rPr lang="en-US" sz="2000" dirty="0"/>
              <a:t> Enables surgeons to see real-time predictions of how tissues will deform under applied forces, improving surgical accuracy.</a:t>
            </a:r>
            <a:endParaRPr lang="fr-FR" sz="2000" dirty="0"/>
          </a:p>
        </p:txBody>
      </p:sp>
      <p:sp>
        <p:nvSpPr>
          <p:cNvPr id="15" name="ZoneTexte 14">
            <a:extLst>
              <a:ext uri="{FF2B5EF4-FFF2-40B4-BE49-F238E27FC236}">
                <a16:creationId xmlns:a16="http://schemas.microsoft.com/office/drawing/2014/main" id="{0724F5A4-7554-4E2A-8E0B-D480E4307C5C}"/>
              </a:ext>
            </a:extLst>
          </p:cNvPr>
          <p:cNvSpPr txBox="1"/>
          <p:nvPr/>
        </p:nvSpPr>
        <p:spPr>
          <a:xfrm>
            <a:off x="670558" y="5458160"/>
            <a:ext cx="11376295" cy="707886"/>
          </a:xfrm>
          <a:prstGeom prst="rect">
            <a:avLst/>
          </a:prstGeom>
          <a:noFill/>
          <a:ln>
            <a:noFill/>
          </a:ln>
        </p:spPr>
        <p:txBody>
          <a:bodyPr wrap="square">
            <a:spAutoFit/>
          </a:bodyPr>
          <a:lstStyle/>
          <a:p>
            <a:pPr algn="just"/>
            <a:r>
              <a:rPr lang="en-US" sz="2000" b="1" dirty="0"/>
              <a:t>Training and Planning:</a:t>
            </a:r>
            <a:r>
              <a:rPr lang="en-US" sz="2000" dirty="0"/>
              <a:t> ROMs can also be used preoperatively to simulate different surgical scenarios and train surgeons on patient-specific models.</a:t>
            </a:r>
          </a:p>
        </p:txBody>
      </p:sp>
    </p:spTree>
    <p:extLst>
      <p:ext uri="{BB962C8B-B14F-4D97-AF65-F5344CB8AC3E}">
        <p14:creationId xmlns:p14="http://schemas.microsoft.com/office/powerpoint/2010/main" val="22192690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8D18F4D-B4C0-4387-81D2-5B9326A1003F}"/>
              </a:ext>
            </a:extLst>
          </p:cNvPr>
          <p:cNvSpPr txBox="1">
            <a:spLocks/>
          </p:cNvSpPr>
          <p:nvPr/>
        </p:nvSpPr>
        <p:spPr>
          <a:xfrm>
            <a:off x="0" y="565217"/>
            <a:ext cx="12192000" cy="577665"/>
          </a:xfrm>
          <a:prstGeom prst="rect">
            <a:avLst/>
          </a:prstGeom>
        </p:spPr>
        <p:txBody>
          <a:bodyPr tIns="72000" bIns="72000" anchor="ctr">
            <a:noAutofit/>
          </a:bodyPr>
          <a:lstStyle>
            <a:lvl1pPr algn="ctr" defTabSz="1219170" rtl="0" eaLnBrk="1" latinLnBrk="0" hangingPunct="1">
              <a:spcBef>
                <a:spcPct val="0"/>
              </a:spcBef>
              <a:buNone/>
              <a:defRPr sz="5867" kern="1200">
                <a:solidFill>
                  <a:schemeClr val="tx1"/>
                </a:solidFill>
                <a:latin typeface="+mj-lt"/>
                <a:ea typeface="+mj-ea"/>
                <a:cs typeface="+mj-cs"/>
              </a:defRPr>
            </a:lvl1pPr>
          </a:lstStyle>
          <a:p>
            <a:r>
              <a:rPr lang="en-US" sz="3200" b="1" dirty="0">
                <a:solidFill>
                  <a:schemeClr val="bg1"/>
                </a:solidFill>
                <a:latin typeface="Arial" panose="020B0604020202020204" pitchFamily="34" charset="0"/>
                <a:ea typeface="Calibri" panose="020F0502020204030204" pitchFamily="34" charset="0"/>
                <a:cs typeface="Arial" panose="020B0604020202020204" pitchFamily="34" charset="0"/>
              </a:rPr>
              <a:t>Family of ROM: Two Main Approaches</a:t>
            </a:r>
          </a:p>
        </p:txBody>
      </p:sp>
      <p:sp>
        <p:nvSpPr>
          <p:cNvPr id="15" name="ZoneTexte 14">
            <a:extLst>
              <a:ext uri="{FF2B5EF4-FFF2-40B4-BE49-F238E27FC236}">
                <a16:creationId xmlns:a16="http://schemas.microsoft.com/office/drawing/2014/main" id="{68657BD0-4563-47AB-A3A0-AF2F790C4036}"/>
              </a:ext>
            </a:extLst>
          </p:cNvPr>
          <p:cNvSpPr txBox="1"/>
          <p:nvPr/>
        </p:nvSpPr>
        <p:spPr>
          <a:xfrm>
            <a:off x="-8708" y="2263409"/>
            <a:ext cx="6104708" cy="646331"/>
          </a:xfrm>
          <a:prstGeom prst="rect">
            <a:avLst/>
          </a:prstGeom>
          <a:noFill/>
        </p:spPr>
        <p:txBody>
          <a:bodyPr wrap="square">
            <a:spAutoFit/>
          </a:bodyPr>
          <a:lstStyle/>
          <a:p>
            <a:pPr algn="ctr"/>
            <a:r>
              <a:rPr lang="fr-FR" sz="3600" b="1" dirty="0">
                <a:solidFill>
                  <a:schemeClr val="accent1"/>
                </a:solidFill>
              </a:rPr>
              <a:t>Intrusive ROM</a:t>
            </a:r>
          </a:p>
        </p:txBody>
      </p:sp>
      <p:sp>
        <p:nvSpPr>
          <p:cNvPr id="18" name="ZoneTexte 17">
            <a:extLst>
              <a:ext uri="{FF2B5EF4-FFF2-40B4-BE49-F238E27FC236}">
                <a16:creationId xmlns:a16="http://schemas.microsoft.com/office/drawing/2014/main" id="{58F5A382-5D01-4B31-AD70-4114E1FCA094}"/>
              </a:ext>
            </a:extLst>
          </p:cNvPr>
          <p:cNvSpPr txBox="1"/>
          <p:nvPr/>
        </p:nvSpPr>
        <p:spPr>
          <a:xfrm>
            <a:off x="6096000" y="2236633"/>
            <a:ext cx="6096000" cy="646331"/>
          </a:xfrm>
          <a:prstGeom prst="rect">
            <a:avLst/>
          </a:prstGeom>
          <a:noFill/>
        </p:spPr>
        <p:txBody>
          <a:bodyPr wrap="square">
            <a:spAutoFit/>
          </a:bodyPr>
          <a:lstStyle/>
          <a:p>
            <a:pPr algn="ctr"/>
            <a:r>
              <a:rPr lang="fr-FR" sz="3600" b="1" dirty="0">
                <a:solidFill>
                  <a:schemeClr val="accent4"/>
                </a:solidFill>
              </a:rPr>
              <a:t>Non-Intrusive ROM</a:t>
            </a:r>
          </a:p>
        </p:txBody>
      </p:sp>
      <p:sp>
        <p:nvSpPr>
          <p:cNvPr id="20" name="Rectangle 1">
            <a:extLst>
              <a:ext uri="{FF2B5EF4-FFF2-40B4-BE49-F238E27FC236}">
                <a16:creationId xmlns:a16="http://schemas.microsoft.com/office/drawing/2014/main" id="{8CAB8B0F-CFEC-4208-9212-2477F6AF9CF2}"/>
              </a:ext>
            </a:extLst>
          </p:cNvPr>
          <p:cNvSpPr>
            <a:spLocks noChangeArrowheads="1"/>
          </p:cNvSpPr>
          <p:nvPr/>
        </p:nvSpPr>
        <p:spPr bwMode="auto">
          <a:xfrm>
            <a:off x="670561" y="3008499"/>
            <a:ext cx="4746170" cy="1200329"/>
          </a:xfrm>
          <a:prstGeom prst="rect">
            <a:avLst/>
          </a:prstGeom>
          <a:solidFill>
            <a:schemeClr val="accent1">
              <a:lumMod val="20000"/>
              <a:lumOff val="80000"/>
            </a:schemeClr>
          </a:solidFill>
          <a:ln w="38100"/>
        </p:spPr>
        <p:style>
          <a:lnRef idx="2">
            <a:schemeClr val="dk1"/>
          </a:lnRef>
          <a:fillRef idx="1">
            <a:schemeClr val="lt1"/>
          </a:fillRef>
          <a:effectRef idx="0">
            <a:schemeClr val="dk1"/>
          </a:effectRef>
          <a:fontRef idx="minor">
            <a:schemeClr val="dk1"/>
          </a:fontRef>
        </p:style>
        <p:txBody>
          <a:bodyPr vert="horz" wrap="square" lIns="108000" tIns="45720" rIns="10800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tabLst/>
            </a:pPr>
            <a:r>
              <a:rPr kumimoji="0" lang="fr-FR" altLang="fr-FR" sz="2400" b="0" i="0" u="sng" strike="noStrike" cap="none" normalizeH="0" baseline="0" dirty="0" err="1">
                <a:ln>
                  <a:noFill/>
                </a:ln>
                <a:solidFill>
                  <a:schemeClr val="tx1"/>
                </a:solidFill>
                <a:effectLst/>
                <a:latin typeface="+mj-lt"/>
              </a:rPr>
              <a:t>Directly</a:t>
            </a:r>
            <a:r>
              <a:rPr kumimoji="0" lang="fr-FR" altLang="fr-FR" sz="2400" b="0" i="0" u="sng" strike="noStrike" cap="none" normalizeH="0" baseline="0" dirty="0">
                <a:ln>
                  <a:noFill/>
                </a:ln>
                <a:solidFill>
                  <a:schemeClr val="tx1"/>
                </a:solidFill>
                <a:effectLst/>
                <a:latin typeface="+mj-lt"/>
              </a:rPr>
              <a:t> modifies the </a:t>
            </a:r>
            <a:r>
              <a:rPr kumimoji="0" lang="fr-FR" altLang="fr-FR" sz="2400" b="0" i="0" u="sng" strike="noStrike" cap="none" normalizeH="0" baseline="0" dirty="0" err="1">
                <a:ln>
                  <a:noFill/>
                </a:ln>
                <a:solidFill>
                  <a:schemeClr val="tx1"/>
                </a:solidFill>
                <a:effectLst/>
                <a:latin typeface="+mj-lt"/>
              </a:rPr>
              <a:t>governing</a:t>
            </a:r>
            <a:r>
              <a:rPr kumimoji="0" lang="fr-FR" altLang="fr-FR" sz="2400" b="0" i="0" u="sng" strike="noStrike" cap="none" normalizeH="0" baseline="0" dirty="0">
                <a:ln>
                  <a:noFill/>
                </a:ln>
                <a:solidFill>
                  <a:schemeClr val="tx1"/>
                </a:solidFill>
                <a:effectLst/>
                <a:latin typeface="+mj-lt"/>
              </a:rPr>
              <a:t> </a:t>
            </a:r>
            <a:r>
              <a:rPr kumimoji="0" lang="fr-FR" altLang="fr-FR" sz="2400" b="0" i="0" u="sng" strike="noStrike" cap="none" normalizeH="0" baseline="0" dirty="0" err="1">
                <a:ln>
                  <a:noFill/>
                </a:ln>
                <a:solidFill>
                  <a:schemeClr val="tx1"/>
                </a:solidFill>
                <a:effectLst/>
                <a:latin typeface="+mj-lt"/>
              </a:rPr>
              <a:t>equations</a:t>
            </a:r>
            <a:r>
              <a:rPr kumimoji="0" lang="fr-FR" altLang="fr-FR" sz="2400" b="0" i="0" u="sng" strike="noStrike" cap="none" normalizeH="0" baseline="0" dirty="0">
                <a:ln>
                  <a:noFill/>
                </a:ln>
                <a:solidFill>
                  <a:schemeClr val="tx1"/>
                </a:solidFill>
                <a:effectLst/>
                <a:latin typeface="+mj-lt"/>
              </a:rPr>
              <a:t> </a:t>
            </a:r>
            <a:r>
              <a:rPr kumimoji="0" lang="fr-FR" altLang="fr-FR" sz="2400" b="0" i="0" u="none" strike="noStrike" cap="none" normalizeH="0" baseline="0" dirty="0">
                <a:ln>
                  <a:noFill/>
                </a:ln>
                <a:solidFill>
                  <a:schemeClr val="tx1"/>
                </a:solidFill>
                <a:effectLst/>
                <a:latin typeface="+mj-lt"/>
              </a:rPr>
              <a:t>of the high-</a:t>
            </a:r>
            <a:r>
              <a:rPr kumimoji="0" lang="fr-FR" altLang="fr-FR" sz="2400" b="0" i="0" u="none" strike="noStrike" cap="none" normalizeH="0" baseline="0" dirty="0" err="1">
                <a:ln>
                  <a:noFill/>
                </a:ln>
                <a:solidFill>
                  <a:schemeClr val="tx1"/>
                </a:solidFill>
                <a:effectLst/>
                <a:latin typeface="+mj-lt"/>
              </a:rPr>
              <a:t>fidelity</a:t>
            </a:r>
            <a:r>
              <a:rPr kumimoji="0" lang="fr-FR" altLang="fr-FR" sz="2400" b="0" i="0" u="none" strike="noStrike" cap="none" normalizeH="0" baseline="0" dirty="0">
                <a:ln>
                  <a:noFill/>
                </a:ln>
                <a:solidFill>
                  <a:schemeClr val="tx1"/>
                </a:solidFill>
                <a:effectLst/>
                <a:latin typeface="+mj-lt"/>
              </a:rPr>
              <a:t> model to </a:t>
            </a:r>
            <a:r>
              <a:rPr kumimoji="0" lang="fr-FR" altLang="fr-FR" sz="2400" b="0" i="0" u="none" strike="noStrike" cap="none" normalizeH="0" baseline="0" dirty="0" err="1">
                <a:ln>
                  <a:noFill/>
                </a:ln>
                <a:solidFill>
                  <a:schemeClr val="tx1"/>
                </a:solidFill>
                <a:effectLst/>
                <a:latin typeface="+mj-lt"/>
              </a:rPr>
              <a:t>create</a:t>
            </a:r>
            <a:r>
              <a:rPr kumimoji="0" lang="fr-FR" altLang="fr-FR" sz="2400" b="0" i="0" u="none" strike="noStrike" cap="none" normalizeH="0" baseline="0" dirty="0">
                <a:ln>
                  <a:noFill/>
                </a:ln>
                <a:solidFill>
                  <a:schemeClr val="tx1"/>
                </a:solidFill>
                <a:effectLst/>
                <a:latin typeface="+mj-lt"/>
              </a:rPr>
              <a:t> a </a:t>
            </a:r>
            <a:r>
              <a:rPr kumimoji="0" lang="fr-FR" altLang="fr-FR" sz="2400" b="0" i="0" u="none" strike="noStrike" cap="none" normalizeH="0" baseline="0" dirty="0" err="1">
                <a:ln>
                  <a:noFill/>
                </a:ln>
                <a:solidFill>
                  <a:schemeClr val="tx1"/>
                </a:solidFill>
                <a:effectLst/>
                <a:latin typeface="+mj-lt"/>
              </a:rPr>
              <a:t>reduced</a:t>
            </a:r>
            <a:r>
              <a:rPr kumimoji="0" lang="fr-FR" altLang="fr-FR" sz="2400" b="0" i="0" u="none" strike="noStrike" cap="none" normalizeH="0" baseline="0" dirty="0">
                <a:ln>
                  <a:noFill/>
                </a:ln>
                <a:solidFill>
                  <a:schemeClr val="tx1"/>
                </a:solidFill>
                <a:effectLst/>
                <a:latin typeface="+mj-lt"/>
              </a:rPr>
              <a:t> system.</a:t>
            </a:r>
          </a:p>
        </p:txBody>
      </p:sp>
      <p:sp>
        <p:nvSpPr>
          <p:cNvPr id="21" name="Rectangle 1">
            <a:extLst>
              <a:ext uri="{FF2B5EF4-FFF2-40B4-BE49-F238E27FC236}">
                <a16:creationId xmlns:a16="http://schemas.microsoft.com/office/drawing/2014/main" id="{DCD5F5C4-02C7-41BD-AD27-B0A7FD252391}"/>
              </a:ext>
            </a:extLst>
          </p:cNvPr>
          <p:cNvSpPr>
            <a:spLocks noChangeArrowheads="1"/>
          </p:cNvSpPr>
          <p:nvPr/>
        </p:nvSpPr>
        <p:spPr bwMode="auto">
          <a:xfrm>
            <a:off x="6775269" y="3021872"/>
            <a:ext cx="4746170" cy="1200329"/>
          </a:xfrm>
          <a:prstGeom prst="rect">
            <a:avLst/>
          </a:prstGeom>
          <a:solidFill>
            <a:schemeClr val="accent4">
              <a:lumMod val="20000"/>
              <a:lumOff val="80000"/>
            </a:schemeClr>
          </a:solidFill>
          <a:ln w="38100"/>
        </p:spPr>
        <p:style>
          <a:lnRef idx="2">
            <a:schemeClr val="dk1"/>
          </a:lnRef>
          <a:fillRef idx="1">
            <a:schemeClr val="lt1"/>
          </a:fillRef>
          <a:effectRef idx="0">
            <a:schemeClr val="dk1"/>
          </a:effectRef>
          <a:fontRef idx="minor">
            <a:schemeClr val="dk1"/>
          </a:fontRef>
        </p:style>
        <p:txBody>
          <a:bodyPr vert="horz" wrap="square" lIns="108000" tIns="45720" rIns="10800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tabLst/>
            </a:pPr>
            <a:r>
              <a:rPr kumimoji="0" lang="en-US" altLang="fr-FR" sz="2400" b="0" i="0" u="sng" strike="noStrike" cap="none" normalizeH="0" baseline="0" dirty="0">
                <a:ln>
                  <a:noFill/>
                </a:ln>
                <a:solidFill>
                  <a:schemeClr val="tx1"/>
                </a:solidFill>
                <a:effectLst/>
                <a:latin typeface="+mj-lt"/>
              </a:rPr>
              <a:t>Builds a </a:t>
            </a:r>
            <a:r>
              <a:rPr kumimoji="0" lang="en-US" altLang="fr-FR" sz="2400" b="1" i="0" u="sng" strike="noStrike" cap="none" normalizeH="0" baseline="0" dirty="0">
                <a:ln>
                  <a:noFill/>
                </a:ln>
                <a:solidFill>
                  <a:schemeClr val="tx1"/>
                </a:solidFill>
                <a:effectLst/>
                <a:latin typeface="+mj-lt"/>
              </a:rPr>
              <a:t>surrogate model </a:t>
            </a:r>
            <a:r>
              <a:rPr kumimoji="0" lang="en-US" altLang="fr-FR" sz="2400" b="0" i="0" u="none" strike="noStrike" cap="none" normalizeH="0" baseline="0" dirty="0">
                <a:ln>
                  <a:noFill/>
                </a:ln>
                <a:solidFill>
                  <a:schemeClr val="tx1"/>
                </a:solidFill>
                <a:effectLst/>
                <a:latin typeface="+mj-lt"/>
              </a:rPr>
              <a:t>or approximation without directly modifying the original equations.</a:t>
            </a:r>
          </a:p>
        </p:txBody>
      </p:sp>
      <p:sp>
        <p:nvSpPr>
          <p:cNvPr id="22" name="ZoneTexte 21">
            <a:extLst>
              <a:ext uri="{FF2B5EF4-FFF2-40B4-BE49-F238E27FC236}">
                <a16:creationId xmlns:a16="http://schemas.microsoft.com/office/drawing/2014/main" id="{D447D596-9BD2-4318-8AB1-28E167ED5108}"/>
              </a:ext>
            </a:extLst>
          </p:cNvPr>
          <p:cNvSpPr txBox="1"/>
          <p:nvPr/>
        </p:nvSpPr>
        <p:spPr>
          <a:xfrm>
            <a:off x="191590" y="4596559"/>
            <a:ext cx="5782491" cy="707886"/>
          </a:xfrm>
          <a:prstGeom prst="rect">
            <a:avLst/>
          </a:prstGeom>
          <a:noFill/>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tabLst/>
            </a:pPr>
            <a:r>
              <a:rPr kumimoji="0" lang="fr-FR" altLang="fr-FR" sz="2000" b="0" i="0" u="none" strike="noStrike" cap="none" normalizeH="0" baseline="0" dirty="0" err="1">
                <a:ln>
                  <a:noFill/>
                </a:ln>
                <a:solidFill>
                  <a:schemeClr val="tx1"/>
                </a:solidFill>
                <a:effectLst/>
                <a:latin typeface="+mj-lt"/>
              </a:rPr>
              <a:t>Requires</a:t>
            </a:r>
            <a:r>
              <a:rPr kumimoji="0" lang="fr-FR" altLang="fr-FR" sz="2000" b="0" i="0" u="none" strike="noStrike" cap="none" normalizeH="0" baseline="0" dirty="0">
                <a:ln>
                  <a:noFill/>
                </a:ln>
                <a:solidFill>
                  <a:schemeClr val="tx1"/>
                </a:solidFill>
                <a:effectLst/>
                <a:latin typeface="+mj-lt"/>
              </a:rPr>
              <a:t> </a:t>
            </a:r>
            <a:r>
              <a:rPr kumimoji="0" lang="fr-FR" altLang="fr-FR" sz="2000" b="0" i="0" u="none" strike="noStrike" cap="none" normalizeH="0" baseline="0" dirty="0" err="1">
                <a:ln>
                  <a:noFill/>
                </a:ln>
                <a:solidFill>
                  <a:schemeClr val="tx1"/>
                </a:solidFill>
                <a:effectLst/>
                <a:latin typeface="+mj-lt"/>
              </a:rPr>
              <a:t>access</a:t>
            </a:r>
            <a:r>
              <a:rPr kumimoji="0" lang="fr-FR" altLang="fr-FR" sz="2000" b="0" i="0" u="none" strike="noStrike" cap="none" normalizeH="0" baseline="0" dirty="0">
                <a:ln>
                  <a:noFill/>
                </a:ln>
                <a:solidFill>
                  <a:schemeClr val="tx1"/>
                </a:solidFill>
                <a:effectLst/>
                <a:latin typeface="+mj-lt"/>
              </a:rPr>
              <a:t> to and modification of the original </a:t>
            </a:r>
            <a:r>
              <a:rPr kumimoji="0" lang="fr-FR" altLang="fr-FR" sz="2000" b="0" i="0" u="none" strike="noStrike" cap="none" normalizeH="0" baseline="0" dirty="0" err="1">
                <a:ln>
                  <a:noFill/>
                </a:ln>
                <a:solidFill>
                  <a:schemeClr val="tx1"/>
                </a:solidFill>
                <a:effectLst/>
                <a:latin typeface="+mj-lt"/>
              </a:rPr>
              <a:t>mathematical</a:t>
            </a:r>
            <a:r>
              <a:rPr kumimoji="0" lang="fr-FR" altLang="fr-FR" sz="2000" b="0" i="0" u="none" strike="noStrike" cap="none" normalizeH="0" baseline="0" dirty="0">
                <a:ln>
                  <a:noFill/>
                </a:ln>
                <a:solidFill>
                  <a:schemeClr val="tx1"/>
                </a:solidFill>
                <a:effectLst/>
                <a:latin typeface="+mj-lt"/>
              </a:rPr>
              <a:t> model (e.g., FEM formulation).</a:t>
            </a:r>
          </a:p>
        </p:txBody>
      </p:sp>
      <p:sp>
        <p:nvSpPr>
          <p:cNvPr id="23" name="ZoneTexte 22">
            <a:extLst>
              <a:ext uri="{FF2B5EF4-FFF2-40B4-BE49-F238E27FC236}">
                <a16:creationId xmlns:a16="http://schemas.microsoft.com/office/drawing/2014/main" id="{3EE3CFAC-D1AA-470F-AF4A-99F852958828}"/>
              </a:ext>
            </a:extLst>
          </p:cNvPr>
          <p:cNvSpPr txBox="1"/>
          <p:nvPr/>
        </p:nvSpPr>
        <p:spPr>
          <a:xfrm>
            <a:off x="6217920" y="4545091"/>
            <a:ext cx="5852159" cy="1015663"/>
          </a:xfrm>
          <a:prstGeom prst="rect">
            <a:avLst/>
          </a:prstGeom>
          <a:noFill/>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tabLst/>
            </a:pPr>
            <a:r>
              <a:rPr kumimoji="0" lang="en-US" altLang="fr-FR" sz="2000" b="0" i="0" u="none" strike="noStrike" cap="none" normalizeH="0" baseline="0" dirty="0">
                <a:ln>
                  <a:noFill/>
                </a:ln>
                <a:solidFill>
                  <a:schemeClr val="tx1"/>
                </a:solidFill>
                <a:effectLst/>
                <a:latin typeface="+mj-lt"/>
              </a:rPr>
              <a:t>Treats the original model as a black box.</a:t>
            </a:r>
            <a:endParaRPr lang="en-US" altLang="fr-FR" sz="2000" dirty="0">
              <a:latin typeface="+mj-lt"/>
            </a:endParaRPr>
          </a:p>
          <a:p>
            <a:pPr marL="0" marR="0" lvl="0" indent="0" algn="ctr" defTabSz="914400" rtl="0" eaLnBrk="0" fontAlgn="base" latinLnBrk="0" hangingPunct="0">
              <a:lnSpc>
                <a:spcPct val="100000"/>
              </a:lnSpc>
              <a:spcBef>
                <a:spcPct val="0"/>
              </a:spcBef>
              <a:spcAft>
                <a:spcPct val="0"/>
              </a:spcAft>
              <a:buClrTx/>
              <a:buSzTx/>
              <a:tabLst/>
            </a:pPr>
            <a:r>
              <a:rPr kumimoji="0" lang="en-US" altLang="fr-FR" sz="2000" b="0" i="0" u="none" strike="noStrike" cap="none" normalizeH="0" baseline="0" dirty="0">
                <a:ln>
                  <a:noFill/>
                </a:ln>
                <a:solidFill>
                  <a:schemeClr val="tx1"/>
                </a:solidFill>
                <a:effectLst/>
                <a:latin typeface="+mj-lt"/>
              </a:rPr>
              <a:t>Use</a:t>
            </a:r>
            <a:r>
              <a:rPr lang="en-US" altLang="fr-FR" sz="2000" dirty="0">
                <a:latin typeface="+mj-lt"/>
              </a:rPr>
              <a:t> a data-driven approach to learn a mapping between inputs and outputs.</a:t>
            </a:r>
            <a:endParaRPr kumimoji="0" lang="en-US" altLang="fr-FR" sz="2000" b="0" i="0" u="none" strike="noStrike" cap="none" normalizeH="0" baseline="0" dirty="0">
              <a:ln>
                <a:noFill/>
              </a:ln>
              <a:solidFill>
                <a:schemeClr val="tx1"/>
              </a:solidFill>
              <a:effectLst/>
              <a:latin typeface="+mj-lt"/>
            </a:endParaRPr>
          </a:p>
        </p:txBody>
      </p:sp>
    </p:spTree>
    <p:extLst>
      <p:ext uri="{BB962C8B-B14F-4D97-AF65-F5344CB8AC3E}">
        <p14:creationId xmlns:p14="http://schemas.microsoft.com/office/powerpoint/2010/main" val="22020234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2">
            <a:extLst>
              <a:ext uri="{FF2B5EF4-FFF2-40B4-BE49-F238E27FC236}">
                <a16:creationId xmlns:a16="http://schemas.microsoft.com/office/drawing/2014/main" id="{03F0A682-7494-46A5-BFC7-3D212C6014B9}"/>
              </a:ext>
            </a:extLst>
          </p:cNvPr>
          <p:cNvSpPr txBox="1">
            <a:spLocks/>
          </p:cNvSpPr>
          <p:nvPr/>
        </p:nvSpPr>
        <p:spPr>
          <a:xfrm>
            <a:off x="0" y="565217"/>
            <a:ext cx="12192000" cy="577665"/>
          </a:xfrm>
          <a:prstGeom prst="rect">
            <a:avLst/>
          </a:prstGeom>
        </p:spPr>
        <p:txBody>
          <a:bodyPr tIns="72000" bIns="72000" anchor="ctr">
            <a:noAutofit/>
          </a:bodyPr>
          <a:lstStyle>
            <a:lvl1pPr algn="ctr" defTabSz="1219170" rtl="0" eaLnBrk="1" latinLnBrk="0" hangingPunct="1">
              <a:spcBef>
                <a:spcPct val="0"/>
              </a:spcBef>
              <a:buNone/>
              <a:defRPr sz="5867" kern="1200">
                <a:solidFill>
                  <a:schemeClr val="tx1"/>
                </a:solidFill>
                <a:latin typeface="+mj-lt"/>
                <a:ea typeface="+mj-ea"/>
                <a:cs typeface="+mj-cs"/>
              </a:defRPr>
            </a:lvl1pPr>
          </a:lstStyle>
          <a:p>
            <a:r>
              <a:rPr lang="en-US" sz="3200" b="1" dirty="0">
                <a:solidFill>
                  <a:schemeClr val="bg1"/>
                </a:solidFill>
                <a:latin typeface="Arial" panose="020B0604020202020204" pitchFamily="34" charset="0"/>
                <a:ea typeface="Calibri" panose="020F0502020204030204" pitchFamily="34" charset="0"/>
                <a:cs typeface="Arial" panose="020B0604020202020204" pitchFamily="34" charset="0"/>
              </a:rPr>
              <a:t>Family of ROM: Two Main Approaches</a:t>
            </a:r>
          </a:p>
        </p:txBody>
      </p:sp>
      <p:grpSp>
        <p:nvGrpSpPr>
          <p:cNvPr id="2" name="Groupe 1">
            <a:extLst>
              <a:ext uri="{FF2B5EF4-FFF2-40B4-BE49-F238E27FC236}">
                <a16:creationId xmlns:a16="http://schemas.microsoft.com/office/drawing/2014/main" id="{4B475F4A-8062-4FA3-BA48-FF1DA1B684E2}"/>
              </a:ext>
            </a:extLst>
          </p:cNvPr>
          <p:cNvGrpSpPr/>
          <p:nvPr/>
        </p:nvGrpSpPr>
        <p:grpSpPr>
          <a:xfrm>
            <a:off x="384628" y="4660330"/>
            <a:ext cx="11422743" cy="1261884"/>
            <a:chOff x="346526" y="4782250"/>
            <a:chExt cx="11422743" cy="1261884"/>
          </a:xfrm>
        </p:grpSpPr>
        <p:sp>
          <p:nvSpPr>
            <p:cNvPr id="19" name="Rectangle 18">
              <a:extLst>
                <a:ext uri="{FF2B5EF4-FFF2-40B4-BE49-F238E27FC236}">
                  <a16:creationId xmlns:a16="http://schemas.microsoft.com/office/drawing/2014/main" id="{89815C6A-CFB3-4B09-876B-280C72D4356F}"/>
                </a:ext>
              </a:extLst>
            </p:cNvPr>
            <p:cNvSpPr/>
            <p:nvPr/>
          </p:nvSpPr>
          <p:spPr>
            <a:xfrm>
              <a:off x="1676399" y="4797616"/>
              <a:ext cx="8686801" cy="542925"/>
            </a:xfrm>
            <a:prstGeom prst="rect">
              <a:avLst/>
            </a:prstGeom>
            <a:solidFill>
              <a:schemeClr val="accent3">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Rectangle 1">
              <a:extLst>
                <a:ext uri="{FF2B5EF4-FFF2-40B4-BE49-F238E27FC236}">
                  <a16:creationId xmlns:a16="http://schemas.microsoft.com/office/drawing/2014/main" id="{E57F9676-7FB2-45E8-B7B3-2BB51F9B1333}"/>
                </a:ext>
              </a:extLst>
            </p:cNvPr>
            <p:cNvSpPr>
              <a:spLocks noChangeArrowheads="1"/>
            </p:cNvSpPr>
            <p:nvPr/>
          </p:nvSpPr>
          <p:spPr bwMode="auto">
            <a:xfrm>
              <a:off x="346526" y="4782250"/>
              <a:ext cx="11422743" cy="12618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08000" tIns="45720" rIns="10800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tabLst/>
              </a:pPr>
              <a:r>
                <a:rPr kumimoji="0" lang="fr-FR" altLang="fr-FR" sz="2800" b="1" i="0" u="none" strike="noStrike" cap="none" normalizeH="0" baseline="0" dirty="0">
                  <a:ln>
                    <a:noFill/>
                  </a:ln>
                  <a:solidFill>
                    <a:schemeClr val="tx1"/>
                  </a:solidFill>
                  <a:effectLst/>
                  <a:latin typeface="+mj-lt"/>
                </a:rPr>
                <a:t>Topic of the class</a:t>
              </a:r>
              <a:r>
                <a:rPr kumimoji="0" lang="fr-FR" altLang="fr-FR" sz="2800" b="0" i="0" u="none" strike="noStrike" cap="none" normalizeH="0" baseline="0" dirty="0">
                  <a:ln>
                    <a:noFill/>
                  </a:ln>
                  <a:solidFill>
                    <a:schemeClr val="tx1"/>
                  </a:solidFill>
                  <a:effectLst/>
                  <a:latin typeface="+mj-lt"/>
                </a:rPr>
                <a:t>: Non-intrusive </a:t>
              </a:r>
              <a:r>
                <a:rPr kumimoji="0" lang="fr-FR" altLang="fr-FR" sz="2800" b="0" i="0" u="none" strike="noStrike" cap="none" normalizeH="0" baseline="0" dirty="0" err="1">
                  <a:ln>
                    <a:noFill/>
                  </a:ln>
                  <a:solidFill>
                    <a:schemeClr val="tx1"/>
                  </a:solidFill>
                  <a:effectLst/>
                  <a:latin typeface="+mj-lt"/>
                </a:rPr>
                <a:t>reduced</a:t>
              </a:r>
              <a:r>
                <a:rPr kumimoji="0" lang="fr-FR" altLang="fr-FR" sz="2800" b="0" i="0" u="none" strike="noStrike" cap="none" normalizeH="0" baseline="0" dirty="0">
                  <a:ln>
                    <a:noFill/>
                  </a:ln>
                  <a:solidFill>
                    <a:schemeClr val="tx1"/>
                  </a:solidFill>
                  <a:effectLst/>
                  <a:latin typeface="+mj-lt"/>
                </a:rPr>
                <a:t> </a:t>
              </a:r>
              <a:r>
                <a:rPr kumimoji="0" lang="fr-FR" altLang="fr-FR" sz="2800" b="0" i="0" u="none" strike="noStrike" cap="none" normalizeH="0" baseline="0" dirty="0" err="1">
                  <a:ln>
                    <a:noFill/>
                  </a:ln>
                  <a:solidFill>
                    <a:schemeClr val="tx1"/>
                  </a:solidFill>
                  <a:effectLst/>
                  <a:latin typeface="+mj-lt"/>
                </a:rPr>
                <a:t>order</a:t>
              </a:r>
              <a:r>
                <a:rPr kumimoji="0" lang="fr-FR" altLang="fr-FR" sz="2800" b="0" i="0" u="none" strike="noStrike" cap="none" normalizeH="0" baseline="0" dirty="0">
                  <a:ln>
                    <a:noFill/>
                  </a:ln>
                  <a:solidFill>
                    <a:schemeClr val="tx1"/>
                  </a:solidFill>
                  <a:effectLst/>
                  <a:latin typeface="+mj-lt"/>
                </a:rPr>
                <a:t> </a:t>
              </a:r>
              <a:r>
                <a:rPr kumimoji="0" lang="fr-FR" altLang="fr-FR" sz="2800" b="0" i="0" u="none" strike="noStrike" cap="none" normalizeH="0" baseline="0" dirty="0" err="1">
                  <a:ln>
                    <a:noFill/>
                  </a:ln>
                  <a:solidFill>
                    <a:schemeClr val="tx1"/>
                  </a:solidFill>
                  <a:effectLst/>
                  <a:latin typeface="+mj-lt"/>
                </a:rPr>
                <a:t>modelling</a:t>
              </a:r>
              <a:r>
                <a:rPr lang="fr-FR" altLang="fr-FR" sz="2800" dirty="0">
                  <a:latin typeface="+mj-lt"/>
                </a:rPr>
                <a:t>.</a:t>
              </a:r>
            </a:p>
            <a:p>
              <a:pPr marL="0" marR="0" lvl="0" indent="0" algn="ctr" defTabSz="914400" rtl="0" eaLnBrk="0" fontAlgn="base" latinLnBrk="0" hangingPunct="0">
                <a:lnSpc>
                  <a:spcPct val="100000"/>
                </a:lnSpc>
                <a:spcBef>
                  <a:spcPct val="0"/>
                </a:spcBef>
                <a:spcAft>
                  <a:spcPct val="0"/>
                </a:spcAft>
                <a:buClrTx/>
                <a:buSzTx/>
                <a:tabLst/>
              </a:pPr>
              <a:endParaRPr lang="fr-FR" altLang="fr-FR" sz="2400" dirty="0">
                <a:latin typeface="+mj-lt"/>
              </a:endParaRPr>
            </a:p>
            <a:p>
              <a:pPr lvl="0" algn="ctr" eaLnBrk="0" fontAlgn="base" hangingPunct="0">
                <a:spcBef>
                  <a:spcPct val="0"/>
                </a:spcBef>
                <a:spcAft>
                  <a:spcPct val="0"/>
                </a:spcAft>
              </a:pPr>
              <a:r>
                <a:rPr lang="fr-FR" altLang="fr-FR" sz="2400" b="1" dirty="0">
                  <a:latin typeface="+mj-lt"/>
                </a:rPr>
                <a:t>Key </a:t>
              </a:r>
              <a:r>
                <a:rPr lang="fr-FR" altLang="fr-FR" sz="2400" b="1" dirty="0" err="1">
                  <a:latin typeface="+mj-lt"/>
                </a:rPr>
                <a:t>words</a:t>
              </a:r>
              <a:r>
                <a:rPr lang="fr-FR" altLang="fr-FR" sz="2400" b="1" dirty="0">
                  <a:latin typeface="+mj-lt"/>
                </a:rPr>
                <a:t>: </a:t>
              </a:r>
              <a:r>
                <a:rPr lang="fr-FR" altLang="fr-FR" sz="2400" dirty="0" err="1">
                  <a:latin typeface="+mj-lt"/>
                </a:rPr>
                <a:t>Surrogate</a:t>
              </a:r>
              <a:r>
                <a:rPr lang="fr-FR" altLang="fr-FR" sz="2400" dirty="0">
                  <a:latin typeface="+mj-lt"/>
                </a:rPr>
                <a:t> </a:t>
              </a:r>
              <a:r>
                <a:rPr lang="fr-FR" altLang="fr-FR" sz="2400" dirty="0" err="1">
                  <a:latin typeface="+mj-lt"/>
                </a:rPr>
                <a:t>modelling</a:t>
              </a:r>
              <a:r>
                <a:rPr lang="fr-FR" altLang="fr-FR" sz="2400" dirty="0">
                  <a:latin typeface="+mj-lt"/>
                </a:rPr>
                <a:t>, data-</a:t>
              </a:r>
              <a:r>
                <a:rPr lang="fr-FR" altLang="fr-FR" sz="2400" dirty="0" err="1">
                  <a:latin typeface="+mj-lt"/>
                </a:rPr>
                <a:t>driven</a:t>
              </a:r>
              <a:r>
                <a:rPr lang="fr-FR" altLang="fr-FR" sz="2400" dirty="0">
                  <a:latin typeface="+mj-lt"/>
                </a:rPr>
                <a:t> </a:t>
              </a:r>
              <a:r>
                <a:rPr lang="fr-FR" altLang="fr-FR" sz="2400" dirty="0" err="1">
                  <a:latin typeface="+mj-lt"/>
                </a:rPr>
                <a:t>approach</a:t>
              </a:r>
              <a:r>
                <a:rPr lang="fr-FR" altLang="fr-FR" sz="2400" dirty="0">
                  <a:latin typeface="+mj-lt"/>
                </a:rPr>
                <a:t>, </a:t>
              </a:r>
              <a:r>
                <a:rPr lang="fr-FR" altLang="fr-FR" sz="2400" dirty="0" err="1">
                  <a:latin typeface="+mj-lt"/>
                </a:rPr>
                <a:t>regression</a:t>
              </a:r>
              <a:r>
                <a:rPr lang="fr-FR" altLang="fr-FR" sz="2400" dirty="0">
                  <a:latin typeface="+mj-lt"/>
                </a:rPr>
                <a:t>, machine </a:t>
              </a:r>
              <a:r>
                <a:rPr lang="fr-FR" altLang="fr-FR" sz="2400" dirty="0" err="1">
                  <a:latin typeface="+mj-lt"/>
                </a:rPr>
                <a:t>learning</a:t>
              </a:r>
              <a:r>
                <a:rPr lang="fr-FR" altLang="fr-FR" sz="2400" dirty="0">
                  <a:latin typeface="+mj-lt"/>
                </a:rPr>
                <a:t>.  </a:t>
              </a:r>
              <a:endParaRPr kumimoji="0" lang="en-US" altLang="fr-FR" sz="2000" b="0" i="0" u="none" strike="noStrike" cap="none" normalizeH="0" baseline="0" dirty="0">
                <a:ln>
                  <a:noFill/>
                </a:ln>
                <a:solidFill>
                  <a:schemeClr val="tx1"/>
                </a:solidFill>
                <a:effectLst/>
                <a:latin typeface="+mj-lt"/>
              </a:endParaRPr>
            </a:p>
          </p:txBody>
        </p:sp>
        <p:pic>
          <p:nvPicPr>
            <p:cNvPr id="6" name="Image 5">
              <a:extLst>
                <a:ext uri="{FF2B5EF4-FFF2-40B4-BE49-F238E27FC236}">
                  <a16:creationId xmlns:a16="http://schemas.microsoft.com/office/drawing/2014/main" id="{FDDDE9CC-E3BA-4EE6-91BC-59D7F669BB40}"/>
                </a:ext>
              </a:extLst>
            </p:cNvPr>
            <p:cNvPicPr>
              <a:picLocks noChangeAspect="1"/>
            </p:cNvPicPr>
            <p:nvPr/>
          </p:nvPicPr>
          <p:blipFill>
            <a:blip r:embed="rId2"/>
            <a:stretch>
              <a:fillRect/>
            </a:stretch>
          </p:blipFill>
          <p:spPr>
            <a:xfrm>
              <a:off x="553512" y="5261710"/>
              <a:ext cx="607764" cy="607764"/>
            </a:xfrm>
            <a:prstGeom prst="rect">
              <a:avLst/>
            </a:prstGeom>
          </p:spPr>
        </p:pic>
      </p:grpSp>
      <p:graphicFrame>
        <p:nvGraphicFramePr>
          <p:cNvPr id="8" name="Tableau 7">
            <a:extLst>
              <a:ext uri="{FF2B5EF4-FFF2-40B4-BE49-F238E27FC236}">
                <a16:creationId xmlns:a16="http://schemas.microsoft.com/office/drawing/2014/main" id="{2FEF7829-A3DE-4CE2-9946-D47EC6EB09C6}"/>
              </a:ext>
            </a:extLst>
          </p:cNvPr>
          <p:cNvGraphicFramePr>
            <a:graphicFrameLocks noGrp="1"/>
          </p:cNvGraphicFramePr>
          <p:nvPr>
            <p:extLst>
              <p:ext uri="{D42A27DB-BD31-4B8C-83A1-F6EECF244321}">
                <p14:modId xmlns:p14="http://schemas.microsoft.com/office/powerpoint/2010/main" val="1260807395"/>
              </p:ext>
            </p:extLst>
          </p:nvPr>
        </p:nvGraphicFramePr>
        <p:xfrm>
          <a:off x="1111247" y="1758606"/>
          <a:ext cx="9893303" cy="2286000"/>
        </p:xfrm>
        <a:graphic>
          <a:graphicData uri="http://schemas.openxmlformats.org/drawingml/2006/table">
            <a:tbl>
              <a:tblPr firstRow="1" bandRow="1">
                <a:tableStyleId>{073A0DAA-6AF3-43AB-8588-CEC1D06C72B9}</a:tableStyleId>
              </a:tblPr>
              <a:tblGrid>
                <a:gridCol w="2310627">
                  <a:extLst>
                    <a:ext uri="{9D8B030D-6E8A-4147-A177-3AD203B41FA5}">
                      <a16:colId xmlns:a16="http://schemas.microsoft.com/office/drawing/2014/main" val="3797038995"/>
                    </a:ext>
                  </a:extLst>
                </a:gridCol>
                <a:gridCol w="3495793">
                  <a:extLst>
                    <a:ext uri="{9D8B030D-6E8A-4147-A177-3AD203B41FA5}">
                      <a16:colId xmlns:a16="http://schemas.microsoft.com/office/drawing/2014/main" val="3686959016"/>
                    </a:ext>
                  </a:extLst>
                </a:gridCol>
                <a:gridCol w="4086883">
                  <a:extLst>
                    <a:ext uri="{9D8B030D-6E8A-4147-A177-3AD203B41FA5}">
                      <a16:colId xmlns:a16="http://schemas.microsoft.com/office/drawing/2014/main" val="1578738947"/>
                    </a:ext>
                  </a:extLst>
                </a:gridCol>
              </a:tblGrid>
              <a:tr h="293077">
                <a:tc>
                  <a:txBody>
                    <a:bodyPr/>
                    <a:lstStyle/>
                    <a:p>
                      <a:pPr algn="r"/>
                      <a:r>
                        <a:rPr lang="fr-FR" sz="2400" dirty="0" err="1"/>
                        <a:t>Feature</a:t>
                      </a:r>
                      <a:endParaRPr lang="fr-FR" sz="2400" dirty="0"/>
                    </a:p>
                  </a:txBody>
                  <a:tcPr anchor="ctr">
                    <a:solidFill>
                      <a:schemeClr val="tx1">
                        <a:lumMod val="50000"/>
                        <a:lumOff val="50000"/>
                      </a:schemeClr>
                    </a:solidFill>
                  </a:tcPr>
                </a:tc>
                <a:tc>
                  <a:txBody>
                    <a:bodyPr/>
                    <a:lstStyle/>
                    <a:p>
                      <a:pPr algn="ctr"/>
                      <a:r>
                        <a:rPr lang="fr-FR" sz="2400" dirty="0"/>
                        <a:t>Intrusive</a:t>
                      </a:r>
                    </a:p>
                  </a:txBody>
                  <a:tcPr anchor="ctr">
                    <a:solidFill>
                      <a:schemeClr val="accent1"/>
                    </a:solidFill>
                  </a:tcPr>
                </a:tc>
                <a:tc>
                  <a:txBody>
                    <a:bodyPr/>
                    <a:lstStyle/>
                    <a:p>
                      <a:pPr algn="ctr"/>
                      <a:r>
                        <a:rPr lang="fr-FR" sz="2400" dirty="0"/>
                        <a:t>Non-Intrusive (Extrusive)</a:t>
                      </a:r>
                    </a:p>
                  </a:txBody>
                  <a:tcPr anchor="ctr">
                    <a:solidFill>
                      <a:schemeClr val="accent4"/>
                    </a:solidFill>
                  </a:tcPr>
                </a:tc>
                <a:extLst>
                  <a:ext uri="{0D108BD9-81ED-4DB2-BD59-A6C34878D82A}">
                    <a16:rowId xmlns:a16="http://schemas.microsoft.com/office/drawing/2014/main" val="3207874230"/>
                  </a:ext>
                </a:extLst>
              </a:tr>
              <a:tr h="293077">
                <a:tc>
                  <a:txBody>
                    <a:bodyPr/>
                    <a:lstStyle/>
                    <a:p>
                      <a:pPr algn="r"/>
                      <a:r>
                        <a:rPr lang="fr-FR" sz="2400" b="1" dirty="0"/>
                        <a:t>Model Access</a:t>
                      </a:r>
                      <a:endParaRPr lang="fr-FR" sz="2400" dirty="0"/>
                    </a:p>
                  </a:txBody>
                  <a:tcPr anchor="ctr">
                    <a:solidFill>
                      <a:schemeClr val="bg1">
                        <a:lumMod val="95000"/>
                      </a:schemeClr>
                    </a:solidFill>
                  </a:tcPr>
                </a:tc>
                <a:tc>
                  <a:txBody>
                    <a:bodyPr/>
                    <a:lstStyle/>
                    <a:p>
                      <a:pPr algn="ctr"/>
                      <a:r>
                        <a:rPr lang="fr-FR" sz="2400" dirty="0" err="1"/>
                        <a:t>Requires</a:t>
                      </a:r>
                      <a:r>
                        <a:rPr lang="fr-FR" sz="2400" dirty="0"/>
                        <a:t> full </a:t>
                      </a:r>
                      <a:r>
                        <a:rPr lang="fr-FR" sz="2400" dirty="0" err="1"/>
                        <a:t>access</a:t>
                      </a:r>
                      <a:endParaRPr lang="fr-FR" sz="2400" dirty="0"/>
                    </a:p>
                  </a:txBody>
                  <a:tcPr anchor="ctr">
                    <a:solidFill>
                      <a:schemeClr val="accent1">
                        <a:lumMod val="20000"/>
                        <a:lumOff val="80000"/>
                      </a:schemeClr>
                    </a:solidFill>
                  </a:tcPr>
                </a:tc>
                <a:tc>
                  <a:txBody>
                    <a:bodyPr/>
                    <a:lstStyle/>
                    <a:p>
                      <a:pPr algn="ctr"/>
                      <a:r>
                        <a:rPr lang="fr-FR" sz="2400" dirty="0"/>
                        <a:t>Black-box</a:t>
                      </a:r>
                    </a:p>
                  </a:txBody>
                  <a:tcPr anchor="ctr">
                    <a:solidFill>
                      <a:schemeClr val="accent4">
                        <a:lumMod val="20000"/>
                        <a:lumOff val="80000"/>
                      </a:schemeClr>
                    </a:solidFill>
                  </a:tcPr>
                </a:tc>
                <a:extLst>
                  <a:ext uri="{0D108BD9-81ED-4DB2-BD59-A6C34878D82A}">
                    <a16:rowId xmlns:a16="http://schemas.microsoft.com/office/drawing/2014/main" val="2455546604"/>
                  </a:ext>
                </a:extLst>
              </a:tr>
              <a:tr h="332853">
                <a:tc>
                  <a:txBody>
                    <a:bodyPr/>
                    <a:lstStyle/>
                    <a:p>
                      <a:pPr algn="r"/>
                      <a:r>
                        <a:rPr lang="fr-FR" sz="2400" b="1" dirty="0" err="1"/>
                        <a:t>Implementation</a:t>
                      </a:r>
                      <a:endParaRPr lang="fr-FR" sz="2400" b="1" dirty="0"/>
                    </a:p>
                  </a:txBody>
                  <a:tcPr anchor="ctr">
                    <a:solidFill>
                      <a:schemeClr val="bg1">
                        <a:lumMod val="95000"/>
                      </a:schemeClr>
                    </a:solidFill>
                  </a:tcPr>
                </a:tc>
                <a:tc>
                  <a:txBody>
                    <a:bodyPr/>
                    <a:lstStyle/>
                    <a:p>
                      <a:pPr algn="ctr"/>
                      <a:r>
                        <a:rPr lang="fr-FR" sz="2400" dirty="0" err="1"/>
                        <a:t>Complex</a:t>
                      </a:r>
                      <a:endParaRPr lang="fr-FR" sz="2400" dirty="0"/>
                    </a:p>
                  </a:txBody>
                  <a:tcPr anchor="ctr">
                    <a:solidFill>
                      <a:schemeClr val="accent1">
                        <a:lumMod val="20000"/>
                        <a:lumOff val="80000"/>
                      </a:schemeClr>
                    </a:solidFill>
                  </a:tcPr>
                </a:tc>
                <a:tc>
                  <a:txBody>
                    <a:bodyPr/>
                    <a:lstStyle/>
                    <a:p>
                      <a:pPr algn="ctr"/>
                      <a:r>
                        <a:rPr lang="fr-FR" sz="2400" dirty="0" err="1"/>
                        <a:t>Easier</a:t>
                      </a:r>
                      <a:endParaRPr lang="fr-FR" sz="2400" dirty="0"/>
                    </a:p>
                  </a:txBody>
                  <a:tcPr anchor="ctr">
                    <a:solidFill>
                      <a:schemeClr val="accent4">
                        <a:lumMod val="20000"/>
                        <a:lumOff val="80000"/>
                      </a:schemeClr>
                    </a:solidFill>
                  </a:tcPr>
                </a:tc>
                <a:extLst>
                  <a:ext uri="{0D108BD9-81ED-4DB2-BD59-A6C34878D82A}">
                    <a16:rowId xmlns:a16="http://schemas.microsoft.com/office/drawing/2014/main" val="2380100294"/>
                  </a:ext>
                </a:extLst>
              </a:tr>
              <a:tr h="293077">
                <a:tc>
                  <a:txBody>
                    <a:bodyPr/>
                    <a:lstStyle/>
                    <a:p>
                      <a:pPr algn="r"/>
                      <a:r>
                        <a:rPr lang="fr-FR" sz="2400" b="1" dirty="0" err="1"/>
                        <a:t>Accuracy</a:t>
                      </a:r>
                      <a:endParaRPr lang="fr-FR" sz="2400" b="1" dirty="0"/>
                    </a:p>
                  </a:txBody>
                  <a:tcPr anchor="ctr">
                    <a:solidFill>
                      <a:schemeClr val="bg1">
                        <a:lumMod val="95000"/>
                      </a:schemeClr>
                    </a:solidFill>
                  </a:tcPr>
                </a:tc>
                <a:tc>
                  <a:txBody>
                    <a:bodyPr/>
                    <a:lstStyle/>
                    <a:p>
                      <a:pPr algn="ctr"/>
                      <a:r>
                        <a:rPr lang="fr-FR" sz="2400" dirty="0" err="1"/>
                        <a:t>Typically</a:t>
                      </a:r>
                      <a:r>
                        <a:rPr lang="fr-FR" sz="2400" dirty="0"/>
                        <a:t> </a:t>
                      </a:r>
                      <a:r>
                        <a:rPr lang="fr-FR" sz="2400" dirty="0" err="1"/>
                        <a:t>higher</a:t>
                      </a:r>
                      <a:endParaRPr lang="fr-FR" sz="2400" dirty="0"/>
                    </a:p>
                  </a:txBody>
                  <a:tcPr anchor="ctr">
                    <a:solidFill>
                      <a:schemeClr val="accent1">
                        <a:lumMod val="20000"/>
                        <a:lumOff val="80000"/>
                      </a:schemeClr>
                    </a:solidFill>
                  </a:tcPr>
                </a:tc>
                <a:tc>
                  <a:txBody>
                    <a:bodyPr/>
                    <a:lstStyle/>
                    <a:p>
                      <a:pPr algn="ctr"/>
                      <a:r>
                        <a:rPr lang="fr-FR" sz="2400" dirty="0" err="1"/>
                        <a:t>Dependent</a:t>
                      </a:r>
                      <a:r>
                        <a:rPr lang="fr-FR" sz="2400" dirty="0"/>
                        <a:t> on training data</a:t>
                      </a:r>
                    </a:p>
                  </a:txBody>
                  <a:tcPr anchor="ctr">
                    <a:solidFill>
                      <a:schemeClr val="accent4">
                        <a:lumMod val="20000"/>
                        <a:lumOff val="80000"/>
                      </a:schemeClr>
                    </a:solidFill>
                  </a:tcPr>
                </a:tc>
                <a:extLst>
                  <a:ext uri="{0D108BD9-81ED-4DB2-BD59-A6C34878D82A}">
                    <a16:rowId xmlns:a16="http://schemas.microsoft.com/office/drawing/2014/main" val="3986651520"/>
                  </a:ext>
                </a:extLst>
              </a:tr>
              <a:tr h="293077">
                <a:tc>
                  <a:txBody>
                    <a:bodyPr/>
                    <a:lstStyle/>
                    <a:p>
                      <a:pPr algn="r"/>
                      <a:r>
                        <a:rPr lang="fr-FR" sz="2400" b="1" dirty="0" err="1"/>
                        <a:t>Flexibility</a:t>
                      </a:r>
                      <a:endParaRPr lang="fr-FR" sz="2400" b="1" dirty="0"/>
                    </a:p>
                  </a:txBody>
                  <a:tcPr anchor="ctr">
                    <a:solidFill>
                      <a:schemeClr val="bg1">
                        <a:lumMod val="95000"/>
                      </a:schemeClr>
                    </a:solidFill>
                  </a:tcPr>
                </a:tc>
                <a:tc>
                  <a:txBody>
                    <a:bodyPr/>
                    <a:lstStyle/>
                    <a:p>
                      <a:pPr algn="ctr"/>
                      <a:r>
                        <a:rPr lang="fr-FR" sz="2400" dirty="0"/>
                        <a:t>Low</a:t>
                      </a:r>
                    </a:p>
                  </a:txBody>
                  <a:tcPr anchor="ctr">
                    <a:solidFill>
                      <a:schemeClr val="accent1">
                        <a:lumMod val="20000"/>
                        <a:lumOff val="80000"/>
                      </a:schemeClr>
                    </a:solidFill>
                  </a:tcPr>
                </a:tc>
                <a:tc>
                  <a:txBody>
                    <a:bodyPr/>
                    <a:lstStyle/>
                    <a:p>
                      <a:pPr algn="ctr"/>
                      <a:r>
                        <a:rPr lang="fr-FR" sz="2400" dirty="0"/>
                        <a:t>High</a:t>
                      </a:r>
                    </a:p>
                  </a:txBody>
                  <a:tcPr anchor="ctr">
                    <a:solidFill>
                      <a:schemeClr val="accent4">
                        <a:lumMod val="20000"/>
                        <a:lumOff val="80000"/>
                      </a:schemeClr>
                    </a:solidFill>
                  </a:tcPr>
                </a:tc>
                <a:extLst>
                  <a:ext uri="{0D108BD9-81ED-4DB2-BD59-A6C34878D82A}">
                    <a16:rowId xmlns:a16="http://schemas.microsoft.com/office/drawing/2014/main" val="3397797809"/>
                  </a:ext>
                </a:extLst>
              </a:tr>
            </a:tbl>
          </a:graphicData>
        </a:graphic>
      </p:graphicFrame>
    </p:spTree>
    <p:extLst>
      <p:ext uri="{BB962C8B-B14F-4D97-AF65-F5344CB8AC3E}">
        <p14:creationId xmlns:p14="http://schemas.microsoft.com/office/powerpoint/2010/main" val="2377437990"/>
      </p:ext>
    </p:extLst>
  </p:cSld>
  <p:clrMapOvr>
    <a:masterClrMapping/>
  </p:clrMapOvr>
</p:sld>
</file>

<file path=ppt/theme/theme1.xml><?xml version="1.0" encoding="utf-8"?>
<a:theme xmlns:a="http://schemas.openxmlformats.org/drawingml/2006/main" name="2_Office Theme">
  <a:themeElements>
    <a:clrScheme name="Rouge violet">
      <a:dk1>
        <a:sysClr val="windowText" lastClr="000000"/>
      </a:dk1>
      <a:lt1>
        <a:sysClr val="window" lastClr="FFFFFF"/>
      </a:lt1>
      <a:dk2>
        <a:srgbClr val="454551"/>
      </a:dk2>
      <a:lt2>
        <a:srgbClr val="D8D9DC"/>
      </a:lt2>
      <a:accent1>
        <a:srgbClr val="E32D91"/>
      </a:accent1>
      <a:accent2>
        <a:srgbClr val="C830CC"/>
      </a:accent2>
      <a:accent3>
        <a:srgbClr val="4EA6DC"/>
      </a:accent3>
      <a:accent4>
        <a:srgbClr val="4775E7"/>
      </a:accent4>
      <a:accent5>
        <a:srgbClr val="8971E1"/>
      </a:accent5>
      <a:accent6>
        <a:srgbClr val="D54773"/>
      </a:accent6>
      <a:hlink>
        <a:srgbClr val="6B9F25"/>
      </a:hlink>
      <a:folHlink>
        <a:srgbClr val="8C8C8C"/>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Rouge violet">
    <a:dk1>
      <a:sysClr val="windowText" lastClr="000000"/>
    </a:dk1>
    <a:lt1>
      <a:sysClr val="window" lastClr="FFFFFF"/>
    </a:lt1>
    <a:dk2>
      <a:srgbClr val="454551"/>
    </a:dk2>
    <a:lt2>
      <a:srgbClr val="D8D9DC"/>
    </a:lt2>
    <a:accent1>
      <a:srgbClr val="E32D91"/>
    </a:accent1>
    <a:accent2>
      <a:srgbClr val="C830CC"/>
    </a:accent2>
    <a:accent3>
      <a:srgbClr val="4EA6DC"/>
    </a:accent3>
    <a:accent4>
      <a:srgbClr val="4775E7"/>
    </a:accent4>
    <a:accent5>
      <a:srgbClr val="8971E1"/>
    </a:accent5>
    <a:accent6>
      <a:srgbClr val="D54773"/>
    </a:accent6>
    <a:hlink>
      <a:srgbClr val="6B9F25"/>
    </a:hlink>
    <a:folHlink>
      <a:srgbClr val="8C8C8C"/>
    </a:folHlink>
  </a:clrScheme>
</a:themeOverride>
</file>

<file path=docProps/app.xml><?xml version="1.0" encoding="utf-8"?>
<Properties xmlns="http://schemas.openxmlformats.org/officeDocument/2006/extended-properties" xmlns:vt="http://schemas.openxmlformats.org/officeDocument/2006/docPropsVTypes">
  <Template/>
  <TotalTime>16412</TotalTime>
  <Words>2958</Words>
  <Application>Microsoft Office PowerPoint</Application>
  <PresentationFormat>Grand écran</PresentationFormat>
  <Paragraphs>481</Paragraphs>
  <Slides>40</Slides>
  <Notes>2</Notes>
  <HiddenSlides>0</HiddenSlides>
  <MMClips>0</MMClips>
  <ScaleCrop>false</ScaleCrop>
  <HeadingPairs>
    <vt:vector size="6" baseType="variant">
      <vt:variant>
        <vt:lpstr>Polices utilisées</vt:lpstr>
      </vt:variant>
      <vt:variant>
        <vt:i4>4</vt:i4>
      </vt:variant>
      <vt:variant>
        <vt:lpstr>Thème</vt:lpstr>
      </vt:variant>
      <vt:variant>
        <vt:i4>1</vt:i4>
      </vt:variant>
      <vt:variant>
        <vt:lpstr>Titres des diapositives</vt:lpstr>
      </vt:variant>
      <vt:variant>
        <vt:i4>40</vt:i4>
      </vt:variant>
    </vt:vector>
  </HeadingPairs>
  <TitlesOfParts>
    <vt:vector size="45" baseType="lpstr">
      <vt:lpstr>-apple-system</vt:lpstr>
      <vt:lpstr>Arial</vt:lpstr>
      <vt:lpstr>Calibri</vt:lpstr>
      <vt:lpstr>Cambria Math</vt:lpstr>
      <vt:lpstr>2_Office Theme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ESR3  Modeling and 3D PRINTING FOR INTRACRANIAL ANEURYSM SURGERY</dc:title>
  <dc:creator>Beatrice Bisighini</dc:creator>
  <cp:lastModifiedBy>BISIGHINI Beatrice</cp:lastModifiedBy>
  <cp:revision>1364</cp:revision>
  <dcterms:created xsi:type="dcterms:W3CDTF">2022-02-17T08:00:38Z</dcterms:created>
  <dcterms:modified xsi:type="dcterms:W3CDTF">2025-01-09T09:13:25Z</dcterms:modified>
</cp:coreProperties>
</file>